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76" r:id="rId5"/>
    <p:sldId id="337" r:id="rId6"/>
    <p:sldId id="298" r:id="rId7"/>
    <p:sldId id="318" r:id="rId8"/>
    <p:sldId id="338" r:id="rId9"/>
    <p:sldId id="320" r:id="rId10"/>
    <p:sldId id="321" r:id="rId11"/>
    <p:sldId id="314" r:id="rId12"/>
    <p:sldId id="307" r:id="rId13"/>
    <p:sldId id="308" r:id="rId14"/>
    <p:sldId id="310" r:id="rId15"/>
    <p:sldId id="309" r:id="rId16"/>
    <p:sldId id="312" r:id="rId17"/>
    <p:sldId id="339" r:id="rId18"/>
    <p:sldId id="340" r:id="rId19"/>
    <p:sldId id="341" r:id="rId20"/>
    <p:sldId id="342" r:id="rId21"/>
    <p:sldId id="344" r:id="rId22"/>
    <p:sldId id="343" r:id="rId23"/>
    <p:sldId id="345" r:id="rId24"/>
    <p:sldId id="346" r:id="rId25"/>
    <p:sldId id="347" r:id="rId26"/>
    <p:sldId id="348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382F56-D2EC-13C7-882D-B56D4B63C5B3}" name="Alison Spruce" initials="AS" userId="S::alison.spruce@psc.qld.gov.au::15f39ebb-3d95-4230-af8b-ae2bfa4dcadf" providerId="AD"/>
  <p188:author id="{108B7E89-E94E-56CA-D570-DFD1BBE44F05}" name="Angela Connell" initials="AC" userId="S::angela.connell@psc.qld.gov.au::f4e77814-db6d-4c66-8e9f-b6aa060c7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E2"/>
    <a:srgbClr val="58595B"/>
    <a:srgbClr val="D2F9FA"/>
    <a:srgbClr val="14AFB1"/>
    <a:srgbClr val="60C3AD"/>
    <a:srgbClr val="1ECFE2"/>
    <a:srgbClr val="008B8D"/>
    <a:srgbClr val="16AFAF"/>
    <a:srgbClr val="FDCE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50103-F59B-474E-8BF8-AE9C97A36805}" v="3" dt="2023-03-30T23:15:1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47" autoAdjust="0"/>
  </p:normalViewPr>
  <p:slideViewPr>
    <p:cSldViewPr snapToGrid="0">
      <p:cViewPr varScale="1">
        <p:scale>
          <a:sx n="72" d="100"/>
          <a:sy n="72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5AF0-51A6-4ABE-B628-8855737FD5A3}" type="datetimeFigureOut">
              <a:rPr lang="en-AU" smtClean="0"/>
              <a:t>31/03/2023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3F34-597A-44E3-9702-456E85D1AB3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551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this is a guide only, to aid conversation, and should be used in consideration of your organisation's flexible work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4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02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941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764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38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everyone to provide a summary of the flexible work approach they would ideally like</a:t>
            </a:r>
            <a:r>
              <a:rPr lang="en-A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​.</a:t>
            </a: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880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what a high performing team looks like.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does this team look like when we’re at our best? 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would we like others to describe our team?</a:t>
            </a:r>
            <a:r>
              <a:rPr lang="en-A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5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127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5660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Managers should also read Flex-connect for managers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2603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6009005" cy="4961166"/>
          </a:xfrm>
        </p:spPr>
        <p:txBody>
          <a:bodyPr/>
          <a:lstStyle/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As a team: what flexibility is working?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What other ideas do people have?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What concerns do people have – refer to the Happy medium diagram to identify any issues that might arise. What might be the impacts of our proposed approaches?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What solutions could we develop to address these concerns (e.g. having a common day in the office, developing a quarterly staff forum that enables people whose days/shifts don’t overlap to mix socially) </a:t>
            </a:r>
            <a:r>
              <a:rPr lang="en-US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algn="l" rtl="0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007A6D"/>
                </a:solidFill>
                <a:effectLst/>
              </a:rPr>
              <a:t>Other issues you might discuss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What could we change about how this work is done? (e.g. options for sharing responsibilities, working from a Distributed Work Centre, using different technology etc).</a:t>
            </a:r>
            <a:r>
              <a:rPr lang="en-AU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How could we measure productivity and impact, and what success (and quality) looks like?</a:t>
            </a:r>
            <a:r>
              <a:rPr lang="en-AU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What does the team need to thrive in the employer provided workspace?</a:t>
            </a:r>
            <a:r>
              <a:rPr lang="en-AU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How might our roles be redesigned with wellbeing in mind?</a:t>
            </a:r>
            <a:r>
              <a:rPr lang="en-AU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What implementation challenges can we foresee and how might we resolve these?</a:t>
            </a:r>
            <a:r>
              <a:rPr lang="en-AU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1600" b="0" i="0" dirty="0">
              <a:solidFill>
                <a:srgbClr val="444444"/>
              </a:solidFill>
              <a:effectLst/>
            </a:endParaRPr>
          </a:p>
          <a:p>
            <a:pPr algn="l" rtl="0" fontAlgn="base">
              <a:spcBef>
                <a:spcPts val="600"/>
              </a:spcBef>
              <a:spcAft>
                <a:spcPts val="600"/>
              </a:spcAft>
            </a:pP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531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547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6834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Agree on the process for escalating issues.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Build in elements for monitoring, review and evaluation in accordance with your organisation’s flexible work policy.</a:t>
            </a:r>
            <a:r>
              <a:rPr lang="en-AU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Nurture a culture that encourages experimentation and trialing new and different ways of working.</a:t>
            </a:r>
            <a:r>
              <a:rPr lang="en-US" sz="1600" b="0" i="0" dirty="0">
                <a:solidFill>
                  <a:srgbClr val="444444"/>
                </a:solidFill>
                <a:effectLst/>
              </a:rPr>
              <a:t>​</a:t>
            </a: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86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7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94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32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Create a safe space – discuss principles about how you will have this conversation.</a:t>
            </a:r>
            <a:r>
              <a:rPr lang="en-AU" sz="1800" b="0" i="0" dirty="0">
                <a:solidFill>
                  <a:srgbClr val="444444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+mn-lt"/>
              </a:rPr>
              <a:t>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369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5760" y="4777194"/>
            <a:ext cx="6103620" cy="459540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Discuss what a high performing team looks like.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What does this team look like when we’re at our best? How would we like others to describe our team?</a:t>
            </a:r>
            <a:endParaRPr lang="en-AU" sz="16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85750" marR="0" lvl="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Discuss the happy medium diagram:  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Who are the main stakeholders/customers/partners (both internal and external) we regularly connect with to deliver our outcomes? </a:t>
            </a:r>
            <a:endParaRPr lang="en-AU" sz="14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What concerns do people have – go through the diagram to identify any issues that might arise. What might be the impacts of our proposed approaches?</a:t>
            </a:r>
            <a:endParaRPr lang="en-AU" sz="14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ea typeface="MS Mincho" panose="02020609040205080304" pitchFamily="49" charset="-128"/>
                <a:cs typeface="Cordia New" panose="020B0304020202020204" pitchFamily="34" charset="-34"/>
              </a:rPr>
              <a:t>What solutions could we develop to address these concerns (e.g. having a common day in the office, developing a quarterly staff forum that enables people whose days/shifts don’t overlap to mix socially).</a:t>
            </a:r>
            <a:endParaRPr lang="en-AU" sz="14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772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741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These personas are based on ideas from personas developed by </a:t>
            </a:r>
            <a:r>
              <a:rPr lang="en-AU" dirty="0" err="1"/>
              <a:t>Bendelta</a:t>
            </a:r>
            <a:r>
              <a:rPr lang="en-AU" dirty="0"/>
              <a:t> – see: https://www.bendelta.com/wp-content/uploads/2022/02/worksona-Insights-2022.pdf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3F34-597A-44E3-9702-456E85D1AB3E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81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ensland Government" descr="Queensland government Coat of Arms">
            <a:extLst>
              <a:ext uri="{FF2B5EF4-FFF2-40B4-BE49-F238E27FC236}">
                <a16:creationId xmlns:a16="http://schemas.microsoft.com/office/drawing/2014/main" id="{41215F2E-FE89-421A-BCE1-112BD63ED2B6}"/>
              </a:ext>
            </a:extLst>
          </p:cNvPr>
          <p:cNvSpPr/>
          <p:nvPr userDrawn="1"/>
        </p:nvSpPr>
        <p:spPr>
          <a:xfrm>
            <a:off x="9842269" y="5907578"/>
            <a:ext cx="1867593" cy="57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4024"/>
            <a:ext cx="9144000" cy="57080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1088"/>
            <a:ext cx="9144000" cy="131808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ublic Service Commission" descr="Public Service Commission">
            <a:extLst>
              <a:ext uri="{FF2B5EF4-FFF2-40B4-BE49-F238E27FC236}">
                <a16:creationId xmlns:a16="http://schemas.microsoft.com/office/drawing/2014/main" id="{16019848-970B-489D-A2EA-1C0DC4181688}"/>
              </a:ext>
            </a:extLst>
          </p:cNvPr>
          <p:cNvSpPr/>
          <p:nvPr userDrawn="1"/>
        </p:nvSpPr>
        <p:spPr>
          <a:xfrm>
            <a:off x="10155382" y="299258"/>
            <a:ext cx="1867593" cy="293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E88BF-E4E1-4509-88AD-E31FEDB99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12192000" cy="94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6B998-CE8E-984B-52B7-04AA02397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764"/>
            <a:ext cx="12192000" cy="8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14813"/>
            <a:ext cx="6172200" cy="504623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3900"/>
            <a:ext cx="3932237" cy="351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4812"/>
            <a:ext cx="3932237" cy="124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13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A2524A3-6946-41BE-AF70-012E75BD92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181600" y="814811"/>
            <a:ext cx="6170612" cy="505415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3900"/>
            <a:ext cx="3932237" cy="351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4812"/>
            <a:ext cx="3932237" cy="124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50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ensland Government" descr="Queensland government Coat of Arms">
            <a:extLst>
              <a:ext uri="{FF2B5EF4-FFF2-40B4-BE49-F238E27FC236}">
                <a16:creationId xmlns:a16="http://schemas.microsoft.com/office/drawing/2014/main" id="{AAFE5981-24EA-4383-9BFB-196D36D26EF5}"/>
              </a:ext>
            </a:extLst>
          </p:cNvPr>
          <p:cNvSpPr/>
          <p:nvPr userDrawn="1"/>
        </p:nvSpPr>
        <p:spPr>
          <a:xfrm>
            <a:off x="9842269" y="5907578"/>
            <a:ext cx="1867593" cy="57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act details">
            <a:extLst>
              <a:ext uri="{FF2B5EF4-FFF2-40B4-BE49-F238E27FC236}">
                <a16:creationId xmlns:a16="http://schemas.microsoft.com/office/drawing/2014/main" id="{85AA64AE-5170-43D4-8B04-9978227948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2367" y="5206868"/>
            <a:ext cx="3313318" cy="1397658"/>
          </a:xfrm>
        </p:spPr>
        <p:txBody>
          <a:bodyPr>
            <a:normAutofit lnSpcReduction="10000"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AU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</a:t>
            </a:r>
          </a:p>
          <a:p>
            <a:pPr marL="0" indent="0">
              <a:buNone/>
            </a:pPr>
            <a:r>
              <a:rPr lang="en-AU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marL="0" indent="0">
              <a:buNone/>
            </a:pPr>
            <a:endParaRPr lang="en-US" sz="1800" baseline="30000">
              <a:solidFill>
                <a:schemeClr val="bg1"/>
              </a:solidFill>
              <a:latin typeface="MetaNormalLF-Roman" panose="020B0502030000020004" pitchFamily="34" charset="0"/>
            </a:endParaRPr>
          </a:p>
          <a:p>
            <a:pPr marL="0" indent="0">
              <a:buNone/>
            </a:pPr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(07) 3003 2800</a:t>
            </a:r>
          </a:p>
          <a:p>
            <a:pPr marL="0" indent="0">
              <a:buNone/>
            </a:pPr>
            <a:r>
              <a:rPr lang="en-US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commission.psc@psc.qld.gov.au</a:t>
            </a:r>
          </a:p>
        </p:txBody>
      </p:sp>
    </p:spTree>
    <p:extLst>
      <p:ext uri="{BB962C8B-B14F-4D97-AF65-F5344CB8AC3E}">
        <p14:creationId xmlns:p14="http://schemas.microsoft.com/office/powerpoint/2010/main" val="31505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817"/>
            <a:ext cx="10515600" cy="417614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079"/>
            <a:ext cx="10515600" cy="830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43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1154"/>
            <a:ext cx="9325495" cy="2931618"/>
          </a:xfrm>
        </p:spPr>
        <p:txBody>
          <a:bodyPr anchor="b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“Click to edit Quote title style.”</a:t>
            </a:r>
          </a:p>
        </p:txBody>
      </p:sp>
    </p:spTree>
    <p:extLst>
      <p:ext uri="{BB962C8B-B14F-4D97-AF65-F5344CB8AC3E}">
        <p14:creationId xmlns:p14="http://schemas.microsoft.com/office/powerpoint/2010/main" val="366701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6137"/>
            <a:ext cx="5181600" cy="41708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6137"/>
            <a:ext cx="5181600" cy="4170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865"/>
            <a:ext cx="10515600" cy="8668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4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9935"/>
            <a:ext cx="5183188" cy="341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69935"/>
            <a:ext cx="5157787" cy="3419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6705"/>
            <a:ext cx="10515600" cy="8939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18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8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621168D-8F1C-4EC6-BB55-4B591432F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60832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DDB6AE1-91EF-4F4A-96A3-2B836B102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235" y="5141311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0060EA9C-404C-46C0-8F3D-187BE636026B}"/>
              </a:ext>
            </a:extLst>
          </p:cNvPr>
          <p:cNvSpPr/>
          <p:nvPr userDrawn="1"/>
        </p:nvSpPr>
        <p:spPr>
          <a:xfrm>
            <a:off x="8750046" y="2409516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51B9271-8B32-4EC9-9FCD-77E738CBB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8155" y="5141311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62CD563-EE62-4C44-8655-6666D15A7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68116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70D86C76-6018-4C89-91C0-5C296F530A3E}"/>
              </a:ext>
            </a:extLst>
          </p:cNvPr>
          <p:cNvSpPr/>
          <p:nvPr userDrawn="1"/>
        </p:nvSpPr>
        <p:spPr>
          <a:xfrm>
            <a:off x="5057330" y="2409516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3E9CFAC-3B8A-4538-B75C-82012E38E1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75" y="5141370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FE6184C4-9128-43B4-9F79-4B149AF6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75401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">
            <a:extLst>
              <a:ext uri="{FF2B5EF4-FFF2-40B4-BE49-F238E27FC236}">
                <a16:creationId xmlns:a16="http://schemas.microsoft.com/office/drawing/2014/main" id="{764662F9-0667-448B-8FA2-CB8D28F81028}"/>
              </a:ext>
            </a:extLst>
          </p:cNvPr>
          <p:cNvSpPr/>
          <p:nvPr userDrawn="1"/>
        </p:nvSpPr>
        <p:spPr>
          <a:xfrm>
            <a:off x="1364615" y="2409517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68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90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5759"/>
            <a:ext cx="6172200" cy="50552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954"/>
            <a:ext cx="3932237" cy="3506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05758"/>
            <a:ext cx="3932237" cy="12516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5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4742" y="6356350"/>
            <a:ext cx="10339057" cy="415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1761"/>
            <a:ext cx="10515600" cy="418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14812"/>
            <a:ext cx="10515600" cy="87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4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  <p:sldLayoutId id="2147483676" r:id="rId4"/>
    <p:sldLayoutId id="2147483677" r:id="rId5"/>
    <p:sldLayoutId id="2147483678" r:id="rId6"/>
    <p:sldLayoutId id="2147483686" r:id="rId7"/>
    <p:sldLayoutId id="2147483679" r:id="rId8"/>
    <p:sldLayoutId id="2147483680" r:id="rId9"/>
    <p:sldLayoutId id="2147483681" r:id="rId10"/>
    <p:sldLayoutId id="2147483687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gov.qld.gov.au/__data/assets/pdf_file/0028/374158/Flex-connect-framework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gov.qld.gov.au/employment-policy-career-and-wellbeing/pay-benefits-and-leave/flexible-work/flexible-work-for-employe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B97E6E0-9D34-85C5-5079-CD825E2C7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99" y="1261654"/>
            <a:ext cx="8450101" cy="432068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3FFD43E-114A-447E-A5EB-6CE9205C1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215" y="1966126"/>
            <a:ext cx="4040606" cy="570807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conversation guide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96C7C-C65C-478A-A6BF-2DCE8E1E4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15" y="602614"/>
            <a:ext cx="9144000" cy="1318080"/>
          </a:xfrm>
        </p:spPr>
        <p:txBody>
          <a:bodyPr/>
          <a:lstStyle/>
          <a:p>
            <a:r>
              <a:rPr lang="en-AU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Flex-connect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3D91C-DE15-41DF-8AA1-99237BE4B16B}"/>
              </a:ext>
            </a:extLst>
          </p:cNvPr>
          <p:cNvSpPr/>
          <p:nvPr/>
        </p:nvSpPr>
        <p:spPr>
          <a:xfrm>
            <a:off x="9079832" y="5837321"/>
            <a:ext cx="3023937" cy="92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FE52C-725E-E60F-D90A-2F195E6A2DEF}"/>
              </a:ext>
            </a:extLst>
          </p:cNvPr>
          <p:cNvCxnSpPr/>
          <p:nvPr/>
        </p:nvCxnSpPr>
        <p:spPr>
          <a:xfrm>
            <a:off x="0" y="5958955"/>
            <a:ext cx="12192000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18F80A-7B88-EE9D-EDC4-89ECD9C4BD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314" y="6075694"/>
            <a:ext cx="1731043" cy="5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2A029B-2E2A-1B46-CDB3-A7BD76D2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468" y="1702063"/>
            <a:ext cx="4030579" cy="4170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Mostly always worked in the workplace.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Enjoys the rhythm and ease of having everything in one place and the available technology.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May not be</a:t>
            </a:r>
            <a:r>
              <a:rPr lang="en-US" sz="1800" dirty="0">
                <a:solidFill>
                  <a:srgbClr val="58595B"/>
                </a:solidFill>
                <a:effectLst/>
                <a:latin typeface="Arial"/>
                <a:cs typeface="Arial"/>
              </a:rPr>
              <a:t> sold on the value for the team of hybrid working.</a:t>
            </a:r>
            <a:endParaRPr lang="en-AU" sz="1800" dirty="0">
              <a:solidFill>
                <a:srgbClr val="58595B"/>
              </a:solidFill>
              <a:effectLst/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 manager, needs to understand the differing drivers and motivations for other team members.</a:t>
            </a: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D96F963-E912-2027-5557-0A81C1111F6B}"/>
              </a:ext>
            </a:extLst>
          </p:cNvPr>
          <p:cNvSpPr txBox="1">
            <a:spLocks/>
          </p:cNvSpPr>
          <p:nvPr/>
        </p:nvSpPr>
        <p:spPr>
          <a:xfrm>
            <a:off x="5169568" y="581365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Traditionalists</a:t>
            </a:r>
            <a:endParaRPr lang="en-AU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A23BAB-C96B-6B96-8BCD-4EEDE6BF8D2C}"/>
              </a:ext>
            </a:extLst>
          </p:cNvPr>
          <p:cNvCxnSpPr>
            <a:cxnSpLocks/>
          </p:cNvCxnSpPr>
          <p:nvPr/>
        </p:nvCxnSpPr>
        <p:spPr>
          <a:xfrm>
            <a:off x="5244484" y="1233235"/>
            <a:ext cx="2767263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5095C2D3-7133-25A2-B25F-E143FF6DC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49" t="6668" r="15833" b="6775"/>
          <a:stretch/>
        </p:blipFill>
        <p:spPr>
          <a:xfrm>
            <a:off x="649705" y="1317457"/>
            <a:ext cx="3928310" cy="35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254E66-E48D-3247-FA0D-00A2EA08B783}"/>
              </a:ext>
            </a:extLst>
          </p:cNvPr>
          <p:cNvSpPr txBox="1">
            <a:spLocks/>
          </p:cNvSpPr>
          <p:nvPr/>
        </p:nvSpPr>
        <p:spPr>
          <a:xfrm>
            <a:off x="619626" y="1647923"/>
            <a:ext cx="4030579" cy="417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Feels connected and productive regardless of location.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autonomy, flexibility and wellbeing.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away from workplace recharges batteries and improves commitment and job satisfaction.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need ensure wanderers remain connected to the team and organisation.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5755E3-59C1-804E-9477-E4E21D46765A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Wanderers</a:t>
            </a:r>
            <a:endParaRPr lang="en-AU" sz="3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06FB65-19AC-0A2E-6B4A-C24B8A8F68A9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2093495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C5674CF-11A1-9245-6D2D-A1C83B0F8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47" y="1077626"/>
            <a:ext cx="5209674" cy="44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8A00CB-9AFC-38FC-EA4D-5FEF900BE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468" y="1702063"/>
            <a:ext cx="5812537" cy="4170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Flexes as needed and will adjust their style accordingly.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have fluid or non-rhythmic routines outside of work or part of the sandwich generation with multiple care-giving roles.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Probably balance time in the workplace and from a remote location.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may be making sure they have access to the right tools and support so they can contribute to team projects regardless of the hours they work.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B34C8DB-950F-E218-19FC-C0E596ABF572}"/>
              </a:ext>
            </a:extLst>
          </p:cNvPr>
          <p:cNvSpPr txBox="1">
            <a:spLocks/>
          </p:cNvSpPr>
          <p:nvPr/>
        </p:nvSpPr>
        <p:spPr>
          <a:xfrm>
            <a:off x="5169568" y="581365"/>
            <a:ext cx="4359443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Accommodators</a:t>
            </a:r>
            <a:endParaRPr lang="en-AU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82C13F-6FCC-7D94-AFAA-F999590C81FD}"/>
              </a:ext>
            </a:extLst>
          </p:cNvPr>
          <p:cNvCxnSpPr>
            <a:cxnSpLocks/>
          </p:cNvCxnSpPr>
          <p:nvPr/>
        </p:nvCxnSpPr>
        <p:spPr>
          <a:xfrm>
            <a:off x="5244484" y="1233235"/>
            <a:ext cx="3159928" cy="18048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3908791A-8E1D-4831-ADF0-F192A90C5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r="35500"/>
          <a:stretch/>
        </p:blipFill>
        <p:spPr>
          <a:xfrm>
            <a:off x="825290" y="1069683"/>
            <a:ext cx="4030980" cy="48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0CF04-E23D-4D41-C452-0F38BBBF4470}"/>
              </a:ext>
            </a:extLst>
          </p:cNvPr>
          <p:cNvSpPr txBox="1">
            <a:spLocks/>
          </p:cNvSpPr>
          <p:nvPr/>
        </p:nvSpPr>
        <p:spPr>
          <a:xfrm>
            <a:off x="619626" y="1647923"/>
            <a:ext cx="4439653" cy="417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Prefers to work from home as much as possible.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 into the office for a special meeting or event.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Open floor plans with high traffic may drain their energy. </a:t>
            </a:r>
            <a:endParaRPr lang="en-US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Ensure they have routines in place to be able to switch off from work at the end of the day.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Think about how to accommodate the needs of the team when IRL collaboration is required.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50257E1-87BE-45CE-D3D3-8E77DF9249B9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bodies</a:t>
            </a:r>
            <a:endParaRPr lang="en-AU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4D8C5D-B8F7-ACC5-B704-49AFA0C4421E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2556711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urniture, table, seat&#10;&#10;Description automatically generated">
            <a:extLst>
              <a:ext uri="{FF2B5EF4-FFF2-40B4-BE49-F238E27FC236}">
                <a16:creationId xmlns:a16="http://schemas.microsoft.com/office/drawing/2014/main" id="{15F2BF63-117C-124A-90EB-D8F7B338D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88" y="1542611"/>
            <a:ext cx="5468527" cy="38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F446B-20E4-3A79-CC94-ED323DDE6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885" y="3610694"/>
            <a:ext cx="4171981" cy="1924064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0013001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hybrid working persona best reflects you?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>
            <a:off x="669489" y="1221206"/>
            <a:ext cx="9130232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1179FEA-0612-1A81-5165-9951DC01D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160960" cy="341972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poll where all team members can share their preference.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E1E62F2-01CF-B91B-49EA-BFC6462A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84" t="13235" r="21497" b="13627"/>
          <a:stretch/>
        </p:blipFill>
        <p:spPr>
          <a:xfrm>
            <a:off x="1021978" y="3429000"/>
            <a:ext cx="2144806" cy="20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0013001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/>
                <a:cs typeface="Arial"/>
              </a:rPr>
              <a:t>What do you need?</a:t>
            </a:r>
            <a:endParaRPr lang="en-AU" sz="3200" dirty="0">
              <a:latin typeface="Arial"/>
              <a:cs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>
            <a:off x="669489" y="1221206"/>
            <a:ext cx="3691958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1195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sticky note whiteboard where all team members can share their needs.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3DD3-A7CA-4FC3-3512-FCA5403A6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14" y="3820245"/>
            <a:ext cx="1552586" cy="1504961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78C8E170-8D46-3CE8-027B-BA796B24B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2" y="3251391"/>
            <a:ext cx="3440663" cy="2433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2A5D2-B7E5-AFD7-A727-27D71662A50D}"/>
              </a:ext>
            </a:extLst>
          </p:cNvPr>
          <p:cNvSpPr txBox="1"/>
          <p:nvPr/>
        </p:nvSpPr>
        <p:spPr>
          <a:xfrm>
            <a:off x="600200" y="1385154"/>
            <a:ext cx="9735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flexibility do you need to be at your best? 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B33288C-2A64-1E20-7824-EED005A236AD}"/>
              </a:ext>
            </a:extLst>
          </p:cNvPr>
          <p:cNvSpPr/>
          <p:nvPr/>
        </p:nvSpPr>
        <p:spPr>
          <a:xfrm>
            <a:off x="7653251" y="125100"/>
            <a:ext cx="3636244" cy="2406696"/>
          </a:xfrm>
          <a:prstGeom prst="wedgeEllipseCallout">
            <a:avLst>
              <a:gd name="adj1" fmla="val -74161"/>
              <a:gd name="adj2" fmla="val 5235"/>
            </a:avLst>
          </a:prstGeom>
          <a:solidFill>
            <a:srgbClr val="CAE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pPr algn="ctr"/>
            <a: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need not disclose information about personal circumstances or other information they would consider private. This should be a more general conversation about preferred flexibility options.</a:t>
            </a:r>
            <a:endParaRPr lang="en-AU" sz="14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team, what does good look like? What do we need?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10760511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1195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sticky note whiteboard where all team members can share their ideas.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3DD3-A7CA-4FC3-3512-FCA5403A6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14" y="3820245"/>
            <a:ext cx="1552586" cy="1504961"/>
          </a:xfrm>
          <a:prstGeom prst="rect">
            <a:avLst/>
          </a:prstGeom>
        </p:spPr>
      </p:pic>
      <p:pic>
        <p:nvPicPr>
          <p:cNvPr id="4" name="Picture 3" descr="A picture containing text, skiing&#10;&#10;Description automatically generated">
            <a:extLst>
              <a:ext uri="{FF2B5EF4-FFF2-40B4-BE49-F238E27FC236}">
                <a16:creationId xmlns:a16="http://schemas.microsoft.com/office/drawing/2014/main" id="{79ED566E-6D90-E51B-E331-0A0D60D00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95" t="9262" r="16535" b="6035"/>
          <a:stretch/>
        </p:blipFill>
        <p:spPr>
          <a:xfrm>
            <a:off x="1283269" y="3348317"/>
            <a:ext cx="2938182" cy="2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our customers need?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5749358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1195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sticky note whiteboard where all team members can share their ideas.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3DD3-A7CA-4FC3-3512-FCA5403A6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14" y="3820245"/>
            <a:ext cx="1552586" cy="1504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068E5-C7A6-4B20-4B69-88C52D8F18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0"/>
          <a:stretch/>
        </p:blipFill>
        <p:spPr>
          <a:xfrm>
            <a:off x="554816" y="3320779"/>
            <a:ext cx="3694124" cy="25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think our leaders need?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6796106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1195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sticky note whiteboard where all team members can share their ideas.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3DD3-A7CA-4FC3-3512-FCA5403A6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14" y="3820245"/>
            <a:ext cx="1552586" cy="1504961"/>
          </a:xfrm>
          <a:prstGeom prst="rect">
            <a:avLst/>
          </a:prstGeom>
        </p:spPr>
      </p:pic>
      <p:pic>
        <p:nvPicPr>
          <p:cNvPr id="4" name="Picture 3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A3302C7C-CE23-FE2D-076E-D502ACEFD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4" t="11275" r="11242" b="10294"/>
          <a:stretch/>
        </p:blipFill>
        <p:spPr>
          <a:xfrm>
            <a:off x="1071476" y="3618583"/>
            <a:ext cx="3106271" cy="22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46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324853"/>
            <a:ext cx="1164729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think is important from an organisational perspective?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>
            <a:off x="669489" y="1665455"/>
            <a:ext cx="10176979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1195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sticky note whiteboard where all team members can share their ideas. 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B3DD3-A7CA-4FC3-3512-FCA5403A6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14" y="3820245"/>
            <a:ext cx="1552586" cy="1504961"/>
          </a:xfrm>
          <a:prstGeom prst="rect">
            <a:avLst/>
          </a:prstGeom>
        </p:spPr>
      </p:pic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344EBA-D99C-0982-DA77-B47FC3EE42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7" t="16275" r="17686" b="8333"/>
          <a:stretch/>
        </p:blipFill>
        <p:spPr>
          <a:xfrm>
            <a:off x="1055595" y="3504278"/>
            <a:ext cx="3018608" cy="25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890FE4-CF7C-E467-F39A-FCC8BAFC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10" y="545272"/>
            <a:ext cx="6722363" cy="669918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have the conversation</a:t>
            </a:r>
            <a:endParaRPr lang="en-AU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2FAE88-939E-6CD6-988E-0318D565EA88}"/>
              </a:ext>
            </a:extLst>
          </p:cNvPr>
          <p:cNvSpPr/>
          <p:nvPr/>
        </p:nvSpPr>
        <p:spPr>
          <a:xfrm>
            <a:off x="643691" y="1834814"/>
            <a:ext cx="2472490" cy="1088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14AF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Read about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7C7CF45-2B42-C5A8-7DCD-18CB06370D42}"/>
              </a:ext>
            </a:extLst>
          </p:cNvPr>
          <p:cNvSpPr/>
          <p:nvPr/>
        </p:nvSpPr>
        <p:spPr>
          <a:xfrm rot="5400000">
            <a:off x="3751466" y="2346281"/>
            <a:ext cx="171692" cy="11405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FCBB8-35D2-A5BB-5945-1DE2ECA0A269}"/>
              </a:ext>
            </a:extLst>
          </p:cNvPr>
          <p:cNvSpPr/>
          <p:nvPr/>
        </p:nvSpPr>
        <p:spPr>
          <a:xfrm>
            <a:off x="643691" y="3416965"/>
            <a:ext cx="2472490" cy="1088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14AF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Think about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854B1BD-A84C-8845-3CF4-D02F5AB9832E}"/>
              </a:ext>
            </a:extLst>
          </p:cNvPr>
          <p:cNvSpPr/>
          <p:nvPr/>
        </p:nvSpPr>
        <p:spPr>
          <a:xfrm rot="5400000">
            <a:off x="3751466" y="3922417"/>
            <a:ext cx="171692" cy="11405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55439A-2AE6-0849-DD7A-BB127097E969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6545179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ACD0F2-5B53-AC2E-F9C8-58B5F211BF3F}"/>
              </a:ext>
            </a:extLst>
          </p:cNvPr>
          <p:cNvSpPr txBox="1"/>
          <p:nvPr/>
        </p:nvSpPr>
        <p:spPr>
          <a:xfrm>
            <a:off x="875580" y="2092872"/>
            <a:ext cx="36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14A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U" sz="3200" dirty="0">
              <a:solidFill>
                <a:srgbClr val="14A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7BA5B3-31D8-2A8A-808F-D7B377A97A81}"/>
              </a:ext>
            </a:extLst>
          </p:cNvPr>
          <p:cNvSpPr txBox="1"/>
          <p:nvPr/>
        </p:nvSpPr>
        <p:spPr>
          <a:xfrm>
            <a:off x="875580" y="3669008"/>
            <a:ext cx="36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14A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14A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7D80D-C203-DD63-7DD5-F1E2EC846B02}"/>
              </a:ext>
            </a:extLst>
          </p:cNvPr>
          <p:cNvSpPr txBox="1"/>
          <p:nvPr/>
        </p:nvSpPr>
        <p:spPr>
          <a:xfrm>
            <a:off x="4444164" y="2080144"/>
            <a:ext cx="5043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Queensland Government’s flexible work approach – see 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Flex-connect framework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52250-22AE-84B6-E139-63624DEC81B1}"/>
              </a:ext>
            </a:extLst>
          </p:cNvPr>
          <p:cNvSpPr txBox="1"/>
          <p:nvPr/>
        </p:nvSpPr>
        <p:spPr>
          <a:xfrm>
            <a:off x="4444164" y="3499730"/>
            <a:ext cx="5842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flexibility, consider the benefits and draft your flexible work agreement – see 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Flexible work for employees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DAE15-1890-4509-99E4-2BE339D74744}"/>
              </a:ext>
            </a:extLst>
          </p:cNvPr>
          <p:cNvSpPr txBox="1"/>
          <p:nvPr/>
        </p:nvSpPr>
        <p:spPr>
          <a:xfrm>
            <a:off x="4444164" y="5178271"/>
            <a:ext cx="609700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en-US" u="sng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171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ideas do we have?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we do differently?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start…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2248169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0713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ideas do we have?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could we do differently?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whiteboard where all team members can share their ideas on stickers. </a:t>
            </a:r>
            <a:b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A0507-713D-AB17-C8E3-DEC393736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996" y="4685182"/>
            <a:ext cx="3047062" cy="1065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7F27D-424F-EEA9-8224-1BA9D97A0B50}"/>
              </a:ext>
            </a:extLst>
          </p:cNvPr>
          <p:cNvSpPr txBox="1"/>
          <p:nvPr/>
        </p:nvSpPr>
        <p:spPr>
          <a:xfrm>
            <a:off x="597705" y="1363579"/>
            <a:ext cx="100101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start doing to ensure we are at our best as a team, and finding the happy medium?</a:t>
            </a:r>
          </a:p>
        </p:txBody>
      </p:sp>
    </p:spTree>
    <p:extLst>
      <p:ext uri="{BB962C8B-B14F-4D97-AF65-F5344CB8AC3E}">
        <p14:creationId xmlns:p14="http://schemas.microsoft.com/office/powerpoint/2010/main" val="84526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171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not working, or we can change?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stop…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2248169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0713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not working, or we can change?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whiteboard where all team members can share their ideas on stickers. </a:t>
            </a:r>
            <a:b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A0507-713D-AB17-C8E3-DEC393736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996" y="4221966"/>
            <a:ext cx="3047062" cy="1065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EC0CB-20BC-4CEF-8765-929137E219D5}"/>
              </a:ext>
            </a:extLst>
          </p:cNvPr>
          <p:cNvSpPr txBox="1"/>
          <p:nvPr/>
        </p:nvSpPr>
        <p:spPr>
          <a:xfrm>
            <a:off x="579863" y="1363579"/>
            <a:ext cx="100279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we stop doing or change to ensure we are at our best as a team?</a:t>
            </a:r>
          </a:p>
        </p:txBody>
      </p:sp>
    </p:spTree>
    <p:extLst>
      <p:ext uri="{BB962C8B-B14F-4D97-AF65-F5344CB8AC3E}">
        <p14:creationId xmlns:p14="http://schemas.microsoft.com/office/powerpoint/2010/main" val="246022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660EA3-CE21-6DDA-EF12-C0E64192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329009-71B7-E880-81D3-89DCB27451DF}"/>
              </a:ext>
            </a:extLst>
          </p:cNvPr>
          <p:cNvSpPr txBox="1">
            <a:spLocks/>
          </p:cNvSpPr>
          <p:nvPr/>
        </p:nvSpPr>
        <p:spPr>
          <a:xfrm>
            <a:off x="839788" y="2769935"/>
            <a:ext cx="5157787" cy="171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working fabulously?</a:t>
            </a:r>
          </a:p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not want to lose?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1E20843-FE74-295F-4713-479FAA2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continue…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>
            <a:off x="669489" y="1221206"/>
            <a:ext cx="3102411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648CD05-C6A0-C1E8-CACC-6CEDE396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337840" cy="30713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working fabulously?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we not want to lose?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whiteboard where all team members can share their ideas on stickers. </a:t>
            </a:r>
            <a:b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A0507-713D-AB17-C8E3-DEC393736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012" y="4667134"/>
            <a:ext cx="3047062" cy="1065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14233-A047-BA3E-942D-C9CF59AED490}"/>
              </a:ext>
            </a:extLst>
          </p:cNvPr>
          <p:cNvSpPr txBox="1"/>
          <p:nvPr/>
        </p:nvSpPr>
        <p:spPr>
          <a:xfrm>
            <a:off x="602166" y="1368040"/>
            <a:ext cx="107031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working really well with our flexible work approach that we'd like to continue or build on?</a:t>
            </a:r>
          </a:p>
        </p:txBody>
      </p:sp>
    </p:spTree>
    <p:extLst>
      <p:ext uri="{BB962C8B-B14F-4D97-AF65-F5344CB8AC3E}">
        <p14:creationId xmlns:p14="http://schemas.microsoft.com/office/powerpoint/2010/main" val="270342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59047E8-EF0C-B944-F1DE-801BBFE44069}"/>
              </a:ext>
            </a:extLst>
          </p:cNvPr>
          <p:cNvSpPr txBox="1">
            <a:spLocks/>
          </p:cNvSpPr>
          <p:nvPr/>
        </p:nvSpPr>
        <p:spPr>
          <a:xfrm>
            <a:off x="544709" y="545272"/>
            <a:ext cx="11294365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from here…</a:t>
            </a:r>
            <a:endParaRPr lang="en-AU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8AB1E2-DDEF-8651-34C3-8F8CC549508F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4058922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0869E88-2CB6-8472-B31F-BE65CAF442D7}"/>
              </a:ext>
            </a:extLst>
          </p:cNvPr>
          <p:cNvSpPr txBox="1">
            <a:spLocks/>
          </p:cNvSpPr>
          <p:nvPr/>
        </p:nvSpPr>
        <p:spPr>
          <a:xfrm>
            <a:off x="619626" y="1634566"/>
            <a:ext cx="8013032" cy="1908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on a date when everyone will submit a Flexible Work Agreement.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Agree how you’ll share info about your approaches and keep each other up to date on progress, successes, concerns and innovations.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review date as per your organisation’s flexible work policy.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erson in a wheelchair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97A3F3CB-81CF-FF26-BE5A-224BBBAA3E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733" y="3063445"/>
            <a:ext cx="4662237" cy="32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ACF38-74D0-D48D-2C19-C41F4B2B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10" y="1305427"/>
            <a:ext cx="5498432" cy="5230368"/>
          </a:xfrm>
        </p:spPr>
        <p:txBody>
          <a:bodyPr anchor="ctr">
            <a:noAutofit/>
          </a:bodyPr>
          <a:lstStyle/>
          <a:p>
            <a:endParaRPr lang="en-US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discuss flexible working as a team?</a:t>
            </a:r>
          </a:p>
          <a:p>
            <a:r>
              <a:rPr lang="en-US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for the conversation.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happy-medium.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working personas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persona?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for flexible working: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start, stop and continue doing to make flexible working a success?</a:t>
            </a:r>
          </a:p>
          <a:p>
            <a: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steps.</a:t>
            </a:r>
          </a:p>
          <a:p>
            <a:pPr lvl="1"/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F980D33-7BCB-EE33-C790-7630506B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10" y="545272"/>
            <a:ext cx="6722363" cy="669918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E8B1A3-66AA-A472-2325-0C2425A05078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1485900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A6D475D5-3CCF-B4C6-9760-6A76BB16F9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86" y="1882943"/>
            <a:ext cx="6264134" cy="44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51436-AA2F-EC64-DAAA-2C67AFDB6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" y="1432048"/>
            <a:ext cx="8013032" cy="4792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effectLst/>
                <a:latin typeface="Arial"/>
                <a:cs typeface="Arial"/>
              </a:rPr>
              <a:t>Teams have a critical role to play in ensuring optimal flexible work approaches.</a:t>
            </a: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  </a:t>
            </a:r>
            <a:endParaRPr lang="en-US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effectLst/>
                <a:latin typeface="Arial"/>
                <a:cs typeface="Arial"/>
              </a:rPr>
              <a:t>The flexible work approaches of team members will likely impact the whole team and as such it is important that options and solutions are considered with everyone in mind.</a:t>
            </a:r>
            <a:r>
              <a:rPr lang="en-US" sz="1800" dirty="0">
                <a:solidFill>
                  <a:srgbClr val="58595B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outcomes will be achieved when team members actively participate in discussions and are open-minded and innovative in designing appropriate flexibility options.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58595B"/>
                </a:solidFill>
                <a:effectLst/>
                <a:latin typeface="Arial"/>
                <a:cs typeface="Arial"/>
              </a:rPr>
              <a:t>Options should have a positive or neutral impact on team outcomes and consider team commitments and deliverables, the quality of stakeholder relationships and the need to ensure ongoing collaboration, innovation and creativity.</a:t>
            </a:r>
          </a:p>
          <a:p>
            <a:endParaRPr lang="en-US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2C612C3-3A71-5A08-2C4A-14186B3E7437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discuss flexible working as a team?</a:t>
            </a:r>
            <a:endParaRPr lang="en-AU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EA5588-5925-A21E-125B-E61F5D6092D5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7802479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7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518879-9F95-B5A7-3423-9AD6F4846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70061E-AB6D-1C62-9287-BE84F419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79706"/>
            <a:ext cx="10284860" cy="4127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i="1" kern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for Queensland data suggests greater wellbeing is significantly correlated with teams and managers that discuss and design appropriate flexible work approaches.</a:t>
            </a:r>
            <a:br>
              <a:rPr lang="en-US" sz="3600" b="0" i="1" kern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i="1" kern="12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FF00B9-4DA1-00EB-CC25-7DB8F05F5CFA}"/>
              </a:ext>
            </a:extLst>
          </p:cNvPr>
          <p:cNvCxnSpPr>
            <a:cxnSpLocks/>
          </p:cNvCxnSpPr>
          <p:nvPr/>
        </p:nvCxnSpPr>
        <p:spPr>
          <a:xfrm>
            <a:off x="1052763" y="1997245"/>
            <a:ext cx="9643311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E5BD4-85AE-4184-C5BF-BB13E1AAA376}"/>
              </a:ext>
            </a:extLst>
          </p:cNvPr>
          <p:cNvCxnSpPr>
            <a:cxnSpLocks/>
          </p:cNvCxnSpPr>
          <p:nvPr/>
        </p:nvCxnSpPr>
        <p:spPr>
          <a:xfrm>
            <a:off x="1052763" y="4688309"/>
            <a:ext cx="9691437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D37B-8331-B43E-7E43-EA9E04039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DCB71-894C-5E1F-62C2-13C794CB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9935"/>
            <a:ext cx="5157787" cy="469483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3FA69-EF0D-7BA8-0C24-3BAAE7F8B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1C54CA3-7F38-336F-4773-DAB6BA57C9B2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this conversation</a:t>
            </a:r>
            <a:endParaRPr lang="en-AU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E54F35-C368-13EB-9C39-2C0E2EBA5CC3}"/>
              </a:ext>
            </a:extLst>
          </p:cNvPr>
          <p:cNvCxnSpPr>
            <a:cxnSpLocks/>
          </p:cNvCxnSpPr>
          <p:nvPr/>
        </p:nvCxnSpPr>
        <p:spPr>
          <a:xfrm flipV="1">
            <a:off x="669489" y="1215190"/>
            <a:ext cx="5865396" cy="6016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4AEE7DE6-6E00-B2BA-E50B-6363A9463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5" y="3062036"/>
            <a:ext cx="4272517" cy="3021380"/>
          </a:xfrm>
          <a:prstGeom prst="rect">
            <a:avLst/>
          </a:prstGeom>
        </p:spPr>
      </p:pic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FF1BFA72-32E2-6934-8823-B22E2BA19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769935"/>
            <a:ext cx="5160960" cy="3419728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simple MS Teams poll Word Cloud where all team members can share their ideas.</a:t>
            </a:r>
            <a:b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AU" sz="1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as a group.</a:t>
            </a: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6E73FB29-3612-D998-C0F0-A64288FEE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1" t="21492" r="22540" b="28731"/>
          <a:stretch/>
        </p:blipFill>
        <p:spPr>
          <a:xfrm>
            <a:off x="6534885" y="3708818"/>
            <a:ext cx="2566304" cy="1609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88EF87-5908-460A-2ADC-664C05452A48}"/>
              </a:ext>
            </a:extLst>
          </p:cNvPr>
          <p:cNvSpPr txBox="1"/>
          <p:nvPr/>
        </p:nvSpPr>
        <p:spPr>
          <a:xfrm>
            <a:off x="558090" y="1397695"/>
            <a:ext cx="9735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principles would we like to put in place before we begin this discussion?</a:t>
            </a:r>
          </a:p>
        </p:txBody>
      </p:sp>
    </p:spTree>
    <p:extLst>
      <p:ext uri="{BB962C8B-B14F-4D97-AF65-F5344CB8AC3E}">
        <p14:creationId xmlns:p14="http://schemas.microsoft.com/office/powerpoint/2010/main" val="180179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C9CDDFD-A863-0FF0-9E9D-8DECFE4A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10" y="545272"/>
            <a:ext cx="6722363" cy="669918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happy medium?</a:t>
            </a:r>
            <a:endParaRPr lang="en-AU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651807-4376-FEEF-A3E5-EB8907477965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5323974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C5CCE63-D8FA-CE90-E4E0-4AF65FBD2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384" y="1413722"/>
            <a:ext cx="7946116" cy="49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8F51E50F-32A8-74F9-24F4-A1306464D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6" t="9119" r="17681" b="5308"/>
          <a:stretch/>
        </p:blipFill>
        <p:spPr>
          <a:xfrm>
            <a:off x="6805448" y="1299410"/>
            <a:ext cx="4564395" cy="43855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51436-AA2F-EC64-DAAA-2C67AFDB6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" y="1669045"/>
            <a:ext cx="4983496" cy="34197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1800" dirty="0">
                <a:solidFill>
                  <a:srgbClr val="58595B"/>
                </a:solidFill>
                <a:latin typeface="Arial"/>
                <a:ea typeface="MS Gothic"/>
                <a:cs typeface="Arial"/>
              </a:rPr>
              <a:t>Understanding the </a:t>
            </a:r>
            <a:r>
              <a:rPr lang="en-AU" sz="1800" dirty="0">
                <a:solidFill>
                  <a:srgbClr val="58595B"/>
                </a:solidFill>
                <a:effectLst/>
                <a:latin typeface="Arial"/>
                <a:ea typeface="MS Gothic"/>
                <a:cs typeface="Arial"/>
              </a:rPr>
              <a:t>differing views, needs and mental models of team members will assist in making hybrid arrangements work.</a:t>
            </a:r>
            <a:r>
              <a:rPr lang="en-AU" sz="1800" dirty="0">
                <a:solidFill>
                  <a:srgbClr val="58595B"/>
                </a:solidFill>
                <a:latin typeface="Arial"/>
                <a:ea typeface="MS Gothic"/>
                <a:cs typeface="Arial"/>
              </a:rPr>
              <a:t> 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AU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These personas are intended to prompt thinking about working styles rather than personalities.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CA002C6-85C0-2390-BB5A-76E3B1505A8D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working personas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AD7AC-4DA1-706C-DA05-6DB7EE44D793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4854742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8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B0CD-CF53-1342-57E1-0EB35987C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626" y="1647923"/>
            <a:ext cx="4030579" cy="4170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Draws their energy and creativity from being face to face. Often extroverts.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Enjoys the interaction and pace of the workplace.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Learns a lot from observation and conversation with colleagues.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95B"/>
              </a:buClr>
              <a:tabLst>
                <a:tab pos="457200" algn="l"/>
              </a:tabLst>
            </a:pPr>
            <a:r>
              <a:rPr lang="en-US" sz="1800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Feels too much time away from the workplace can be disengaging.</a:t>
            </a:r>
            <a:endParaRPr lang="en-AU" sz="1800" dirty="0">
              <a:solidFill>
                <a:srgbClr val="5859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A9DDBCD-D03B-D218-3D46-0EE931396091}"/>
              </a:ext>
            </a:extLst>
          </p:cNvPr>
          <p:cNvSpPr txBox="1">
            <a:spLocks/>
          </p:cNvSpPr>
          <p:nvPr/>
        </p:nvSpPr>
        <p:spPr>
          <a:xfrm>
            <a:off x="544710" y="545272"/>
            <a:ext cx="8707574" cy="66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people</a:t>
            </a:r>
            <a:endParaRPr lang="en-AU" sz="3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B3CD32-50A4-0AF9-47C9-8E16EEE4727E}"/>
              </a:ext>
            </a:extLst>
          </p:cNvPr>
          <p:cNvCxnSpPr>
            <a:cxnSpLocks/>
          </p:cNvCxnSpPr>
          <p:nvPr/>
        </p:nvCxnSpPr>
        <p:spPr>
          <a:xfrm>
            <a:off x="619626" y="1197142"/>
            <a:ext cx="2767263" cy="0"/>
          </a:xfrm>
          <a:prstGeom prst="line">
            <a:avLst/>
          </a:prstGeom>
          <a:ln w="19050">
            <a:solidFill>
              <a:srgbClr val="14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03CECCF-F4C7-1CFA-63C4-BC4FA75E3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813" y="1129490"/>
            <a:ext cx="6278682" cy="44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A70240"/>
      </a:accent2>
      <a:accent3>
        <a:srgbClr val="A5A5A5"/>
      </a:accent3>
      <a:accent4>
        <a:srgbClr val="FEBBD4"/>
      </a:accent4>
      <a:accent5>
        <a:srgbClr val="FEE599"/>
      </a:accent5>
      <a:accent6>
        <a:srgbClr val="FC34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SC_powerpoint_template.pptx" id="{C28DFA6A-D3A8-4D75-A6AD-B3F40B412CEA}" vid="{87857B65-F7AA-4687-9273-1A0B4C91B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f71f86-2bc3-4eda-a5e7-ed52d7073a80">
      <Terms xmlns="http://schemas.microsoft.com/office/infopath/2007/PartnerControls"/>
    </lcf76f155ced4ddcb4097134ff3c332f>
    <TaxCatchAll xmlns="fd5a31b8-7943-496c-9bf2-dda18d38b62a" xsi:nil="true"/>
    <MediaLengthInSeconds xmlns="42f71f86-2bc3-4eda-a5e7-ed52d7073a80" xsi:nil="true"/>
    <Subjectmatterexpert xmlns="42f71f86-2bc3-4eda-a5e7-ed52d7073a80" xsi:nil="true"/>
    <Link xmlns="42f71f86-2bc3-4eda-a5e7-ed52d7073a80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05E8EC994B74384C3E9D77F3265EB" ma:contentTypeVersion="18" ma:contentTypeDescription="Create a new document." ma:contentTypeScope="" ma:versionID="c0f6d8432645946b08a1e49754595572">
  <xsd:schema xmlns:xsd="http://www.w3.org/2001/XMLSchema" xmlns:xs="http://www.w3.org/2001/XMLSchema" xmlns:p="http://schemas.microsoft.com/office/2006/metadata/properties" xmlns:ns2="42f71f86-2bc3-4eda-a5e7-ed52d7073a80" xmlns:ns3="fd5a31b8-7943-496c-9bf2-dda18d38b62a" targetNamespace="http://schemas.microsoft.com/office/2006/metadata/properties" ma:root="true" ma:fieldsID="65f358f9797809d0b1c7b31eae102c14" ns2:_="" ns3:_="">
    <xsd:import namespace="42f71f86-2bc3-4eda-a5e7-ed52d7073a80"/>
    <xsd:import namespace="fd5a31b8-7943-496c-9bf2-dda18d38b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ink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Subjectmatterexper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71f86-2bc3-4eda-a5e7-ed52d7073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ink" ma:index="1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879720-a610-4f30-a10e-48b90a9c4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Subjectmatterexpert" ma:index="24" nillable="true" ma:displayName="Subject matter expert" ma:description="Person responsible for editing this page" ma:format="Dropdown" ma:internalName="Subjectmatterexpert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a31b8-7943-496c-9bf2-dda18d38b6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d682a1-3bd8-46c1-be71-5eea99c24b83}" ma:internalName="TaxCatchAll" ma:showField="CatchAllData" ma:web="fd5a31b8-7943-496c-9bf2-dda18d38b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D7C277-D8E1-4483-8367-EA3AC576D4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ABD671-4228-48A1-B06A-0F726A72E675}">
  <ds:schemaRefs>
    <ds:schemaRef ds:uri="122c3499-2d31-40a2-8717-58b44b5586f2"/>
    <ds:schemaRef ds:uri="c5c8eb6b-ac4c-4b8f-8f1b-7a051758c8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833e341-3909-419f-b8ed-e4a11bf8b65e"/>
    <ds:schemaRef ds:uri="6b32ac2d-5bc6-4ae1-85f1-0152f0b3a594"/>
    <ds:schemaRef ds:uri="42f71f86-2bc3-4eda-a5e7-ed52d7073a80"/>
    <ds:schemaRef ds:uri="fd5a31b8-7943-496c-9bf2-dda18d38b62a"/>
  </ds:schemaRefs>
</ds:datastoreItem>
</file>

<file path=customXml/itemProps3.xml><?xml version="1.0" encoding="utf-8"?>
<ds:datastoreItem xmlns:ds="http://schemas.openxmlformats.org/officeDocument/2006/customXml" ds:itemID="{A207C51B-67CC-4E5D-B644-1A1C665D4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71f86-2bc3-4eda-a5e7-ed52d7073a80"/>
    <ds:schemaRef ds:uri="fd5a31b8-7943-496c-9bf2-dda18d38b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1883</Words>
  <Application>Microsoft Office PowerPoint</Application>
  <PresentationFormat>Widescreen</PresentationFormat>
  <Paragraphs>224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MetaNormalLF-Roman</vt:lpstr>
      <vt:lpstr>Symbol</vt:lpstr>
      <vt:lpstr>Times New Roman</vt:lpstr>
      <vt:lpstr>Office Theme</vt:lpstr>
      <vt:lpstr>Flex-connect</vt:lpstr>
      <vt:lpstr>Before you have the conversation</vt:lpstr>
      <vt:lpstr>Agenda</vt:lpstr>
      <vt:lpstr>PowerPoint Presentation</vt:lpstr>
      <vt:lpstr>Working for Queensland data suggests greater wellbeing is significantly correlated with teams and managers that discuss and design appropriate flexible work approaches. </vt:lpstr>
      <vt:lpstr>PowerPoint Presentation</vt:lpstr>
      <vt:lpstr>What is the happy medium?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Flex-connect</dc:title>
  <dc:creator>Public Sector Commission | Queensland Government</dc:creator>
  <cp:revision>73</cp:revision>
  <cp:lastPrinted>2023-01-25T04:57:29Z</cp:lastPrinted>
  <dcterms:created xsi:type="dcterms:W3CDTF">2022-09-01T02:46:31Z</dcterms:created>
  <dcterms:modified xsi:type="dcterms:W3CDTF">2023-03-31T05:11:41Z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0x010100D370648AC129E745BFEF7D8A051426B8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dlc_DocIdItemGuid">
    <vt:lpwstr>a9234e1a-1f5a-4367-a0aa-6fcd9f6f128c</vt:lpwstr>
  </property>
</Properties>
</file>