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sdx" ContentType="application/vnd.ms-visio.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29"/>
  </p:notesMasterIdLst>
  <p:sldIdLst>
    <p:sldId id="2147470287" r:id="rId5"/>
    <p:sldId id="2147470330" r:id="rId6"/>
    <p:sldId id="2147470328" r:id="rId7"/>
    <p:sldId id="2147470329" r:id="rId8"/>
    <p:sldId id="2147470326" r:id="rId9"/>
    <p:sldId id="2147470327" r:id="rId10"/>
    <p:sldId id="2147470331" r:id="rId11"/>
    <p:sldId id="2147470341" r:id="rId12"/>
    <p:sldId id="2147470358" r:id="rId13"/>
    <p:sldId id="2147470359" r:id="rId14"/>
    <p:sldId id="2147470332" r:id="rId15"/>
    <p:sldId id="2147470342" r:id="rId16"/>
    <p:sldId id="2147470333" r:id="rId17"/>
    <p:sldId id="2147470343" r:id="rId18"/>
    <p:sldId id="2147470344" r:id="rId19"/>
    <p:sldId id="2147470338" r:id="rId20"/>
    <p:sldId id="2147470336" r:id="rId21"/>
    <p:sldId id="2147470345" r:id="rId22"/>
    <p:sldId id="2147470340" r:id="rId23"/>
    <p:sldId id="2147470346" r:id="rId24"/>
    <p:sldId id="2147470347" r:id="rId25"/>
    <p:sldId id="2147470339" r:id="rId26"/>
    <p:sldId id="2147470348" r:id="rId27"/>
    <p:sldId id="214747033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BB9DD6C-97E2-4DA5-89EE-F52AE1056705}">
          <p14:sldIdLst>
            <p14:sldId id="2147470287"/>
            <p14:sldId id="2147470330"/>
            <p14:sldId id="2147470328"/>
            <p14:sldId id="2147470329"/>
            <p14:sldId id="2147470326"/>
            <p14:sldId id="2147470327"/>
            <p14:sldId id="2147470331"/>
            <p14:sldId id="2147470341"/>
            <p14:sldId id="2147470358"/>
            <p14:sldId id="2147470359"/>
            <p14:sldId id="2147470332"/>
            <p14:sldId id="2147470342"/>
            <p14:sldId id="2147470333"/>
            <p14:sldId id="2147470343"/>
            <p14:sldId id="2147470344"/>
            <p14:sldId id="2147470338"/>
            <p14:sldId id="2147470336"/>
            <p14:sldId id="2147470345"/>
            <p14:sldId id="2147470340"/>
            <p14:sldId id="2147470346"/>
            <p14:sldId id="2147470347"/>
            <p14:sldId id="2147470339"/>
            <p14:sldId id="2147470348"/>
            <p14:sldId id="214747033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D2F2"/>
    <a:srgbClr val="421C5E"/>
    <a:srgbClr val="B380DA"/>
    <a:srgbClr val="990033"/>
    <a:srgbClr val="BE7C01"/>
    <a:srgbClr val="FEF2CA"/>
    <a:srgbClr val="FEE599"/>
    <a:srgbClr val="DDF5FF"/>
    <a:srgbClr val="FFC00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610B53-E028-5DC9-B3D6-4DE6BE4743C7}" v="7" dt="2025-01-29T05:26:12.881"/>
    <p1510:client id="{59EFAF5E-E7BE-F170-8183-39D103A692FF}" v="18" dt="2025-01-29T05:00:12.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9610B53-E028-5DC9-B3D6-4DE6BE4743C7}"/>
    <pc:docChg chg="modSld">
      <pc:chgData name="" userId="" providerId="" clId="Web-{29610B53-E028-5DC9-B3D6-4DE6BE4743C7}" dt="2025-01-29T05:26:10.803" v="3"/>
      <pc:docMkLst>
        <pc:docMk/>
      </pc:docMkLst>
      <pc:sldChg chg="modSp">
        <pc:chgData name="" userId="" providerId="" clId="Web-{29610B53-E028-5DC9-B3D6-4DE6BE4743C7}" dt="2025-01-29T05:26:10.803" v="3"/>
        <pc:sldMkLst>
          <pc:docMk/>
          <pc:sldMk cId="3251493578" sldId="2147470287"/>
        </pc:sldMkLst>
        <pc:graphicFrameChg chg="mod modGraphic">
          <ac:chgData name="" userId="" providerId="" clId="Web-{29610B53-E028-5DC9-B3D6-4DE6BE4743C7}" dt="2025-01-29T05:26:10.803" v="3"/>
          <ac:graphicFrameMkLst>
            <pc:docMk/>
            <pc:sldMk cId="3251493578" sldId="2147470287"/>
            <ac:graphicFrameMk id="4" creationId="{0BC2F008-8DB7-2FD8-B267-552F3B6801B3}"/>
          </ac:graphicFrameMkLst>
        </pc:graphicFrameChg>
      </pc:sldChg>
    </pc:docChg>
  </pc:docChgLst>
  <pc:docChgLst>
    <pc:chgData name="Nicole Davenport" userId="981bfaa6-1bf8-4de1-9639-6c0f16187512" providerId="ADAL" clId="{B5D4BFFE-5A53-4D5E-8DE3-DB359B8A6C5B}"/>
    <pc:docChg chg="modSld">
      <pc:chgData name="Nicole Davenport" userId="981bfaa6-1bf8-4de1-9639-6c0f16187512" providerId="ADAL" clId="{B5D4BFFE-5A53-4D5E-8DE3-DB359B8A6C5B}" dt="2025-01-13T03:56:02.023" v="0"/>
      <pc:docMkLst>
        <pc:docMk/>
      </pc:docMkLst>
      <pc:sldChg chg="modSp mod">
        <pc:chgData name="Nicole Davenport" userId="981bfaa6-1bf8-4de1-9639-6c0f16187512" providerId="ADAL" clId="{B5D4BFFE-5A53-4D5E-8DE3-DB359B8A6C5B}" dt="2025-01-13T03:56:02.023" v="0"/>
        <pc:sldMkLst>
          <pc:docMk/>
          <pc:sldMk cId="1886074477" sldId="2147470347"/>
        </pc:sldMkLst>
        <pc:spChg chg="mod">
          <ac:chgData name="Nicole Davenport" userId="981bfaa6-1bf8-4de1-9639-6c0f16187512" providerId="ADAL" clId="{B5D4BFFE-5A53-4D5E-8DE3-DB359B8A6C5B}" dt="2025-01-13T03:56:02.023" v="0"/>
          <ac:spMkLst>
            <pc:docMk/>
            <pc:sldMk cId="1886074477" sldId="2147470347"/>
            <ac:spMk id="115" creationId="{5863795A-18EE-7DE3-8CCA-31A02AA53277}"/>
          </ac:spMkLst>
        </pc:spChg>
      </pc:sldChg>
    </pc:docChg>
  </pc:docChgLst>
  <pc:docChgLst>
    <pc:chgData name="Nicole Davenport" userId="981bfaa6-1bf8-4de1-9639-6c0f16187512" providerId="ADAL" clId="{070B721E-6DC0-4D5B-871D-734801D594FF}"/>
    <pc:docChg chg="undo custSel addSld delSld modSld sldOrd delSection modSection">
      <pc:chgData name="Nicole Davenport" userId="981bfaa6-1bf8-4de1-9639-6c0f16187512" providerId="ADAL" clId="{070B721E-6DC0-4D5B-871D-734801D594FF}" dt="2024-12-22T21:17:14.598" v="2511" actId="478"/>
      <pc:docMkLst>
        <pc:docMk/>
      </pc:docMkLst>
      <pc:sldChg chg="addSp modSp mod">
        <pc:chgData name="Nicole Davenport" userId="981bfaa6-1bf8-4de1-9639-6c0f16187512" providerId="ADAL" clId="{070B721E-6DC0-4D5B-871D-734801D594FF}" dt="2024-12-19T04:04:35.508" v="2344" actId="2711"/>
        <pc:sldMkLst>
          <pc:docMk/>
          <pc:sldMk cId="3251493578" sldId="2147470287"/>
        </pc:sldMkLst>
        <pc:spChg chg="mod">
          <ac:chgData name="Nicole Davenport" userId="981bfaa6-1bf8-4de1-9639-6c0f16187512" providerId="ADAL" clId="{070B721E-6DC0-4D5B-871D-734801D594FF}" dt="2024-12-09T09:03:49.426" v="13" actId="20577"/>
          <ac:spMkLst>
            <pc:docMk/>
            <pc:sldMk cId="3251493578" sldId="2147470287"/>
            <ac:spMk id="2" creationId="{66BA0FFA-3071-3FA7-DB37-163408DDBD24}"/>
          </ac:spMkLst>
        </pc:spChg>
        <pc:graphicFrameChg chg="add mod">
          <ac:chgData name="Nicole Davenport" userId="981bfaa6-1bf8-4de1-9639-6c0f16187512" providerId="ADAL" clId="{070B721E-6DC0-4D5B-871D-734801D594FF}" dt="2024-12-12T23:05:12.176" v="2310" actId="1076"/>
          <ac:graphicFrameMkLst>
            <pc:docMk/>
            <pc:sldMk cId="3251493578" sldId="2147470287"/>
            <ac:graphicFrameMk id="3" creationId="{35681947-351B-D134-A844-81EFD87045CC}"/>
          </ac:graphicFrameMkLst>
        </pc:graphicFrameChg>
        <pc:graphicFrameChg chg="add mod modGraphic">
          <ac:chgData name="Nicole Davenport" userId="981bfaa6-1bf8-4de1-9639-6c0f16187512" providerId="ADAL" clId="{070B721E-6DC0-4D5B-871D-734801D594FF}" dt="2024-12-19T04:04:35.508" v="2344" actId="2711"/>
          <ac:graphicFrameMkLst>
            <pc:docMk/>
            <pc:sldMk cId="3251493578" sldId="2147470287"/>
            <ac:graphicFrameMk id="4" creationId="{0BC2F008-8DB7-2FD8-B267-552F3B6801B3}"/>
          </ac:graphicFrameMkLst>
        </pc:graphicFrameChg>
      </pc:sldChg>
      <pc:sldChg chg="modSp mod">
        <pc:chgData name="Nicole Davenport" userId="981bfaa6-1bf8-4de1-9639-6c0f16187512" providerId="ADAL" clId="{070B721E-6DC0-4D5B-871D-734801D594FF}" dt="2024-12-19T04:09:34.998" v="2378" actId="2711"/>
        <pc:sldMkLst>
          <pc:docMk/>
          <pc:sldMk cId="3892619369" sldId="2147470326"/>
        </pc:sldMkLst>
        <pc:spChg chg="mod">
          <ac:chgData name="Nicole Davenport" userId="981bfaa6-1bf8-4de1-9639-6c0f16187512" providerId="ADAL" clId="{070B721E-6DC0-4D5B-871D-734801D594FF}" dt="2024-12-19T04:09:00.176" v="2375" actId="113"/>
          <ac:spMkLst>
            <pc:docMk/>
            <pc:sldMk cId="3892619369" sldId="2147470326"/>
            <ac:spMk id="3" creationId="{E947D34E-EEAC-73E8-C685-589277B6026A}"/>
          </ac:spMkLst>
        </pc:spChg>
        <pc:spChg chg="mod">
          <ac:chgData name="Nicole Davenport" userId="981bfaa6-1bf8-4de1-9639-6c0f16187512" providerId="ADAL" clId="{070B721E-6DC0-4D5B-871D-734801D594FF}" dt="2024-12-19T04:09:34.998" v="2378" actId="2711"/>
          <ac:spMkLst>
            <pc:docMk/>
            <pc:sldMk cId="3892619369" sldId="2147470326"/>
            <ac:spMk id="5" creationId="{8EB78E79-EB6B-1638-5441-1C31BB06043C}"/>
          </ac:spMkLst>
        </pc:spChg>
        <pc:spChg chg="mod">
          <ac:chgData name="Nicole Davenport" userId="981bfaa6-1bf8-4de1-9639-6c0f16187512" providerId="ADAL" clId="{070B721E-6DC0-4D5B-871D-734801D594FF}" dt="2024-12-19T04:09:34.998" v="2378" actId="2711"/>
          <ac:spMkLst>
            <pc:docMk/>
            <pc:sldMk cId="3892619369" sldId="2147470326"/>
            <ac:spMk id="6" creationId="{2B99158E-A094-1B20-A2CF-56564E302A4F}"/>
          </ac:spMkLst>
        </pc:spChg>
        <pc:spChg chg="mod">
          <ac:chgData name="Nicole Davenport" userId="981bfaa6-1bf8-4de1-9639-6c0f16187512" providerId="ADAL" clId="{070B721E-6DC0-4D5B-871D-734801D594FF}" dt="2024-12-19T04:09:34.998" v="2378" actId="2711"/>
          <ac:spMkLst>
            <pc:docMk/>
            <pc:sldMk cId="3892619369" sldId="2147470326"/>
            <ac:spMk id="7" creationId="{6687734D-A890-EAA0-FDB9-4CA94FC2F2EA}"/>
          </ac:spMkLst>
        </pc:spChg>
        <pc:spChg chg="mod">
          <ac:chgData name="Nicole Davenport" userId="981bfaa6-1bf8-4de1-9639-6c0f16187512" providerId="ADAL" clId="{070B721E-6DC0-4D5B-871D-734801D594FF}" dt="2024-12-19T04:09:34.998" v="2378" actId="2711"/>
          <ac:spMkLst>
            <pc:docMk/>
            <pc:sldMk cId="3892619369" sldId="2147470326"/>
            <ac:spMk id="14" creationId="{473B7B22-5B55-3B1D-8EB0-F21ADA97E113}"/>
          </ac:spMkLst>
        </pc:spChg>
        <pc:spChg chg="mod">
          <ac:chgData name="Nicole Davenport" userId="981bfaa6-1bf8-4de1-9639-6c0f16187512" providerId="ADAL" clId="{070B721E-6DC0-4D5B-871D-734801D594FF}" dt="2024-12-19T04:09:34.998" v="2378" actId="2711"/>
          <ac:spMkLst>
            <pc:docMk/>
            <pc:sldMk cId="3892619369" sldId="2147470326"/>
            <ac:spMk id="19" creationId="{29ABB9E8-3436-1D9C-B273-0BB588F69FE9}"/>
          </ac:spMkLst>
        </pc:spChg>
        <pc:spChg chg="mod">
          <ac:chgData name="Nicole Davenport" userId="981bfaa6-1bf8-4de1-9639-6c0f16187512" providerId="ADAL" clId="{070B721E-6DC0-4D5B-871D-734801D594FF}" dt="2024-12-19T04:09:34.998" v="2378" actId="2711"/>
          <ac:spMkLst>
            <pc:docMk/>
            <pc:sldMk cId="3892619369" sldId="2147470326"/>
            <ac:spMk id="21" creationId="{C5A30291-3C9E-EF5A-1806-167691E645EF}"/>
          </ac:spMkLst>
        </pc:spChg>
      </pc:sldChg>
      <pc:sldChg chg="modSp mod">
        <pc:chgData name="Nicole Davenport" userId="981bfaa6-1bf8-4de1-9639-6c0f16187512" providerId="ADAL" clId="{070B721E-6DC0-4D5B-871D-734801D594FF}" dt="2024-12-19T04:13:47.944" v="2392" actId="1076"/>
        <pc:sldMkLst>
          <pc:docMk/>
          <pc:sldMk cId="548178612" sldId="2147470327"/>
        </pc:sldMkLst>
        <pc:spChg chg="mod">
          <ac:chgData name="Nicole Davenport" userId="981bfaa6-1bf8-4de1-9639-6c0f16187512" providerId="ADAL" clId="{070B721E-6DC0-4D5B-871D-734801D594FF}" dt="2024-12-19T04:12:23.112" v="2381" actId="113"/>
          <ac:spMkLst>
            <pc:docMk/>
            <pc:sldMk cId="548178612" sldId="2147470327"/>
            <ac:spMk id="3" creationId="{E947D34E-EEAC-73E8-C685-589277B6026A}"/>
          </ac:spMkLst>
        </pc:spChg>
        <pc:spChg chg="mod">
          <ac:chgData name="Nicole Davenport" userId="981bfaa6-1bf8-4de1-9639-6c0f16187512" providerId="ADAL" clId="{070B721E-6DC0-4D5B-871D-734801D594FF}" dt="2024-12-19T04:13:26.142" v="2388" actId="2711"/>
          <ac:spMkLst>
            <pc:docMk/>
            <pc:sldMk cId="548178612" sldId="2147470327"/>
            <ac:spMk id="7" creationId="{5F02B68F-AFC4-0383-446B-5A7E40B4012E}"/>
          </ac:spMkLst>
        </pc:spChg>
        <pc:spChg chg="mod">
          <ac:chgData name="Nicole Davenport" userId="981bfaa6-1bf8-4de1-9639-6c0f16187512" providerId="ADAL" clId="{070B721E-6DC0-4D5B-871D-734801D594FF}" dt="2024-12-19T04:13:31.981" v="2389" actId="1076"/>
          <ac:spMkLst>
            <pc:docMk/>
            <pc:sldMk cId="548178612" sldId="2147470327"/>
            <ac:spMk id="11" creationId="{F0D6A9EF-639D-357A-03E2-CEAECC61E9FB}"/>
          </ac:spMkLst>
        </pc:spChg>
        <pc:spChg chg="mod">
          <ac:chgData name="Nicole Davenport" userId="981bfaa6-1bf8-4de1-9639-6c0f16187512" providerId="ADAL" clId="{070B721E-6DC0-4D5B-871D-734801D594FF}" dt="2024-12-19T04:13:31.981" v="2389" actId="1076"/>
          <ac:spMkLst>
            <pc:docMk/>
            <pc:sldMk cId="548178612" sldId="2147470327"/>
            <ac:spMk id="12" creationId="{CB461169-3019-2236-4E00-99F8DD456F4B}"/>
          </ac:spMkLst>
        </pc:spChg>
        <pc:spChg chg="mod">
          <ac:chgData name="Nicole Davenport" userId="981bfaa6-1bf8-4de1-9639-6c0f16187512" providerId="ADAL" clId="{070B721E-6DC0-4D5B-871D-734801D594FF}" dt="2024-12-19T04:13:31.981" v="2389" actId="1076"/>
          <ac:spMkLst>
            <pc:docMk/>
            <pc:sldMk cId="548178612" sldId="2147470327"/>
            <ac:spMk id="17" creationId="{241C3511-005D-670A-E3FE-81E08E914C63}"/>
          </ac:spMkLst>
        </pc:spChg>
        <pc:spChg chg="mod">
          <ac:chgData name="Nicole Davenport" userId="981bfaa6-1bf8-4de1-9639-6c0f16187512" providerId="ADAL" clId="{070B721E-6DC0-4D5B-871D-734801D594FF}" dt="2024-12-19T04:13:47.944" v="2392" actId="1076"/>
          <ac:spMkLst>
            <pc:docMk/>
            <pc:sldMk cId="548178612" sldId="2147470327"/>
            <ac:spMk id="22" creationId="{FEBA99EE-9EE5-E6CF-6B24-514561225CE9}"/>
          </ac:spMkLst>
        </pc:spChg>
        <pc:spChg chg="mod">
          <ac:chgData name="Nicole Davenport" userId="981bfaa6-1bf8-4de1-9639-6c0f16187512" providerId="ADAL" clId="{070B721E-6DC0-4D5B-871D-734801D594FF}" dt="2024-12-19T04:13:31.981" v="2389" actId="1076"/>
          <ac:spMkLst>
            <pc:docMk/>
            <pc:sldMk cId="548178612" sldId="2147470327"/>
            <ac:spMk id="25" creationId="{ECFDBF45-1DBC-FEAD-2685-8E6AE434B4F8}"/>
          </ac:spMkLst>
        </pc:spChg>
        <pc:spChg chg="mod">
          <ac:chgData name="Nicole Davenport" userId="981bfaa6-1bf8-4de1-9639-6c0f16187512" providerId="ADAL" clId="{070B721E-6DC0-4D5B-871D-734801D594FF}" dt="2024-12-19T04:13:31.981" v="2389" actId="1076"/>
          <ac:spMkLst>
            <pc:docMk/>
            <pc:sldMk cId="548178612" sldId="2147470327"/>
            <ac:spMk id="27" creationId="{4C11A96D-49CC-F8C6-E212-9E1BBB626ADD}"/>
          </ac:spMkLst>
        </pc:spChg>
        <pc:spChg chg="mod">
          <ac:chgData name="Nicole Davenport" userId="981bfaa6-1bf8-4de1-9639-6c0f16187512" providerId="ADAL" clId="{070B721E-6DC0-4D5B-871D-734801D594FF}" dt="2024-12-19T04:13:31.981" v="2389" actId="1076"/>
          <ac:spMkLst>
            <pc:docMk/>
            <pc:sldMk cId="548178612" sldId="2147470327"/>
            <ac:spMk id="29" creationId="{42DADA75-C53B-BC50-8D54-1F44FB566EAA}"/>
          </ac:spMkLst>
        </pc:spChg>
        <pc:grpChg chg="mod">
          <ac:chgData name="Nicole Davenport" userId="981bfaa6-1bf8-4de1-9639-6c0f16187512" providerId="ADAL" clId="{070B721E-6DC0-4D5B-871D-734801D594FF}" dt="2024-12-19T04:13:31.981" v="2389" actId="1076"/>
          <ac:grpSpMkLst>
            <pc:docMk/>
            <pc:sldMk cId="548178612" sldId="2147470327"/>
            <ac:grpSpMk id="10" creationId="{827DB2F3-DDFF-D079-E0E8-2021DB78C64D}"/>
          </ac:grpSpMkLst>
        </pc:grpChg>
        <pc:grpChg chg="mod">
          <ac:chgData name="Nicole Davenport" userId="981bfaa6-1bf8-4de1-9639-6c0f16187512" providerId="ADAL" clId="{070B721E-6DC0-4D5B-871D-734801D594FF}" dt="2024-12-19T04:13:31.981" v="2389" actId="1076"/>
          <ac:grpSpMkLst>
            <pc:docMk/>
            <pc:sldMk cId="548178612" sldId="2147470327"/>
            <ac:grpSpMk id="13" creationId="{267E2864-5B65-5406-ADD1-480462BC439D}"/>
          </ac:grpSpMkLst>
        </pc:grpChg>
        <pc:grpChg chg="mod">
          <ac:chgData name="Nicole Davenport" userId="981bfaa6-1bf8-4de1-9639-6c0f16187512" providerId="ADAL" clId="{070B721E-6DC0-4D5B-871D-734801D594FF}" dt="2024-12-19T04:13:31.981" v="2389" actId="1076"/>
          <ac:grpSpMkLst>
            <pc:docMk/>
            <pc:sldMk cId="548178612" sldId="2147470327"/>
            <ac:grpSpMk id="23" creationId="{B39B70CE-D54A-15FA-4E21-BD01BC9C72F3}"/>
          </ac:grpSpMkLst>
        </pc:grpChg>
        <pc:picChg chg="mod">
          <ac:chgData name="Nicole Davenport" userId="981bfaa6-1bf8-4de1-9639-6c0f16187512" providerId="ADAL" clId="{070B721E-6DC0-4D5B-871D-734801D594FF}" dt="2024-12-19T04:13:35.819" v="2390" actId="1076"/>
          <ac:picMkLst>
            <pc:docMk/>
            <pc:sldMk cId="548178612" sldId="2147470327"/>
            <ac:picMk id="16" creationId="{BD664AF0-23C7-511D-3203-B53B9CAB29B4}"/>
          </ac:picMkLst>
        </pc:picChg>
        <pc:picChg chg="mod">
          <ac:chgData name="Nicole Davenport" userId="981bfaa6-1bf8-4de1-9639-6c0f16187512" providerId="ADAL" clId="{070B721E-6DC0-4D5B-871D-734801D594FF}" dt="2024-12-19T04:13:31.981" v="2389" actId="1076"/>
          <ac:picMkLst>
            <pc:docMk/>
            <pc:sldMk cId="548178612" sldId="2147470327"/>
            <ac:picMk id="3076" creationId="{FC74E9AD-7286-7FAC-6FF2-31F1DFE66E63}"/>
          </ac:picMkLst>
        </pc:picChg>
        <pc:picChg chg="mod">
          <ac:chgData name="Nicole Davenport" userId="981bfaa6-1bf8-4de1-9639-6c0f16187512" providerId="ADAL" clId="{070B721E-6DC0-4D5B-871D-734801D594FF}" dt="2024-12-19T04:13:31.981" v="2389" actId="1076"/>
          <ac:picMkLst>
            <pc:docMk/>
            <pc:sldMk cId="548178612" sldId="2147470327"/>
            <ac:picMk id="3078" creationId="{28B126CA-4151-FDF5-8E10-EED89332FB5C}"/>
          </ac:picMkLst>
        </pc:picChg>
        <pc:picChg chg="mod">
          <ac:chgData name="Nicole Davenport" userId="981bfaa6-1bf8-4de1-9639-6c0f16187512" providerId="ADAL" clId="{070B721E-6DC0-4D5B-871D-734801D594FF}" dt="2024-12-19T04:13:31.981" v="2389" actId="1076"/>
          <ac:picMkLst>
            <pc:docMk/>
            <pc:sldMk cId="548178612" sldId="2147470327"/>
            <ac:picMk id="3080" creationId="{60D94407-75F5-29CA-590A-8831C51AEE29}"/>
          </ac:picMkLst>
        </pc:picChg>
        <pc:picChg chg="mod">
          <ac:chgData name="Nicole Davenport" userId="981bfaa6-1bf8-4de1-9639-6c0f16187512" providerId="ADAL" clId="{070B721E-6DC0-4D5B-871D-734801D594FF}" dt="2024-12-19T04:13:31.981" v="2389" actId="1076"/>
          <ac:picMkLst>
            <pc:docMk/>
            <pc:sldMk cId="548178612" sldId="2147470327"/>
            <ac:picMk id="3082" creationId="{97CD795A-4E7B-5924-8264-F0C13403B395}"/>
          </ac:picMkLst>
        </pc:picChg>
      </pc:sldChg>
      <pc:sldChg chg="modSp mod">
        <pc:chgData name="Nicole Davenport" userId="981bfaa6-1bf8-4de1-9639-6c0f16187512" providerId="ADAL" clId="{070B721E-6DC0-4D5B-871D-734801D594FF}" dt="2024-12-19T04:12:53.793" v="2385" actId="1076"/>
        <pc:sldMkLst>
          <pc:docMk/>
          <pc:sldMk cId="2392027197" sldId="2147470328"/>
        </pc:sldMkLst>
        <pc:spChg chg="mod">
          <ac:chgData name="Nicole Davenport" userId="981bfaa6-1bf8-4de1-9639-6c0f16187512" providerId="ADAL" clId="{070B721E-6DC0-4D5B-871D-734801D594FF}" dt="2024-12-19T04:04:50.017" v="2346" actId="113"/>
          <ac:spMkLst>
            <pc:docMk/>
            <pc:sldMk cId="2392027197" sldId="2147470328"/>
            <ac:spMk id="3" creationId="{E947D34E-EEAC-73E8-C685-589277B6026A}"/>
          </ac:spMkLst>
        </pc:spChg>
        <pc:spChg chg="mod">
          <ac:chgData name="Nicole Davenport" userId="981bfaa6-1bf8-4de1-9639-6c0f16187512" providerId="ADAL" clId="{070B721E-6DC0-4D5B-871D-734801D594FF}" dt="2024-12-19T04:12:48.094" v="2384" actId="403"/>
          <ac:spMkLst>
            <pc:docMk/>
            <pc:sldMk cId="2392027197" sldId="2147470328"/>
            <ac:spMk id="5" creationId="{0C71939B-1807-B3BD-7C22-B63B3F0BE450}"/>
          </ac:spMkLst>
        </pc:spChg>
        <pc:spChg chg="mod">
          <ac:chgData name="Nicole Davenport" userId="981bfaa6-1bf8-4de1-9639-6c0f16187512" providerId="ADAL" clId="{070B721E-6DC0-4D5B-871D-734801D594FF}" dt="2024-12-19T04:12:53.793" v="2385" actId="1076"/>
          <ac:spMkLst>
            <pc:docMk/>
            <pc:sldMk cId="2392027197" sldId="2147470328"/>
            <ac:spMk id="53" creationId="{64C5F21D-8004-2BCF-C079-38FED1669058}"/>
          </ac:spMkLst>
        </pc:spChg>
      </pc:sldChg>
      <pc:sldChg chg="modSp mod">
        <pc:chgData name="Nicole Davenport" userId="981bfaa6-1bf8-4de1-9639-6c0f16187512" providerId="ADAL" clId="{070B721E-6DC0-4D5B-871D-734801D594FF}" dt="2024-12-19T04:13:07.519" v="2387" actId="404"/>
        <pc:sldMkLst>
          <pc:docMk/>
          <pc:sldMk cId="2219074870" sldId="2147470329"/>
        </pc:sldMkLst>
        <pc:spChg chg="mod">
          <ac:chgData name="Nicole Davenport" userId="981bfaa6-1bf8-4de1-9639-6c0f16187512" providerId="ADAL" clId="{070B721E-6DC0-4D5B-871D-734801D594FF}" dt="2024-12-19T04:06:13.040" v="2361" actId="113"/>
          <ac:spMkLst>
            <pc:docMk/>
            <pc:sldMk cId="2219074870" sldId="2147470329"/>
            <ac:spMk id="3" creationId="{E947D34E-EEAC-73E8-C685-589277B6026A}"/>
          </ac:spMkLst>
        </pc:spChg>
        <pc:spChg chg="mod">
          <ac:chgData name="Nicole Davenport" userId="981bfaa6-1bf8-4de1-9639-6c0f16187512" providerId="ADAL" clId="{070B721E-6DC0-4D5B-871D-734801D594FF}" dt="2024-12-19T04:13:07.519" v="2387" actId="404"/>
          <ac:spMkLst>
            <pc:docMk/>
            <pc:sldMk cId="2219074870" sldId="2147470329"/>
            <ac:spMk id="4" creationId="{E91008A0-8E39-828F-F157-1751A68BA776}"/>
          </ac:spMkLst>
        </pc:spChg>
        <pc:spChg chg="mod">
          <ac:chgData name="Nicole Davenport" userId="981bfaa6-1bf8-4de1-9639-6c0f16187512" providerId="ADAL" clId="{070B721E-6DC0-4D5B-871D-734801D594FF}" dt="2024-12-19T04:13:02.372" v="2386" actId="404"/>
          <ac:spMkLst>
            <pc:docMk/>
            <pc:sldMk cId="2219074870" sldId="2147470329"/>
            <ac:spMk id="5" creationId="{FE3B339C-D6FE-1496-57CF-410B1B505F8A}"/>
          </ac:spMkLst>
        </pc:spChg>
        <pc:spChg chg="mod">
          <ac:chgData name="Nicole Davenport" userId="981bfaa6-1bf8-4de1-9639-6c0f16187512" providerId="ADAL" clId="{070B721E-6DC0-4D5B-871D-734801D594FF}" dt="2024-12-19T04:08:32.975" v="2373" actId="207"/>
          <ac:spMkLst>
            <pc:docMk/>
            <pc:sldMk cId="2219074870" sldId="2147470329"/>
            <ac:spMk id="6" creationId="{D91E60F6-D4E9-AAA4-FC11-7A4B67C57812}"/>
          </ac:spMkLst>
        </pc:spChg>
      </pc:sldChg>
      <pc:sldChg chg="delSp mod">
        <pc:chgData name="Nicole Davenport" userId="981bfaa6-1bf8-4de1-9639-6c0f16187512" providerId="ADAL" clId="{070B721E-6DC0-4D5B-871D-734801D594FF}" dt="2024-12-22T21:17:14.598" v="2511" actId="478"/>
        <pc:sldMkLst>
          <pc:docMk/>
          <pc:sldMk cId="3840175384" sldId="2147470330"/>
        </pc:sldMkLst>
        <pc:spChg chg="del">
          <ac:chgData name="Nicole Davenport" userId="981bfaa6-1bf8-4de1-9639-6c0f16187512" providerId="ADAL" clId="{070B721E-6DC0-4D5B-871D-734801D594FF}" dt="2024-12-22T21:17:14.598" v="2511" actId="478"/>
          <ac:spMkLst>
            <pc:docMk/>
            <pc:sldMk cId="3840175384" sldId="2147470330"/>
            <ac:spMk id="5" creationId="{D36F1859-5760-5B01-87CF-D4FD5D860C4F}"/>
          </ac:spMkLst>
        </pc:spChg>
      </pc:sldChg>
      <pc:sldChg chg="ord">
        <pc:chgData name="Nicole Davenport" userId="981bfaa6-1bf8-4de1-9639-6c0f16187512" providerId="ADAL" clId="{070B721E-6DC0-4D5B-871D-734801D594FF}" dt="2024-12-09T23:59:22.148" v="2288"/>
        <pc:sldMkLst>
          <pc:docMk/>
          <pc:sldMk cId="1702516092" sldId="2147470331"/>
        </pc:sldMkLst>
      </pc:sldChg>
      <pc:sldChg chg="modSp mod">
        <pc:chgData name="Nicole Davenport" userId="981bfaa6-1bf8-4de1-9639-6c0f16187512" providerId="ADAL" clId="{070B721E-6DC0-4D5B-871D-734801D594FF}" dt="2024-12-19T04:15:07.239" v="2401" actId="113"/>
        <pc:sldMkLst>
          <pc:docMk/>
          <pc:sldMk cId="4048682055" sldId="2147470332"/>
        </pc:sldMkLst>
        <pc:spChg chg="mod">
          <ac:chgData name="Nicole Davenport" userId="981bfaa6-1bf8-4de1-9639-6c0f16187512" providerId="ADAL" clId="{070B721E-6DC0-4D5B-871D-734801D594FF}" dt="2024-12-19T04:15:07.239" v="2401" actId="113"/>
          <ac:spMkLst>
            <pc:docMk/>
            <pc:sldMk cId="4048682055" sldId="2147470332"/>
            <ac:spMk id="21" creationId="{EAFA2D50-9FFA-F4EE-FDD6-E5FF594861D8}"/>
          </ac:spMkLst>
        </pc:spChg>
        <pc:spChg chg="mod">
          <ac:chgData name="Nicole Davenport" userId="981bfaa6-1bf8-4de1-9639-6c0f16187512" providerId="ADAL" clId="{070B721E-6DC0-4D5B-871D-734801D594FF}" dt="2024-12-10T00:00:35.644" v="2289" actId="1076"/>
          <ac:spMkLst>
            <pc:docMk/>
            <pc:sldMk cId="4048682055" sldId="2147470332"/>
            <ac:spMk id="32" creationId="{D1C4E880-EE08-6283-7673-3476238E9E49}"/>
          </ac:spMkLst>
        </pc:spChg>
        <pc:cxnChg chg="mod">
          <ac:chgData name="Nicole Davenport" userId="981bfaa6-1bf8-4de1-9639-6c0f16187512" providerId="ADAL" clId="{070B721E-6DC0-4D5B-871D-734801D594FF}" dt="2024-12-10T00:00:35.644" v="2289" actId="1076"/>
          <ac:cxnSpMkLst>
            <pc:docMk/>
            <pc:sldMk cId="4048682055" sldId="2147470332"/>
            <ac:cxnSpMk id="35" creationId="{61E6F31A-2FBC-A9E5-3902-08EBA380F4B1}"/>
          </ac:cxnSpMkLst>
        </pc:cxnChg>
        <pc:cxnChg chg="mod">
          <ac:chgData name="Nicole Davenport" userId="981bfaa6-1bf8-4de1-9639-6c0f16187512" providerId="ADAL" clId="{070B721E-6DC0-4D5B-871D-734801D594FF}" dt="2024-12-10T00:00:35.644" v="2289" actId="1076"/>
          <ac:cxnSpMkLst>
            <pc:docMk/>
            <pc:sldMk cId="4048682055" sldId="2147470332"/>
            <ac:cxnSpMk id="37" creationId="{F06E01E2-25F3-09A5-0B45-BC4A51626969}"/>
          </ac:cxnSpMkLst>
        </pc:cxnChg>
      </pc:sldChg>
      <pc:sldChg chg="modSp mod">
        <pc:chgData name="Nicole Davenport" userId="981bfaa6-1bf8-4de1-9639-6c0f16187512" providerId="ADAL" clId="{070B721E-6DC0-4D5B-871D-734801D594FF}" dt="2024-12-19T04:15:23.854" v="2407" actId="404"/>
        <pc:sldMkLst>
          <pc:docMk/>
          <pc:sldMk cId="792457606" sldId="2147470333"/>
        </pc:sldMkLst>
        <pc:spChg chg="mod">
          <ac:chgData name="Nicole Davenport" userId="981bfaa6-1bf8-4de1-9639-6c0f16187512" providerId="ADAL" clId="{070B721E-6DC0-4D5B-871D-734801D594FF}" dt="2024-12-19T04:15:23.854" v="2407" actId="404"/>
          <ac:spMkLst>
            <pc:docMk/>
            <pc:sldMk cId="792457606" sldId="2147470333"/>
            <ac:spMk id="28" creationId="{A3E88F6A-7DD2-87BD-CB83-219D83CCADDA}"/>
          </ac:spMkLst>
        </pc:spChg>
      </pc:sldChg>
      <pc:sldChg chg="modSp mod">
        <pc:chgData name="Nicole Davenport" userId="981bfaa6-1bf8-4de1-9639-6c0f16187512" providerId="ADAL" clId="{070B721E-6DC0-4D5B-871D-734801D594FF}" dt="2024-12-19T04:16:23.467" v="2417" actId="404"/>
        <pc:sldMkLst>
          <pc:docMk/>
          <pc:sldMk cId="377350474" sldId="2147470336"/>
        </pc:sldMkLst>
        <pc:spChg chg="mod">
          <ac:chgData name="Nicole Davenport" userId="981bfaa6-1bf8-4de1-9639-6c0f16187512" providerId="ADAL" clId="{070B721E-6DC0-4D5B-871D-734801D594FF}" dt="2024-12-19T04:16:23.467" v="2417" actId="404"/>
          <ac:spMkLst>
            <pc:docMk/>
            <pc:sldMk cId="377350474" sldId="2147470336"/>
            <ac:spMk id="45" creationId="{C37BAD32-DE3A-50CA-3CBF-1D1E44D9F231}"/>
          </ac:spMkLst>
        </pc:spChg>
      </pc:sldChg>
      <pc:sldChg chg="modSp mod">
        <pc:chgData name="Nicole Davenport" userId="981bfaa6-1bf8-4de1-9639-6c0f16187512" providerId="ADAL" clId="{070B721E-6DC0-4D5B-871D-734801D594FF}" dt="2024-12-19T04:18:50.842" v="2510" actId="404"/>
        <pc:sldMkLst>
          <pc:docMk/>
          <pc:sldMk cId="3825141658" sldId="2147470337"/>
        </pc:sldMkLst>
        <pc:spChg chg="mod">
          <ac:chgData name="Nicole Davenport" userId="981bfaa6-1bf8-4de1-9639-6c0f16187512" providerId="ADAL" clId="{070B721E-6DC0-4D5B-871D-734801D594FF}" dt="2024-12-19T04:18:50.842" v="2510" actId="404"/>
          <ac:spMkLst>
            <pc:docMk/>
            <pc:sldMk cId="3825141658" sldId="2147470337"/>
            <ac:spMk id="21" creationId="{EAFA2D50-9FFA-F4EE-FDD6-E5FF594861D8}"/>
          </ac:spMkLst>
        </pc:spChg>
      </pc:sldChg>
      <pc:sldChg chg="modSp mod">
        <pc:chgData name="Nicole Davenport" userId="981bfaa6-1bf8-4de1-9639-6c0f16187512" providerId="ADAL" clId="{070B721E-6DC0-4D5B-871D-734801D594FF}" dt="2024-12-19T04:16:11.286" v="2415" actId="404"/>
        <pc:sldMkLst>
          <pc:docMk/>
          <pc:sldMk cId="62914145" sldId="2147470338"/>
        </pc:sldMkLst>
        <pc:spChg chg="mod">
          <ac:chgData name="Nicole Davenport" userId="981bfaa6-1bf8-4de1-9639-6c0f16187512" providerId="ADAL" clId="{070B721E-6DC0-4D5B-871D-734801D594FF}" dt="2024-12-19T04:16:11.286" v="2415" actId="404"/>
          <ac:spMkLst>
            <pc:docMk/>
            <pc:sldMk cId="62914145" sldId="2147470338"/>
            <ac:spMk id="28" creationId="{A3E88F6A-7DD2-87BD-CB83-219D83CCADDA}"/>
          </ac:spMkLst>
        </pc:spChg>
      </pc:sldChg>
      <pc:sldChg chg="modSp mod">
        <pc:chgData name="Nicole Davenport" userId="981bfaa6-1bf8-4de1-9639-6c0f16187512" providerId="ADAL" clId="{070B721E-6DC0-4D5B-871D-734801D594FF}" dt="2024-12-19T04:17:45.189" v="2455" actId="6549"/>
        <pc:sldMkLst>
          <pc:docMk/>
          <pc:sldMk cId="31763813" sldId="2147470339"/>
        </pc:sldMkLst>
        <pc:spChg chg="mod">
          <ac:chgData name="Nicole Davenport" userId="981bfaa6-1bf8-4de1-9639-6c0f16187512" providerId="ADAL" clId="{070B721E-6DC0-4D5B-871D-734801D594FF}" dt="2024-12-19T04:17:45.189" v="2455" actId="6549"/>
          <ac:spMkLst>
            <pc:docMk/>
            <pc:sldMk cId="31763813" sldId="2147470339"/>
            <ac:spMk id="21" creationId="{EAFA2D50-9FFA-F4EE-FDD6-E5FF594861D8}"/>
          </ac:spMkLst>
        </pc:spChg>
      </pc:sldChg>
      <pc:sldChg chg="modSp mod">
        <pc:chgData name="Nicole Davenport" userId="981bfaa6-1bf8-4de1-9639-6c0f16187512" providerId="ADAL" clId="{070B721E-6DC0-4D5B-871D-734801D594FF}" dt="2024-12-19T04:16:37.365" v="2421" actId="404"/>
        <pc:sldMkLst>
          <pc:docMk/>
          <pc:sldMk cId="3800201883" sldId="2147470340"/>
        </pc:sldMkLst>
        <pc:spChg chg="mod">
          <ac:chgData name="Nicole Davenport" userId="981bfaa6-1bf8-4de1-9639-6c0f16187512" providerId="ADAL" clId="{070B721E-6DC0-4D5B-871D-734801D594FF}" dt="2024-12-19T04:16:37.365" v="2421" actId="404"/>
          <ac:spMkLst>
            <pc:docMk/>
            <pc:sldMk cId="3800201883" sldId="2147470340"/>
            <ac:spMk id="21" creationId="{EAFA2D50-9FFA-F4EE-FDD6-E5FF594861D8}"/>
          </ac:spMkLst>
        </pc:spChg>
      </pc:sldChg>
      <pc:sldChg chg="modSp mod">
        <pc:chgData name="Nicole Davenport" userId="981bfaa6-1bf8-4de1-9639-6c0f16187512" providerId="ADAL" clId="{070B721E-6DC0-4D5B-871D-734801D594FF}" dt="2024-12-19T04:14:15.062" v="2393" actId="404"/>
        <pc:sldMkLst>
          <pc:docMk/>
          <pc:sldMk cId="3319331177" sldId="2147470341"/>
        </pc:sldMkLst>
        <pc:spChg chg="mod">
          <ac:chgData name="Nicole Davenport" userId="981bfaa6-1bf8-4de1-9639-6c0f16187512" providerId="ADAL" clId="{070B721E-6DC0-4D5B-871D-734801D594FF}" dt="2024-12-19T04:14:15.062" v="2393" actId="404"/>
          <ac:spMkLst>
            <pc:docMk/>
            <pc:sldMk cId="3319331177" sldId="2147470341"/>
            <ac:spMk id="9" creationId="{4406C72C-DB2D-E3BE-4461-57F9AC4184A1}"/>
          </ac:spMkLst>
        </pc:spChg>
      </pc:sldChg>
      <pc:sldChg chg="modSp mod">
        <pc:chgData name="Nicole Davenport" userId="981bfaa6-1bf8-4de1-9639-6c0f16187512" providerId="ADAL" clId="{070B721E-6DC0-4D5B-871D-734801D594FF}" dt="2024-12-19T04:15:16.632" v="2404" actId="404"/>
        <pc:sldMkLst>
          <pc:docMk/>
          <pc:sldMk cId="1956838745" sldId="2147470342"/>
        </pc:sldMkLst>
        <pc:spChg chg="mod">
          <ac:chgData name="Nicole Davenport" userId="981bfaa6-1bf8-4de1-9639-6c0f16187512" providerId="ADAL" clId="{070B721E-6DC0-4D5B-871D-734801D594FF}" dt="2024-12-10T00:00:48.008" v="2291" actId="1076"/>
          <ac:spMkLst>
            <pc:docMk/>
            <pc:sldMk cId="1956838745" sldId="2147470342"/>
            <ac:spMk id="17" creationId="{0B23955E-1551-2AEB-B18C-8B9E4B1A9CD5}"/>
          </ac:spMkLst>
        </pc:spChg>
        <pc:spChg chg="mod">
          <ac:chgData name="Nicole Davenport" userId="981bfaa6-1bf8-4de1-9639-6c0f16187512" providerId="ADAL" clId="{070B721E-6DC0-4D5B-871D-734801D594FF}" dt="2024-12-19T04:15:16.632" v="2404" actId="404"/>
          <ac:spMkLst>
            <pc:docMk/>
            <pc:sldMk cId="1956838745" sldId="2147470342"/>
            <ac:spMk id="21" creationId="{EAFA2D50-9FFA-F4EE-FDD6-E5FF594861D8}"/>
          </ac:spMkLst>
        </pc:spChg>
        <pc:spChg chg="mod">
          <ac:chgData name="Nicole Davenport" userId="981bfaa6-1bf8-4de1-9639-6c0f16187512" providerId="ADAL" clId="{070B721E-6DC0-4D5B-871D-734801D594FF}" dt="2024-12-10T00:00:43.182" v="2290" actId="1076"/>
          <ac:spMkLst>
            <pc:docMk/>
            <pc:sldMk cId="1956838745" sldId="2147470342"/>
            <ac:spMk id="32" creationId="{D1C4E880-EE08-6283-7673-3476238E9E49}"/>
          </ac:spMkLst>
        </pc:spChg>
        <pc:cxnChg chg="mod">
          <ac:chgData name="Nicole Davenport" userId="981bfaa6-1bf8-4de1-9639-6c0f16187512" providerId="ADAL" clId="{070B721E-6DC0-4D5B-871D-734801D594FF}" dt="2024-12-10T00:00:43.182" v="2290" actId="1076"/>
          <ac:cxnSpMkLst>
            <pc:docMk/>
            <pc:sldMk cId="1956838745" sldId="2147470342"/>
            <ac:cxnSpMk id="35" creationId="{61E6F31A-2FBC-A9E5-3902-08EBA380F4B1}"/>
          </ac:cxnSpMkLst>
        </pc:cxnChg>
        <pc:cxnChg chg="mod">
          <ac:chgData name="Nicole Davenport" userId="981bfaa6-1bf8-4de1-9639-6c0f16187512" providerId="ADAL" clId="{070B721E-6DC0-4D5B-871D-734801D594FF}" dt="2024-12-10T00:00:43.182" v="2290" actId="1076"/>
          <ac:cxnSpMkLst>
            <pc:docMk/>
            <pc:sldMk cId="1956838745" sldId="2147470342"/>
            <ac:cxnSpMk id="37" creationId="{F06E01E2-25F3-09A5-0B45-BC4A51626969}"/>
          </ac:cxnSpMkLst>
        </pc:cxnChg>
      </pc:sldChg>
      <pc:sldChg chg="modSp mod">
        <pc:chgData name="Nicole Davenport" userId="981bfaa6-1bf8-4de1-9639-6c0f16187512" providerId="ADAL" clId="{070B721E-6DC0-4D5B-871D-734801D594FF}" dt="2024-12-19T04:15:45.121" v="2411" actId="1076"/>
        <pc:sldMkLst>
          <pc:docMk/>
          <pc:sldMk cId="3018881905" sldId="2147470343"/>
        </pc:sldMkLst>
        <pc:spChg chg="mod">
          <ac:chgData name="Nicole Davenport" userId="981bfaa6-1bf8-4de1-9639-6c0f16187512" providerId="ADAL" clId="{070B721E-6DC0-4D5B-871D-734801D594FF}" dt="2024-12-19T04:15:36.485" v="2410" actId="404"/>
          <ac:spMkLst>
            <pc:docMk/>
            <pc:sldMk cId="3018881905" sldId="2147470343"/>
            <ac:spMk id="28" creationId="{A3E88F6A-7DD2-87BD-CB83-219D83CCADDA}"/>
          </ac:spMkLst>
        </pc:spChg>
        <pc:spChg chg="mod">
          <ac:chgData name="Nicole Davenport" userId="981bfaa6-1bf8-4de1-9639-6c0f16187512" providerId="ADAL" clId="{070B721E-6DC0-4D5B-871D-734801D594FF}" dt="2024-12-19T04:15:45.121" v="2411" actId="1076"/>
          <ac:spMkLst>
            <pc:docMk/>
            <pc:sldMk cId="3018881905" sldId="2147470343"/>
            <ac:spMk id="35" creationId="{B7EA0CAA-75E7-4D85-9BFD-E3F278E23021}"/>
          </ac:spMkLst>
        </pc:spChg>
        <pc:spChg chg="mod">
          <ac:chgData name="Nicole Davenport" userId="981bfaa6-1bf8-4de1-9639-6c0f16187512" providerId="ADAL" clId="{070B721E-6DC0-4D5B-871D-734801D594FF}" dt="2024-12-19T04:15:45.121" v="2411" actId="1076"/>
          <ac:spMkLst>
            <pc:docMk/>
            <pc:sldMk cId="3018881905" sldId="2147470343"/>
            <ac:spMk id="52" creationId="{6EC3C85C-C760-2D68-A663-F950F477A3CA}"/>
          </ac:spMkLst>
        </pc:spChg>
        <pc:cxnChg chg="mod">
          <ac:chgData name="Nicole Davenport" userId="981bfaa6-1bf8-4de1-9639-6c0f16187512" providerId="ADAL" clId="{070B721E-6DC0-4D5B-871D-734801D594FF}" dt="2024-12-19T04:15:45.121" v="2411" actId="1076"/>
          <ac:cxnSpMkLst>
            <pc:docMk/>
            <pc:sldMk cId="3018881905" sldId="2147470343"/>
            <ac:cxnSpMk id="38" creationId="{38F59532-26F3-85AD-E6C5-D7D92A6E5EA6}"/>
          </ac:cxnSpMkLst>
        </pc:cxnChg>
      </pc:sldChg>
      <pc:sldChg chg="modSp mod">
        <pc:chgData name="Nicole Davenport" userId="981bfaa6-1bf8-4de1-9639-6c0f16187512" providerId="ADAL" clId="{070B721E-6DC0-4D5B-871D-734801D594FF}" dt="2024-12-19T04:16:01.917" v="2413" actId="404"/>
        <pc:sldMkLst>
          <pc:docMk/>
          <pc:sldMk cId="482612031" sldId="2147470344"/>
        </pc:sldMkLst>
        <pc:spChg chg="mod">
          <ac:chgData name="Nicole Davenport" userId="981bfaa6-1bf8-4de1-9639-6c0f16187512" providerId="ADAL" clId="{070B721E-6DC0-4D5B-871D-734801D594FF}" dt="2024-12-19T04:16:01.917" v="2413" actId="404"/>
          <ac:spMkLst>
            <pc:docMk/>
            <pc:sldMk cId="482612031" sldId="2147470344"/>
            <ac:spMk id="28" creationId="{A3E88F6A-7DD2-87BD-CB83-219D83CCADDA}"/>
          </ac:spMkLst>
        </pc:spChg>
      </pc:sldChg>
      <pc:sldChg chg="modSp mod">
        <pc:chgData name="Nicole Davenport" userId="981bfaa6-1bf8-4de1-9639-6c0f16187512" providerId="ADAL" clId="{070B721E-6DC0-4D5B-871D-734801D594FF}" dt="2024-12-19T04:16:29.372" v="2419" actId="404"/>
        <pc:sldMkLst>
          <pc:docMk/>
          <pc:sldMk cId="133155961" sldId="2147470345"/>
        </pc:sldMkLst>
        <pc:spChg chg="mod">
          <ac:chgData name="Nicole Davenport" userId="981bfaa6-1bf8-4de1-9639-6c0f16187512" providerId="ADAL" clId="{070B721E-6DC0-4D5B-871D-734801D594FF}" dt="2024-12-19T04:16:29.372" v="2419" actId="404"/>
          <ac:spMkLst>
            <pc:docMk/>
            <pc:sldMk cId="133155961" sldId="2147470345"/>
            <ac:spMk id="45" creationId="{C37BAD32-DE3A-50CA-3CBF-1D1E44D9F231}"/>
          </ac:spMkLst>
        </pc:spChg>
      </pc:sldChg>
      <pc:sldChg chg="modSp mod">
        <pc:chgData name="Nicole Davenport" userId="981bfaa6-1bf8-4de1-9639-6c0f16187512" providerId="ADAL" clId="{070B721E-6DC0-4D5B-871D-734801D594FF}" dt="2024-12-19T04:18:04.197" v="2507" actId="6549"/>
        <pc:sldMkLst>
          <pc:docMk/>
          <pc:sldMk cId="3119108211" sldId="2147470346"/>
        </pc:sldMkLst>
        <pc:spChg chg="mod">
          <ac:chgData name="Nicole Davenport" userId="981bfaa6-1bf8-4de1-9639-6c0f16187512" providerId="ADAL" clId="{070B721E-6DC0-4D5B-871D-734801D594FF}" dt="2024-12-19T04:18:04.197" v="2507" actId="6549"/>
          <ac:spMkLst>
            <pc:docMk/>
            <pc:sldMk cId="3119108211" sldId="2147470346"/>
            <ac:spMk id="21" creationId="{EAFA2D50-9FFA-F4EE-FDD6-E5FF594861D8}"/>
          </ac:spMkLst>
        </pc:spChg>
      </pc:sldChg>
      <pc:sldChg chg="modSp mod">
        <pc:chgData name="Nicole Davenport" userId="981bfaa6-1bf8-4de1-9639-6c0f16187512" providerId="ADAL" clId="{070B721E-6DC0-4D5B-871D-734801D594FF}" dt="2024-12-19T04:17:06.572" v="2426" actId="14100"/>
        <pc:sldMkLst>
          <pc:docMk/>
          <pc:sldMk cId="1886074477" sldId="2147470347"/>
        </pc:sldMkLst>
        <pc:spChg chg="mod">
          <ac:chgData name="Nicole Davenport" userId="981bfaa6-1bf8-4de1-9639-6c0f16187512" providerId="ADAL" clId="{070B721E-6DC0-4D5B-871D-734801D594FF}" dt="2024-12-19T04:17:06.572" v="2426" actId="14100"/>
          <ac:spMkLst>
            <pc:docMk/>
            <pc:sldMk cId="1886074477" sldId="2147470347"/>
            <ac:spMk id="21" creationId="{EAFA2D50-9FFA-F4EE-FDD6-E5FF594861D8}"/>
          </ac:spMkLst>
        </pc:spChg>
      </pc:sldChg>
      <pc:sldChg chg="modSp mod">
        <pc:chgData name="Nicole Davenport" userId="981bfaa6-1bf8-4de1-9639-6c0f16187512" providerId="ADAL" clId="{070B721E-6DC0-4D5B-871D-734801D594FF}" dt="2024-12-19T04:18:27.939" v="2509" actId="404"/>
        <pc:sldMkLst>
          <pc:docMk/>
          <pc:sldMk cId="461119289" sldId="2147470348"/>
        </pc:sldMkLst>
        <pc:spChg chg="mod">
          <ac:chgData name="Nicole Davenport" userId="981bfaa6-1bf8-4de1-9639-6c0f16187512" providerId="ADAL" clId="{070B721E-6DC0-4D5B-871D-734801D594FF}" dt="2024-12-19T04:18:27.939" v="2509" actId="404"/>
          <ac:spMkLst>
            <pc:docMk/>
            <pc:sldMk cId="461119289" sldId="2147470348"/>
            <ac:spMk id="21" creationId="{EAFA2D50-9FFA-F4EE-FDD6-E5FF594861D8}"/>
          </ac:spMkLst>
        </pc:spChg>
      </pc:sldChg>
      <pc:sldChg chg="del">
        <pc:chgData name="Nicole Davenport" userId="981bfaa6-1bf8-4de1-9639-6c0f16187512" providerId="ADAL" clId="{070B721E-6DC0-4D5B-871D-734801D594FF}" dt="2024-12-10T04:26:57.327" v="2292" actId="18676"/>
        <pc:sldMkLst>
          <pc:docMk/>
          <pc:sldMk cId="2573529207" sldId="2147470349"/>
        </pc:sldMkLst>
      </pc:sldChg>
      <pc:sldChg chg="del">
        <pc:chgData name="Nicole Davenport" userId="981bfaa6-1bf8-4de1-9639-6c0f16187512" providerId="ADAL" clId="{070B721E-6DC0-4D5B-871D-734801D594FF}" dt="2024-12-10T04:26:57.327" v="2292" actId="18676"/>
        <pc:sldMkLst>
          <pc:docMk/>
          <pc:sldMk cId="3231500145" sldId="2147470353"/>
        </pc:sldMkLst>
      </pc:sldChg>
      <pc:sldChg chg="del">
        <pc:chgData name="Nicole Davenport" userId="981bfaa6-1bf8-4de1-9639-6c0f16187512" providerId="ADAL" clId="{070B721E-6DC0-4D5B-871D-734801D594FF}" dt="2024-12-10T04:26:57.327" v="2292" actId="18676"/>
        <pc:sldMkLst>
          <pc:docMk/>
          <pc:sldMk cId="2317562537" sldId="2147470354"/>
        </pc:sldMkLst>
      </pc:sldChg>
      <pc:sldChg chg="del">
        <pc:chgData name="Nicole Davenport" userId="981bfaa6-1bf8-4de1-9639-6c0f16187512" providerId="ADAL" clId="{070B721E-6DC0-4D5B-871D-734801D594FF}" dt="2024-12-10T04:26:57.327" v="2292" actId="18676"/>
        <pc:sldMkLst>
          <pc:docMk/>
          <pc:sldMk cId="3822083862" sldId="2147470355"/>
        </pc:sldMkLst>
      </pc:sldChg>
      <pc:sldChg chg="del">
        <pc:chgData name="Nicole Davenport" userId="981bfaa6-1bf8-4de1-9639-6c0f16187512" providerId="ADAL" clId="{070B721E-6DC0-4D5B-871D-734801D594FF}" dt="2024-12-10T04:26:57.327" v="2292" actId="18676"/>
        <pc:sldMkLst>
          <pc:docMk/>
          <pc:sldMk cId="1381346782" sldId="2147470356"/>
        </pc:sldMkLst>
      </pc:sldChg>
      <pc:sldChg chg="add del">
        <pc:chgData name="Nicole Davenport" userId="981bfaa6-1bf8-4de1-9639-6c0f16187512" providerId="ADAL" clId="{070B721E-6DC0-4D5B-871D-734801D594FF}" dt="2024-12-09T23:55:45.750" v="2249" actId="47"/>
        <pc:sldMkLst>
          <pc:docMk/>
          <pc:sldMk cId="2644256337" sldId="2147470357"/>
        </pc:sldMkLst>
      </pc:sldChg>
      <pc:sldChg chg="addSp delSp modSp add mod">
        <pc:chgData name="Nicole Davenport" userId="981bfaa6-1bf8-4de1-9639-6c0f16187512" providerId="ADAL" clId="{070B721E-6DC0-4D5B-871D-734801D594FF}" dt="2024-12-19T04:14:28.393" v="2395" actId="113"/>
        <pc:sldMkLst>
          <pc:docMk/>
          <pc:sldMk cId="1375507531" sldId="2147470358"/>
        </pc:sldMkLst>
        <pc:spChg chg="add mod">
          <ac:chgData name="Nicole Davenport" userId="981bfaa6-1bf8-4de1-9639-6c0f16187512" providerId="ADAL" clId="{070B721E-6DC0-4D5B-871D-734801D594FF}" dt="2024-12-09T20:23:08.598" v="910" actId="164"/>
          <ac:spMkLst>
            <pc:docMk/>
            <pc:sldMk cId="1375507531" sldId="2147470358"/>
            <ac:spMk id="3" creationId="{CCB8E1CA-DE28-E78F-4813-6D26937BA9F5}"/>
          </ac:spMkLst>
        </pc:spChg>
        <pc:spChg chg="del">
          <ac:chgData name="Nicole Davenport" userId="981bfaa6-1bf8-4de1-9639-6c0f16187512" providerId="ADAL" clId="{070B721E-6DC0-4D5B-871D-734801D594FF}" dt="2024-12-09T09:05:26.704" v="50" actId="478"/>
          <ac:spMkLst>
            <pc:docMk/>
            <pc:sldMk cId="1375507531" sldId="2147470358"/>
            <ac:spMk id="4" creationId="{E44DB405-AE03-A7B4-0804-C7B920029B11}"/>
          </ac:spMkLst>
        </pc:spChg>
        <pc:spChg chg="add mod">
          <ac:chgData name="Nicole Davenport" userId="981bfaa6-1bf8-4de1-9639-6c0f16187512" providerId="ADAL" clId="{070B721E-6DC0-4D5B-871D-734801D594FF}" dt="2024-12-09T20:23:35.199" v="914" actId="404"/>
          <ac:spMkLst>
            <pc:docMk/>
            <pc:sldMk cId="1375507531" sldId="2147470358"/>
            <ac:spMk id="5" creationId="{323A30F2-6AF5-986C-5330-01870D267578}"/>
          </ac:spMkLst>
        </pc:spChg>
        <pc:spChg chg="add mod">
          <ac:chgData name="Nicole Davenport" userId="981bfaa6-1bf8-4de1-9639-6c0f16187512" providerId="ADAL" clId="{070B721E-6DC0-4D5B-871D-734801D594FF}" dt="2024-12-09T20:23:45.491" v="916" actId="404"/>
          <ac:spMkLst>
            <pc:docMk/>
            <pc:sldMk cId="1375507531" sldId="2147470358"/>
            <ac:spMk id="6" creationId="{01955726-2C42-F945-C48C-1022BEAA58A7}"/>
          </ac:spMkLst>
        </pc:spChg>
        <pc:spChg chg="add del mod">
          <ac:chgData name="Nicole Davenport" userId="981bfaa6-1bf8-4de1-9639-6c0f16187512" providerId="ADAL" clId="{070B721E-6DC0-4D5B-871D-734801D594FF}" dt="2024-12-09T20:10:26.142" v="545" actId="478"/>
          <ac:spMkLst>
            <pc:docMk/>
            <pc:sldMk cId="1375507531" sldId="2147470358"/>
            <ac:spMk id="7" creationId="{B5E0B648-4D6C-7BD6-8BC3-C9AEE9DCCB5C}"/>
          </ac:spMkLst>
        </pc:spChg>
        <pc:spChg chg="add del mod">
          <ac:chgData name="Nicole Davenport" userId="981bfaa6-1bf8-4de1-9639-6c0f16187512" providerId="ADAL" clId="{070B721E-6DC0-4D5B-871D-734801D594FF}" dt="2024-12-09T20:11:37.696" v="722" actId="478"/>
          <ac:spMkLst>
            <pc:docMk/>
            <pc:sldMk cId="1375507531" sldId="2147470358"/>
            <ac:spMk id="8" creationId="{426C780D-ACBA-B90A-C475-E63621F54F7F}"/>
          </ac:spMkLst>
        </pc:spChg>
        <pc:spChg chg="mod">
          <ac:chgData name="Nicole Davenport" userId="981bfaa6-1bf8-4de1-9639-6c0f16187512" providerId="ADAL" clId="{070B721E-6DC0-4D5B-871D-734801D594FF}" dt="2024-12-19T04:14:28.393" v="2395" actId="113"/>
          <ac:spMkLst>
            <pc:docMk/>
            <pc:sldMk cId="1375507531" sldId="2147470358"/>
            <ac:spMk id="9" creationId="{4406C72C-DB2D-E3BE-4461-57F9AC4184A1}"/>
          </ac:spMkLst>
        </pc:spChg>
        <pc:spChg chg="add del mod">
          <ac:chgData name="Nicole Davenport" userId="981bfaa6-1bf8-4de1-9639-6c0f16187512" providerId="ADAL" clId="{070B721E-6DC0-4D5B-871D-734801D594FF}" dt="2024-12-09T20:11:16.673" v="666" actId="478"/>
          <ac:spMkLst>
            <pc:docMk/>
            <pc:sldMk cId="1375507531" sldId="2147470358"/>
            <ac:spMk id="10" creationId="{5417C2A3-7AC3-45E0-BAC4-7FEF40F0F6B9}"/>
          </ac:spMkLst>
        </pc:spChg>
        <pc:spChg chg="add del mod">
          <ac:chgData name="Nicole Davenport" userId="981bfaa6-1bf8-4de1-9639-6c0f16187512" providerId="ADAL" clId="{070B721E-6DC0-4D5B-871D-734801D594FF}" dt="2024-12-09T20:11:16.673" v="666" actId="478"/>
          <ac:spMkLst>
            <pc:docMk/>
            <pc:sldMk cId="1375507531" sldId="2147470358"/>
            <ac:spMk id="11" creationId="{66887CDF-F324-42A4-7085-7A529B361EC8}"/>
          </ac:spMkLst>
        </pc:spChg>
        <pc:spChg chg="add mod">
          <ac:chgData name="Nicole Davenport" userId="981bfaa6-1bf8-4de1-9639-6c0f16187512" providerId="ADAL" clId="{070B721E-6DC0-4D5B-871D-734801D594FF}" dt="2024-12-09T20:23:53.861" v="918" actId="20577"/>
          <ac:spMkLst>
            <pc:docMk/>
            <pc:sldMk cId="1375507531" sldId="2147470358"/>
            <ac:spMk id="12" creationId="{14ADD50D-56C5-2A93-575C-7D658D97F37B}"/>
          </ac:spMkLst>
        </pc:spChg>
        <pc:spChg chg="add mod">
          <ac:chgData name="Nicole Davenport" userId="981bfaa6-1bf8-4de1-9639-6c0f16187512" providerId="ADAL" clId="{070B721E-6DC0-4D5B-871D-734801D594FF}" dt="2024-12-09T20:23:08.598" v="910" actId="164"/>
          <ac:spMkLst>
            <pc:docMk/>
            <pc:sldMk cId="1375507531" sldId="2147470358"/>
            <ac:spMk id="13" creationId="{3E65954C-F263-8307-FB31-C3AB96C6B78F}"/>
          </ac:spMkLst>
        </pc:spChg>
        <pc:spChg chg="del">
          <ac:chgData name="Nicole Davenport" userId="981bfaa6-1bf8-4de1-9639-6c0f16187512" providerId="ADAL" clId="{070B721E-6DC0-4D5B-871D-734801D594FF}" dt="2024-12-09T09:05:26.704" v="50" actId="478"/>
          <ac:spMkLst>
            <pc:docMk/>
            <pc:sldMk cId="1375507531" sldId="2147470358"/>
            <ac:spMk id="24" creationId="{E334706B-BB7F-FBFD-5F2B-88127B88EBDF}"/>
          </ac:spMkLst>
        </pc:spChg>
        <pc:spChg chg="del">
          <ac:chgData name="Nicole Davenport" userId="981bfaa6-1bf8-4de1-9639-6c0f16187512" providerId="ADAL" clId="{070B721E-6DC0-4D5B-871D-734801D594FF}" dt="2024-12-09T09:05:26.704" v="50" actId="478"/>
          <ac:spMkLst>
            <pc:docMk/>
            <pc:sldMk cId="1375507531" sldId="2147470358"/>
            <ac:spMk id="25" creationId="{4C641130-AC3E-9981-BF8B-0F65FAA84A9F}"/>
          </ac:spMkLst>
        </pc:spChg>
        <pc:spChg chg="del">
          <ac:chgData name="Nicole Davenport" userId="981bfaa6-1bf8-4de1-9639-6c0f16187512" providerId="ADAL" clId="{070B721E-6DC0-4D5B-871D-734801D594FF}" dt="2024-12-09T09:05:26.704" v="50" actId="478"/>
          <ac:spMkLst>
            <pc:docMk/>
            <pc:sldMk cId="1375507531" sldId="2147470358"/>
            <ac:spMk id="30" creationId="{43A7DE35-A17B-D3AB-5C96-29979369EE85}"/>
          </ac:spMkLst>
        </pc:spChg>
        <pc:spChg chg="del">
          <ac:chgData name="Nicole Davenport" userId="981bfaa6-1bf8-4de1-9639-6c0f16187512" providerId="ADAL" clId="{070B721E-6DC0-4D5B-871D-734801D594FF}" dt="2024-12-09T09:05:26.704" v="50" actId="478"/>
          <ac:spMkLst>
            <pc:docMk/>
            <pc:sldMk cId="1375507531" sldId="2147470358"/>
            <ac:spMk id="31" creationId="{D2E1761F-27A9-AEF0-E677-A7DBCB4C2372}"/>
          </ac:spMkLst>
        </pc:spChg>
        <pc:spChg chg="del">
          <ac:chgData name="Nicole Davenport" userId="981bfaa6-1bf8-4de1-9639-6c0f16187512" providerId="ADAL" clId="{070B721E-6DC0-4D5B-871D-734801D594FF}" dt="2024-12-09T09:05:26.704" v="50" actId="478"/>
          <ac:spMkLst>
            <pc:docMk/>
            <pc:sldMk cId="1375507531" sldId="2147470358"/>
            <ac:spMk id="32" creationId="{99C96BE5-9436-B616-9725-FA3DAE2FA731}"/>
          </ac:spMkLst>
        </pc:spChg>
        <pc:spChg chg="del">
          <ac:chgData name="Nicole Davenport" userId="981bfaa6-1bf8-4de1-9639-6c0f16187512" providerId="ADAL" clId="{070B721E-6DC0-4D5B-871D-734801D594FF}" dt="2024-12-09T09:05:26.704" v="50" actId="478"/>
          <ac:spMkLst>
            <pc:docMk/>
            <pc:sldMk cId="1375507531" sldId="2147470358"/>
            <ac:spMk id="33" creationId="{277691AD-0510-9996-5914-6BDCE409A754}"/>
          </ac:spMkLst>
        </pc:spChg>
        <pc:spChg chg="del">
          <ac:chgData name="Nicole Davenport" userId="981bfaa6-1bf8-4de1-9639-6c0f16187512" providerId="ADAL" clId="{070B721E-6DC0-4D5B-871D-734801D594FF}" dt="2024-12-09T09:05:26.704" v="50" actId="478"/>
          <ac:spMkLst>
            <pc:docMk/>
            <pc:sldMk cId="1375507531" sldId="2147470358"/>
            <ac:spMk id="34" creationId="{A32A656C-B10F-7432-D935-730503693E03}"/>
          </ac:spMkLst>
        </pc:spChg>
        <pc:spChg chg="del">
          <ac:chgData name="Nicole Davenport" userId="981bfaa6-1bf8-4de1-9639-6c0f16187512" providerId="ADAL" clId="{070B721E-6DC0-4D5B-871D-734801D594FF}" dt="2024-12-09T09:05:26.704" v="50" actId="478"/>
          <ac:spMkLst>
            <pc:docMk/>
            <pc:sldMk cId="1375507531" sldId="2147470358"/>
            <ac:spMk id="35" creationId="{9F92B222-1900-A663-3061-E6BF1C82714B}"/>
          </ac:spMkLst>
        </pc:spChg>
        <pc:spChg chg="del">
          <ac:chgData name="Nicole Davenport" userId="981bfaa6-1bf8-4de1-9639-6c0f16187512" providerId="ADAL" clId="{070B721E-6DC0-4D5B-871D-734801D594FF}" dt="2024-12-09T09:05:26.704" v="50" actId="478"/>
          <ac:spMkLst>
            <pc:docMk/>
            <pc:sldMk cId="1375507531" sldId="2147470358"/>
            <ac:spMk id="36" creationId="{7BDFAAB5-CD1B-5F95-8636-9819D53C74B9}"/>
          </ac:spMkLst>
        </pc:spChg>
        <pc:spChg chg="del">
          <ac:chgData name="Nicole Davenport" userId="981bfaa6-1bf8-4de1-9639-6c0f16187512" providerId="ADAL" clId="{070B721E-6DC0-4D5B-871D-734801D594FF}" dt="2024-12-09T09:05:26.704" v="50" actId="478"/>
          <ac:spMkLst>
            <pc:docMk/>
            <pc:sldMk cId="1375507531" sldId="2147470358"/>
            <ac:spMk id="37" creationId="{F860D2D1-755C-71FC-0169-B9375243432B}"/>
          </ac:spMkLst>
        </pc:spChg>
        <pc:spChg chg="del">
          <ac:chgData name="Nicole Davenport" userId="981bfaa6-1bf8-4de1-9639-6c0f16187512" providerId="ADAL" clId="{070B721E-6DC0-4D5B-871D-734801D594FF}" dt="2024-12-09T09:05:26.704" v="50" actId="478"/>
          <ac:spMkLst>
            <pc:docMk/>
            <pc:sldMk cId="1375507531" sldId="2147470358"/>
            <ac:spMk id="38" creationId="{991464B2-659F-557A-8FA5-74EFE62789C4}"/>
          </ac:spMkLst>
        </pc:spChg>
        <pc:spChg chg="del">
          <ac:chgData name="Nicole Davenport" userId="981bfaa6-1bf8-4de1-9639-6c0f16187512" providerId="ADAL" clId="{070B721E-6DC0-4D5B-871D-734801D594FF}" dt="2024-12-09T09:05:26.704" v="50" actId="478"/>
          <ac:spMkLst>
            <pc:docMk/>
            <pc:sldMk cId="1375507531" sldId="2147470358"/>
            <ac:spMk id="39" creationId="{E210C548-D62F-27C5-3940-431DDAD190C6}"/>
          </ac:spMkLst>
        </pc:spChg>
        <pc:spChg chg="del">
          <ac:chgData name="Nicole Davenport" userId="981bfaa6-1bf8-4de1-9639-6c0f16187512" providerId="ADAL" clId="{070B721E-6DC0-4D5B-871D-734801D594FF}" dt="2024-12-09T09:05:26.704" v="50" actId="478"/>
          <ac:spMkLst>
            <pc:docMk/>
            <pc:sldMk cId="1375507531" sldId="2147470358"/>
            <ac:spMk id="40" creationId="{03BCAD75-0239-CB24-3843-DA1AF999A613}"/>
          </ac:spMkLst>
        </pc:spChg>
        <pc:spChg chg="del">
          <ac:chgData name="Nicole Davenport" userId="981bfaa6-1bf8-4de1-9639-6c0f16187512" providerId="ADAL" clId="{070B721E-6DC0-4D5B-871D-734801D594FF}" dt="2024-12-09T09:05:26.704" v="50" actId="478"/>
          <ac:spMkLst>
            <pc:docMk/>
            <pc:sldMk cId="1375507531" sldId="2147470358"/>
            <ac:spMk id="41" creationId="{085F2F7D-E6C2-1EC1-7714-F1633769CCF2}"/>
          </ac:spMkLst>
        </pc:spChg>
        <pc:spChg chg="del">
          <ac:chgData name="Nicole Davenport" userId="981bfaa6-1bf8-4de1-9639-6c0f16187512" providerId="ADAL" clId="{070B721E-6DC0-4D5B-871D-734801D594FF}" dt="2024-12-09T09:05:26.704" v="50" actId="478"/>
          <ac:spMkLst>
            <pc:docMk/>
            <pc:sldMk cId="1375507531" sldId="2147470358"/>
            <ac:spMk id="43" creationId="{F67A3CE9-BA6A-84DD-6676-73DB83E5B9BC}"/>
          </ac:spMkLst>
        </pc:spChg>
        <pc:spChg chg="del">
          <ac:chgData name="Nicole Davenport" userId="981bfaa6-1bf8-4de1-9639-6c0f16187512" providerId="ADAL" clId="{070B721E-6DC0-4D5B-871D-734801D594FF}" dt="2024-12-09T09:05:26.704" v="50" actId="478"/>
          <ac:spMkLst>
            <pc:docMk/>
            <pc:sldMk cId="1375507531" sldId="2147470358"/>
            <ac:spMk id="44" creationId="{0AA31ADC-F046-AF50-56E5-93A7B925105D}"/>
          </ac:spMkLst>
        </pc:spChg>
        <pc:spChg chg="del">
          <ac:chgData name="Nicole Davenport" userId="981bfaa6-1bf8-4de1-9639-6c0f16187512" providerId="ADAL" clId="{070B721E-6DC0-4D5B-871D-734801D594FF}" dt="2024-12-09T09:05:26.704" v="50" actId="478"/>
          <ac:spMkLst>
            <pc:docMk/>
            <pc:sldMk cId="1375507531" sldId="2147470358"/>
            <ac:spMk id="45" creationId="{028FBB4C-4F84-8B00-13DA-3FCAAD06C79D}"/>
          </ac:spMkLst>
        </pc:spChg>
        <pc:spChg chg="del">
          <ac:chgData name="Nicole Davenport" userId="981bfaa6-1bf8-4de1-9639-6c0f16187512" providerId="ADAL" clId="{070B721E-6DC0-4D5B-871D-734801D594FF}" dt="2024-12-09T09:05:26.704" v="50" actId="478"/>
          <ac:spMkLst>
            <pc:docMk/>
            <pc:sldMk cId="1375507531" sldId="2147470358"/>
            <ac:spMk id="46" creationId="{D569D552-BEC2-B8E4-C8AA-8F4F9DDC7246}"/>
          </ac:spMkLst>
        </pc:spChg>
        <pc:spChg chg="del">
          <ac:chgData name="Nicole Davenport" userId="981bfaa6-1bf8-4de1-9639-6c0f16187512" providerId="ADAL" clId="{070B721E-6DC0-4D5B-871D-734801D594FF}" dt="2024-12-09T09:05:26.704" v="50" actId="478"/>
          <ac:spMkLst>
            <pc:docMk/>
            <pc:sldMk cId="1375507531" sldId="2147470358"/>
            <ac:spMk id="47" creationId="{EEE80CFA-0BFF-9383-9A65-0260566B92BA}"/>
          </ac:spMkLst>
        </pc:spChg>
        <pc:spChg chg="del">
          <ac:chgData name="Nicole Davenport" userId="981bfaa6-1bf8-4de1-9639-6c0f16187512" providerId="ADAL" clId="{070B721E-6DC0-4D5B-871D-734801D594FF}" dt="2024-12-09T09:05:26.704" v="50" actId="478"/>
          <ac:spMkLst>
            <pc:docMk/>
            <pc:sldMk cId="1375507531" sldId="2147470358"/>
            <ac:spMk id="48" creationId="{803B44DF-55B0-BD2E-120B-EAFEC724DFF4}"/>
          </ac:spMkLst>
        </pc:spChg>
        <pc:spChg chg="del">
          <ac:chgData name="Nicole Davenport" userId="981bfaa6-1bf8-4de1-9639-6c0f16187512" providerId="ADAL" clId="{070B721E-6DC0-4D5B-871D-734801D594FF}" dt="2024-12-09T09:05:26.704" v="50" actId="478"/>
          <ac:spMkLst>
            <pc:docMk/>
            <pc:sldMk cId="1375507531" sldId="2147470358"/>
            <ac:spMk id="49" creationId="{C69FD4F4-032A-FC6E-303A-52367FCEC4CB}"/>
          </ac:spMkLst>
        </pc:spChg>
        <pc:spChg chg="del">
          <ac:chgData name="Nicole Davenport" userId="981bfaa6-1bf8-4de1-9639-6c0f16187512" providerId="ADAL" clId="{070B721E-6DC0-4D5B-871D-734801D594FF}" dt="2024-12-09T09:05:26.704" v="50" actId="478"/>
          <ac:spMkLst>
            <pc:docMk/>
            <pc:sldMk cId="1375507531" sldId="2147470358"/>
            <ac:spMk id="50" creationId="{7351BFF7-E821-3EB1-0D65-8717502BADEA}"/>
          </ac:spMkLst>
        </pc:spChg>
        <pc:grpChg chg="add mod">
          <ac:chgData name="Nicole Davenport" userId="981bfaa6-1bf8-4de1-9639-6c0f16187512" providerId="ADAL" clId="{070B721E-6DC0-4D5B-871D-734801D594FF}" dt="2024-12-09T20:23:15.942" v="912" actId="1076"/>
          <ac:grpSpMkLst>
            <pc:docMk/>
            <pc:sldMk cId="1375507531" sldId="2147470358"/>
            <ac:grpSpMk id="14" creationId="{7A83A76B-3211-16D9-34D4-7176A29CFECC}"/>
          </ac:grpSpMkLst>
        </pc:grpChg>
        <pc:picChg chg="del">
          <ac:chgData name="Nicole Davenport" userId="981bfaa6-1bf8-4de1-9639-6c0f16187512" providerId="ADAL" clId="{070B721E-6DC0-4D5B-871D-734801D594FF}" dt="2024-12-09T09:05:22.831" v="49" actId="478"/>
          <ac:picMkLst>
            <pc:docMk/>
            <pc:sldMk cId="1375507531" sldId="2147470358"/>
            <ac:picMk id="1026" creationId="{12ADD313-AC32-2051-F3C6-6EBB74715CAC}"/>
          </ac:picMkLst>
        </pc:picChg>
      </pc:sldChg>
      <pc:sldChg chg="addSp modSp add mod">
        <pc:chgData name="Nicole Davenport" userId="981bfaa6-1bf8-4de1-9639-6c0f16187512" providerId="ADAL" clId="{070B721E-6DC0-4D5B-871D-734801D594FF}" dt="2024-12-19T04:14:37.314" v="2396" actId="113"/>
        <pc:sldMkLst>
          <pc:docMk/>
          <pc:sldMk cId="2450946977" sldId="2147470359"/>
        </pc:sldMkLst>
        <pc:spChg chg="mod">
          <ac:chgData name="Nicole Davenport" userId="981bfaa6-1bf8-4de1-9639-6c0f16187512" providerId="ADAL" clId="{070B721E-6DC0-4D5B-871D-734801D594FF}" dt="2024-12-09T23:21:42.479" v="1417" actId="1076"/>
          <ac:spMkLst>
            <pc:docMk/>
            <pc:sldMk cId="2450946977" sldId="2147470359"/>
            <ac:spMk id="3" creationId="{CCB8E1CA-DE28-E78F-4813-6D26937BA9F5}"/>
          </ac:spMkLst>
        </pc:spChg>
        <pc:spChg chg="add mod ord">
          <ac:chgData name="Nicole Davenport" userId="981bfaa6-1bf8-4de1-9639-6c0f16187512" providerId="ADAL" clId="{070B721E-6DC0-4D5B-871D-734801D594FF}" dt="2024-12-09T23:28:07.747" v="1717" actId="14100"/>
          <ac:spMkLst>
            <pc:docMk/>
            <pc:sldMk cId="2450946977" sldId="2147470359"/>
            <ac:spMk id="4" creationId="{656C0AE7-FD8A-1BC9-B292-C3D342B67897}"/>
          </ac:spMkLst>
        </pc:spChg>
        <pc:spChg chg="mod">
          <ac:chgData name="Nicole Davenport" userId="981bfaa6-1bf8-4de1-9639-6c0f16187512" providerId="ADAL" clId="{070B721E-6DC0-4D5B-871D-734801D594FF}" dt="2024-12-09T23:20:51.906" v="1406" actId="404"/>
          <ac:spMkLst>
            <pc:docMk/>
            <pc:sldMk cId="2450946977" sldId="2147470359"/>
            <ac:spMk id="5" creationId="{323A30F2-6AF5-986C-5330-01870D267578}"/>
          </ac:spMkLst>
        </pc:spChg>
        <pc:spChg chg="mod">
          <ac:chgData name="Nicole Davenport" userId="981bfaa6-1bf8-4de1-9639-6c0f16187512" providerId="ADAL" clId="{070B721E-6DC0-4D5B-871D-734801D594FF}" dt="2024-12-09T23:20:51.906" v="1406" actId="404"/>
          <ac:spMkLst>
            <pc:docMk/>
            <pc:sldMk cId="2450946977" sldId="2147470359"/>
            <ac:spMk id="6" creationId="{01955726-2C42-F945-C48C-1022BEAA58A7}"/>
          </ac:spMkLst>
        </pc:spChg>
        <pc:spChg chg="add mod ord">
          <ac:chgData name="Nicole Davenport" userId="981bfaa6-1bf8-4de1-9639-6c0f16187512" providerId="ADAL" clId="{070B721E-6DC0-4D5B-871D-734801D594FF}" dt="2024-12-09T23:27:59.841" v="1716" actId="14100"/>
          <ac:spMkLst>
            <pc:docMk/>
            <pc:sldMk cId="2450946977" sldId="2147470359"/>
            <ac:spMk id="7" creationId="{DCB7C02E-78F6-45BF-BA10-F50C9995A250}"/>
          </ac:spMkLst>
        </pc:spChg>
        <pc:spChg chg="add mod ord">
          <ac:chgData name="Nicole Davenport" userId="981bfaa6-1bf8-4de1-9639-6c0f16187512" providerId="ADAL" clId="{070B721E-6DC0-4D5B-871D-734801D594FF}" dt="2024-12-16T00:15:44.787" v="2343" actId="20577"/>
          <ac:spMkLst>
            <pc:docMk/>
            <pc:sldMk cId="2450946977" sldId="2147470359"/>
            <ac:spMk id="8" creationId="{2A9DCFF9-7586-4FC6-63D4-5478CCEABC6C}"/>
          </ac:spMkLst>
        </pc:spChg>
        <pc:spChg chg="mod">
          <ac:chgData name="Nicole Davenport" userId="981bfaa6-1bf8-4de1-9639-6c0f16187512" providerId="ADAL" clId="{070B721E-6DC0-4D5B-871D-734801D594FF}" dt="2024-12-19T04:14:37.314" v="2396" actId="113"/>
          <ac:spMkLst>
            <pc:docMk/>
            <pc:sldMk cId="2450946977" sldId="2147470359"/>
            <ac:spMk id="9" creationId="{4406C72C-DB2D-E3BE-4461-57F9AC4184A1}"/>
          </ac:spMkLst>
        </pc:spChg>
        <pc:spChg chg="add mod ord">
          <ac:chgData name="Nicole Davenport" userId="981bfaa6-1bf8-4de1-9639-6c0f16187512" providerId="ADAL" clId="{070B721E-6DC0-4D5B-871D-734801D594FF}" dt="2024-12-09T23:58:28.486" v="2284" actId="20577"/>
          <ac:spMkLst>
            <pc:docMk/>
            <pc:sldMk cId="2450946977" sldId="2147470359"/>
            <ac:spMk id="10" creationId="{F8447EB0-B6EC-FD07-B856-F6A4F26BA761}"/>
          </ac:spMkLst>
        </pc:spChg>
        <pc:spChg chg="mod">
          <ac:chgData name="Nicole Davenport" userId="981bfaa6-1bf8-4de1-9639-6c0f16187512" providerId="ADAL" clId="{070B721E-6DC0-4D5B-871D-734801D594FF}" dt="2024-12-09T23:21:46.327" v="1419" actId="1076"/>
          <ac:spMkLst>
            <pc:docMk/>
            <pc:sldMk cId="2450946977" sldId="2147470359"/>
            <ac:spMk id="12" creationId="{14ADD50D-56C5-2A93-575C-7D658D97F37B}"/>
          </ac:spMkLst>
        </pc:spChg>
        <pc:spChg chg="mod">
          <ac:chgData name="Nicole Davenport" userId="981bfaa6-1bf8-4de1-9639-6c0f16187512" providerId="ADAL" clId="{070B721E-6DC0-4D5B-871D-734801D594FF}" dt="2024-12-09T23:20:51.906" v="1406" actId="404"/>
          <ac:spMkLst>
            <pc:docMk/>
            <pc:sldMk cId="2450946977" sldId="2147470359"/>
            <ac:spMk id="13" creationId="{3E65954C-F263-8307-FB31-C3AB96C6B78F}"/>
          </ac:spMkLst>
        </pc:spChg>
        <pc:grpChg chg="mod">
          <ac:chgData name="Nicole Davenport" userId="981bfaa6-1bf8-4de1-9639-6c0f16187512" providerId="ADAL" clId="{070B721E-6DC0-4D5B-871D-734801D594FF}" dt="2024-12-09T23:20:57.831" v="1407" actId="1076"/>
          <ac:grpSpMkLst>
            <pc:docMk/>
            <pc:sldMk cId="2450946977" sldId="2147470359"/>
            <ac:grpSpMk id="14" creationId="{7A83A76B-3211-16D9-34D4-7176A29CFECC}"/>
          </ac:grpSpMkLst>
        </pc:grpChg>
      </pc:sldChg>
      <pc:sldMasterChg chg="delSldLayout">
        <pc:chgData name="Nicole Davenport" userId="981bfaa6-1bf8-4de1-9639-6c0f16187512" providerId="ADAL" clId="{070B721E-6DC0-4D5B-871D-734801D594FF}" dt="2024-12-10T04:26:57.327" v="2292" actId="18676"/>
        <pc:sldMasterMkLst>
          <pc:docMk/>
          <pc:sldMasterMk cId="1389367580" sldId="2147483663"/>
        </pc:sldMasterMkLst>
        <pc:sldLayoutChg chg="del">
          <pc:chgData name="Nicole Davenport" userId="981bfaa6-1bf8-4de1-9639-6c0f16187512" providerId="ADAL" clId="{070B721E-6DC0-4D5B-871D-734801D594FF}" dt="2024-12-10T04:26:57.327" v="2292" actId="18676"/>
          <pc:sldLayoutMkLst>
            <pc:docMk/>
            <pc:sldMasterMk cId="1389367580" sldId="2147483663"/>
            <pc:sldLayoutMk cId="1386678532" sldId="2147483666"/>
          </pc:sldLayoutMkLst>
        </pc:sldLayoutChg>
      </pc:sldMasterChg>
    </pc:docChg>
  </pc:docChgLst>
  <pc:docChgLst>
    <pc:chgData name="Alex Van Den Berg" userId="S::alex.vandenberg@digital.qld.gov.au::c8e17b15-9f3f-45bb-bd3a-7d4ef14d337f" providerId="AD" clId="Web-{59EFAF5E-E7BE-F170-8183-39D103A692FF}"/>
    <pc:docChg chg="modSld">
      <pc:chgData name="Alex Van Den Berg" userId="S::alex.vandenberg@digital.qld.gov.au::c8e17b15-9f3f-45bb-bd3a-7d4ef14d337f" providerId="AD" clId="Web-{59EFAF5E-E7BE-F170-8183-39D103A692FF}" dt="2025-01-29T05:00:08.892" v="16" actId="20577"/>
      <pc:docMkLst>
        <pc:docMk/>
      </pc:docMkLst>
      <pc:sldChg chg="modSp">
        <pc:chgData name="Alex Van Den Berg" userId="S::alex.vandenberg@digital.qld.gov.au::c8e17b15-9f3f-45bb-bd3a-7d4ef14d337f" providerId="AD" clId="Web-{59EFAF5E-E7BE-F170-8183-39D103A692FF}" dt="2025-01-29T05:00:08.892" v="16" actId="20577"/>
        <pc:sldMkLst>
          <pc:docMk/>
          <pc:sldMk cId="3251493578" sldId="2147470287"/>
        </pc:sldMkLst>
        <pc:spChg chg="mod">
          <ac:chgData name="Alex Van Den Berg" userId="S::alex.vandenberg@digital.qld.gov.au::c8e17b15-9f3f-45bb-bd3a-7d4ef14d337f" providerId="AD" clId="Web-{59EFAF5E-E7BE-F170-8183-39D103A692FF}" dt="2025-01-29T05:00:08.892" v="16" actId="20577"/>
          <ac:spMkLst>
            <pc:docMk/>
            <pc:sldMk cId="3251493578" sldId="2147470287"/>
            <ac:spMk id="2" creationId="{66BA0FFA-3071-3FA7-DB37-163408DDBD24}"/>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4:51:16.168"/>
    </inkml:context>
    <inkml:brush xml:id="br0">
      <inkml:brushProperty name="width" value="0.035" units="cm"/>
      <inkml:brushProperty name="height" value="0.035" units="cm"/>
    </inkml:brush>
  </inkml:definitions>
  <inkml:trace contextRef="#ctx0" brushRef="#br0">5954 702 24575,'-4'-1'0,"1"0"0,0-1 0,0 1 0,0 0 0,0-1 0,1 0 0,-1 1 0,0-1 0,-2-3 0,-12-7 0,-388-233 0,265 171 0,-153-59 0,161 85-52,-2 6-1,-2 5 1,-1 7-1,-2 5 1,0 6-1,-1 7 0,-1 6 1,1 6-1,-1 6 1,-144 25-1,95 3-71,3 8 0,1 8-1,3 9 1,2 7-1,-304 160 1,310-127 29,4 8-1,4 7 1,6 7-1,5 7 1,-196 209-1,261-236 43,4 3-1,6 5 0,4 2 0,5 4 1,-75 162-1,99-168 8,5 2 0,4 1 0,6 2 0,5 1-1,4 2 1,-10 160 0,29-150 50,6 1 0,6-1-1,5 0 1,34 147 0,166 486-232,-130-526 59,11-3-1,9-5 0,262 420 0,-258-489 110,8-5-1,6-4 0,6-7 0,7-5 0,272 217 0,-297-274 61,4-5 0,3-6 0,2-4 0,4-5 0,1-6 0,3-5 0,2-5 0,2-6 0,1-6 0,235 26 0,-217-48-81,0-5 0,0-7 1,0-7-1,0-6 0,-2-6 1,240-70-1,-238 45 0,-1-7 1,-3-7-1,-3-6 0,-3-6 0,-3-5 1,155-120-1,-136 74-78,-6-5 0,-6-7 1,170-209-1,-169 162-32,-8-6 1,171-318 0,-208 314 202,-8-5 0,-9-3 0,-8-3 0,-10-4 0,54-313 0,-93 352-52,-8-1-1,-8-297 1,-18 324-153,-5 0 0,-7 2 0,-65-226 0,46 244 167,-4 3 0,-7 1 1,-4 3-1,-5 3 1,-5 2-1,-136-174 1,100 165 27,-4 4 1,-6 4-1,-4 6 0,-5 5 1,-149-96-1,-61-4-2,39 47 0,70 49 168,72 44 154,54 28-1886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4:51:16.169"/>
    </inkml:context>
    <inkml:brush xml:id="br0">
      <inkml:brushProperty name="width" value="0.035" units="cm"/>
      <inkml:brushProperty name="height" value="0.035" units="cm"/>
    </inkml:brush>
  </inkml:definitions>
  <inkml:trace contextRef="#ctx0" brushRef="#br0">42 4120 24575,'0'0'0,"-26"10"0,25-10 0,1 0 0,0 0 0,-1 1 0,1-1 0,0 0 0,-1 0 0,1 0 0,-1 1 0,1-1 0,-1 0 0,1 0 0,-1 0 0,1 0 0,0 0 0,-1 0 0,1 0 0,-1 0 0,1 0 0,-1 0 0,1 0 0,-1 0 0,1-1 0,0 1 0,-1 0 0,1 0 0,-1 0 0,1 0 0,0-1 0,-1 1 0,1 0 0,-1-1 0,1 1 0,0 0 0,0 0 0,-1-1 0,1 1 0,-1-1 0,1-1 0,1 1 0,-1-1 0,0 1 0,1-1 0,-1 1 0,1-1 0,-1 1 0,1 0 0,-1-1 0,1 1 0,0 0 0,1-3 0,34-45 0,2 2 0,72-70 0,-64 70 0,671-667-272,22 16-183,-235 224 315,-121 106 140,218-204 0,-133 157-19,31 43 0,-283 242 271,-173 107-135,0 2 1,2 3-1,55-16 0,-94 32-87,1 1-1,-1-1 1,1 1-1,0 1 1,12 0-1,-18 0-29,0 0 0,-1 0 0,1 0 0,0 0 0,0 0 0,-1 1 0,1-1 0,0 0 0,0 0 0,-1 1 0,1-1 0,0 0 0,-1 1 0,1-1 0,0 1 0,-1-1 0,1 1 0,-1-1 0,1 1 0,-1 0 0,1-1 0,0 2 0,-1-1 1,0 0-1,0 0 0,0 0 1,0 0-1,0 1 0,0-1 1,0 0-1,-1 0 1,1 0-1,0 0 0,-1 0 1,1 1-1,-1-1 0,1 0 1,-1 0-1,1 0 0,-1 0 1,0 0-1,-1 1 0,-5 6 19,0 0 0,-1 0 0,0-1 0,-10 8 0,11-10-228,0 1 1,0 0-1,0 0 1,1 0-1,0 1 1,-8 13-1,8-9-6617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4:51:16.170"/>
    </inkml:context>
    <inkml:brush xml:id="br0">
      <inkml:brushProperty name="width" value="0.035" units="cm"/>
      <inkml:brushProperty name="height" value="0.035" units="cm"/>
    </inkml:brush>
  </inkml:definitions>
  <inkml:trace contextRef="#ctx0" brushRef="#br0">0 200 24575,'18'-12'0,"0"1"0,0 1 0,1 0 0,0 1 0,1 1 0,25-6 0,125-23 0,272-15 0,3 28 0,-380 21 0,233-7 0,-4 22 0,-284-11 0,16 2 0,32 7 0,-51-8 0,0-1 0,-1 2 0,1-1 0,-1 1 0,0 0 0,0 0 0,0 1 0,0-1 0,9 10 0,-13-12 0,0 1 0,-1 0 0,1 0 0,-1 0 0,1 1 0,-1-1 0,0 0 0,0 0 0,0 1 0,0-1 0,0 1 0,0-1 0,-1 1 0,1-1 0,-1 1 0,0-1 0,0 1 0,0-1 0,0 1 0,0-1 0,-1 1 0,1 0 0,-1-1 0,1 0 0,-1 1 0,0-1 0,0 1 0,0-1 0,0 0 0,-1 0 0,0 3 0,-6 7 0,-1-1 0,1 0 0,-2 0 0,-13 13 0,-95 81 0,-150 102 0,238-185 0,-324 230 0,-236 182 0,521-376 0,18-14 0,-96 62 0,145-104 0,-1-1 0,1 0 0,-1 1 0,1-1 0,-1 0 0,1 0 0,-1-1 0,-3 2 0,8-6 0,14-4 0,14-5-1365,5 1-5461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4:51:16.171"/>
    </inkml:context>
    <inkml:brush xml:id="br0">
      <inkml:brushProperty name="width" value="0.035" units="cm"/>
      <inkml:brushProperty name="height" value="0.035" units="cm"/>
    </inkml:brush>
  </inkml:definitions>
  <inkml:trace contextRef="#ctx0" brushRef="#br0">6932 5726 24575,'-523'-198'0,"-842"-385"0,1100 443 0,-346-243 0,-204-234 0,400 272 0,-460-495 0,62-84 0,649 732 0,-132-164 0,204 235 0,-80-139 0,70 77 0,-77-122 0,147 258 0,-2 1 0,-3 1 0,-1 2 0,-50-43 0,74 75-74,12 10 175,4 4-17,21 18-1560,-4-7-5350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4:51:16.172"/>
    </inkml:context>
    <inkml:brush xml:id="br0">
      <inkml:brushProperty name="width" value="0.035" units="cm"/>
      <inkml:brushProperty name="height" value="0.035" units="cm"/>
    </inkml:brush>
  </inkml:definitions>
  <inkml:trace contextRef="#ctx0" brushRef="#br0">330 99 24575,'10'67'0,"4"102"0,-13 69 0,1 37 0,3-178 0,5-1 0,3 0 0,5-1 0,46 142 0,-132-470 0,25 92 0,-207-591 0,223 670 0,10 26 0,2-1 0,1-1 0,-16-72 0,30 107 0,-1 0 0,0-1 0,1 1 0,0 0 0,0 0 0,0 0 0,0-1 0,1 1 0,-1 0 0,1 0 0,0 0 0,0 0 0,0 0 0,0 0 0,0 0 0,1 0 0,-1 0 0,3-3 0,-2 4 0,1 0 0,-1 1 0,0-1 0,1 1 0,-1-1 0,1 1 0,-1 0 0,1 0 0,0 0 0,-1 0 0,1 0 0,0 1 0,0-1 0,-1 1 0,1 0 0,0 0 0,0 0 0,0 0 0,0 0 0,4 2 0,20 4 0,-1 1 0,0 1 0,0 1 0,-1 2 0,30 17 0,2-1 0,288 105 0,11-28 0,-169-50 0,-155-44-341,0 1 0,-1 2-1,55 31 1,-46-20-6485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4EAFB631-59A5-4AD4-B7A0-6CCE2FD02126}" type="datetimeFigureOut">
              <a:rPr lang="en-AU" smtClean="0"/>
              <a:pPr/>
              <a:t>28/01/2025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4E18C1F4-C7B3-408E-82B2-3EC8FFEBE3EC}" type="slidenum">
              <a:rPr lang="en-AU" smtClean="0"/>
              <a:pPr/>
              <a:t>‹#›</a:t>
            </a:fld>
            <a:endParaRPr lang="en-AU"/>
          </a:p>
        </p:txBody>
      </p:sp>
    </p:spTree>
    <p:extLst>
      <p:ext uri="{BB962C8B-B14F-4D97-AF65-F5344CB8AC3E}">
        <p14:creationId xmlns:p14="http://schemas.microsoft.com/office/powerpoint/2010/main" val="3749323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E18C1F4-C7B3-408E-82B2-3EC8FFEBE3EC}" type="slidenum">
              <a:rPr lang="en-AU" smtClean="0"/>
              <a:t>3</a:t>
            </a:fld>
            <a:endParaRPr lang="en-AU"/>
          </a:p>
        </p:txBody>
      </p:sp>
    </p:spTree>
    <p:extLst>
      <p:ext uri="{BB962C8B-B14F-4D97-AF65-F5344CB8AC3E}">
        <p14:creationId xmlns:p14="http://schemas.microsoft.com/office/powerpoint/2010/main" val="55533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E18C1F4-C7B3-408E-82B2-3EC8FFEBE3EC}" type="slidenum">
              <a:rPr lang="en-AU" smtClean="0"/>
              <a:t>23</a:t>
            </a:fld>
            <a:endParaRPr lang="en-AU"/>
          </a:p>
        </p:txBody>
      </p:sp>
    </p:spTree>
    <p:extLst>
      <p:ext uri="{BB962C8B-B14F-4D97-AF65-F5344CB8AC3E}">
        <p14:creationId xmlns:p14="http://schemas.microsoft.com/office/powerpoint/2010/main" val="180880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E18C1F4-C7B3-408E-82B2-3EC8FFEBE3EC}" type="slidenum">
              <a:rPr lang="en-AU" smtClean="0"/>
              <a:t>24</a:t>
            </a:fld>
            <a:endParaRPr lang="en-AU"/>
          </a:p>
        </p:txBody>
      </p:sp>
    </p:spTree>
    <p:extLst>
      <p:ext uri="{BB962C8B-B14F-4D97-AF65-F5344CB8AC3E}">
        <p14:creationId xmlns:p14="http://schemas.microsoft.com/office/powerpoint/2010/main" val="1362772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E929E8C-1B02-0EC1-A339-9737596985D0}"/>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21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788A1AA-D035-B88D-4F21-2C93130C7191}"/>
              </a:ext>
            </a:extLst>
          </p:cNvPr>
          <p:cNvSpPr>
            <a:spLocks noGrp="1"/>
          </p:cNvSpPr>
          <p:nvPr>
            <p:ph type="title" hasCustomPrompt="1"/>
          </p:nvPr>
        </p:nvSpPr>
        <p:spPr>
          <a:xfrm>
            <a:off x="406708" y="1727532"/>
            <a:ext cx="10515600" cy="2852737"/>
          </a:xfrm>
          <a:prstGeom prst="rect">
            <a:avLst/>
          </a:prstGeom>
        </p:spPr>
        <p:txBody>
          <a:bodyPr anchor="b">
            <a:normAutofit/>
          </a:bodyPr>
          <a:lstStyle>
            <a:lvl1pPr>
              <a:defRPr sz="4800" b="0">
                <a:solidFill>
                  <a:schemeClr val="bg1"/>
                </a:solidFill>
                <a:latin typeface="Calibri Light" panose="020F0302020204030204" pitchFamily="34" charset="0"/>
                <a:cs typeface="Calibri Light" panose="020F0302020204030204" pitchFamily="34" charset="0"/>
              </a:defRPr>
            </a:lvl1pPr>
          </a:lstStyle>
          <a:p>
            <a:r>
              <a:rPr lang="en-US"/>
              <a:t>Title - click to edit</a:t>
            </a:r>
            <a:endParaRPr lang="en-AU"/>
          </a:p>
        </p:txBody>
      </p:sp>
      <p:pic>
        <p:nvPicPr>
          <p:cNvPr id="8" name="Picture 7">
            <a:extLst>
              <a:ext uri="{FF2B5EF4-FFF2-40B4-BE49-F238E27FC236}">
                <a16:creationId xmlns:a16="http://schemas.microsoft.com/office/drawing/2014/main" id="{3C628E5D-A0DE-6A1F-73B0-4961567B30BC}"/>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05" t="64513" r="23978"/>
          <a:stretch/>
        </p:blipFill>
        <p:spPr>
          <a:xfrm>
            <a:off x="1662540" y="4640788"/>
            <a:ext cx="7677417" cy="2151896"/>
          </a:xfrm>
          <a:prstGeom prst="rect">
            <a:avLst/>
          </a:prstGeom>
        </p:spPr>
      </p:pic>
      <p:sp>
        <p:nvSpPr>
          <p:cNvPr id="3" name="Text Placeholder 2">
            <a:extLst>
              <a:ext uri="{FF2B5EF4-FFF2-40B4-BE49-F238E27FC236}">
                <a16:creationId xmlns:a16="http://schemas.microsoft.com/office/drawing/2014/main" id="{3B94593A-6BCD-D9AE-F813-22390F1206E0}"/>
              </a:ext>
            </a:extLst>
          </p:cNvPr>
          <p:cNvSpPr>
            <a:spLocks noGrp="1"/>
          </p:cNvSpPr>
          <p:nvPr>
            <p:ph type="body" idx="1"/>
          </p:nvPr>
        </p:nvSpPr>
        <p:spPr>
          <a:xfrm>
            <a:off x="406708" y="4607257"/>
            <a:ext cx="10515600" cy="1500187"/>
          </a:xfrm>
          <a:prstGeom prst="rect">
            <a:avLst/>
          </a:prstGeom>
        </p:spPr>
        <p:txBody>
          <a:bodyPr>
            <a:normAutofit/>
          </a:bodyPr>
          <a:lstStyle>
            <a:lvl1pPr marL="0" indent="0">
              <a:buNone/>
              <a:defRPr sz="280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8E893935-4254-42F9-41CD-D01DD735C8BB}"/>
              </a:ext>
              <a:ext uri="{C183D7F6-B498-43B3-948B-1728B52AA6E4}">
                <adec:decorative xmlns:adec="http://schemas.microsoft.com/office/drawing/2017/decorative" val="1"/>
              </a:ext>
            </a:extLst>
          </p:cNvPr>
          <p:cNvPicPr/>
          <p:nvPr userDrawn="1"/>
        </p:nvPicPr>
        <p:blipFill rotWithShape="1">
          <a:blip r:embed="rId3">
            <a:alphaModFix amt="55000"/>
            <a:extLst>
              <a:ext uri="{28A0092B-C50C-407E-A947-70E740481C1C}">
                <a14:useLocalDpi xmlns:a14="http://schemas.microsoft.com/office/drawing/2010/main" val="0"/>
              </a:ext>
            </a:extLst>
          </a:blip>
          <a:srcRect l="21712" b="27263"/>
          <a:stretch/>
        </p:blipFill>
        <p:spPr>
          <a:xfrm rot="10800000" flipV="1">
            <a:off x="-2399436" y="-2803479"/>
            <a:ext cx="7581395" cy="6067132"/>
          </a:xfrm>
          <a:prstGeom prst="rect">
            <a:avLst/>
          </a:prstGeom>
        </p:spPr>
      </p:pic>
      <p:pic>
        <p:nvPicPr>
          <p:cNvPr id="10" name="Picture 9">
            <a:extLst>
              <a:ext uri="{FF2B5EF4-FFF2-40B4-BE49-F238E27FC236}">
                <a16:creationId xmlns:a16="http://schemas.microsoft.com/office/drawing/2014/main" id="{B065BE37-D775-2895-D118-029D89E6EA9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30513" y="151987"/>
            <a:ext cx="2183590" cy="403490"/>
          </a:xfrm>
          <a:prstGeom prst="rect">
            <a:avLst/>
          </a:prstGeom>
        </p:spPr>
      </p:pic>
      <p:pic>
        <p:nvPicPr>
          <p:cNvPr id="11" name="Picture 10" descr="Queensland Government logo">
            <a:extLst>
              <a:ext uri="{FF2B5EF4-FFF2-40B4-BE49-F238E27FC236}">
                <a16:creationId xmlns:a16="http://schemas.microsoft.com/office/drawing/2014/main" id="{8B584573-272C-2B0E-C26F-4462B4F2DBD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39675" y="6234609"/>
            <a:ext cx="1442955" cy="471404"/>
          </a:xfrm>
          <a:prstGeom prst="rect">
            <a:avLst/>
          </a:prstGeom>
        </p:spPr>
      </p:pic>
    </p:spTree>
    <p:extLst>
      <p:ext uri="{BB962C8B-B14F-4D97-AF65-F5344CB8AC3E}">
        <p14:creationId xmlns:p14="http://schemas.microsoft.com/office/powerpoint/2010/main" val="195563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3 columns" userDrawn="1">
  <p:cSld name="Title + 3 columns">
    <p:spTree>
      <p:nvGrpSpPr>
        <p:cNvPr id="1" name="Shape 48"/>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ED9CC926-DCD9-3142-B493-25F79F33D1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Slide Number Placeholder 3">
            <a:extLst>
              <a:ext uri="{FF2B5EF4-FFF2-40B4-BE49-F238E27FC236}">
                <a16:creationId xmlns:a16="http://schemas.microsoft.com/office/drawing/2014/main" id="{AD337259-8FB5-42AB-874D-900B03383CDF}"/>
              </a:ext>
            </a:extLst>
          </p:cNvPr>
          <p:cNvSpPr>
            <a:spLocks noGrp="1"/>
          </p:cNvSpPr>
          <p:nvPr>
            <p:ph type="sldNum" sz="quarter" idx="12"/>
          </p:nvPr>
        </p:nvSpPr>
        <p:spPr>
          <a:xfrm>
            <a:off x="11353801" y="6218781"/>
            <a:ext cx="658342" cy="548182"/>
          </a:xfrm>
          <a:prstGeom prst="rect">
            <a:avLst/>
          </a:prstGeom>
          <a:noFill/>
        </p:spPr>
        <p:txBody>
          <a:bodyPr anchor="b"/>
          <a:lstStyle>
            <a:lvl1pPr algn="r">
              <a:defRPr sz="1200">
                <a:solidFill>
                  <a:schemeClr val="bg1">
                    <a:lumMod val="95000"/>
                  </a:schemeClr>
                </a:solidFill>
                <a:latin typeface="Arial Nova Light" panose="020B0304020202020204" pitchFamily="34" charset="0"/>
              </a:defRPr>
            </a:lvl1pPr>
          </a:lstStyle>
          <a:p>
            <a:fld id="{1AA8F378-6842-4A19-98F4-B68C8A6CB2C6}" type="slidenum">
              <a:rPr lang="en-AU" smtClean="0"/>
              <a:pPr/>
              <a:t>‹#›</a:t>
            </a:fld>
            <a:endParaRPr lang="en-AU"/>
          </a:p>
        </p:txBody>
      </p:sp>
      <p:sp>
        <p:nvSpPr>
          <p:cNvPr id="7" name="Title 6">
            <a:extLst>
              <a:ext uri="{FF2B5EF4-FFF2-40B4-BE49-F238E27FC236}">
                <a16:creationId xmlns:a16="http://schemas.microsoft.com/office/drawing/2014/main" id="{397B2D8D-1CB1-4676-9A6F-3FF6A75436CB}"/>
              </a:ext>
            </a:extLst>
          </p:cNvPr>
          <p:cNvSpPr>
            <a:spLocks noGrp="1"/>
          </p:cNvSpPr>
          <p:nvPr>
            <p:ph type="title"/>
          </p:nvPr>
        </p:nvSpPr>
        <p:spPr>
          <a:xfrm>
            <a:off x="106137" y="71214"/>
            <a:ext cx="10725149" cy="684000"/>
          </a:xfrm>
          <a:prstGeom prst="rect">
            <a:avLst/>
          </a:prstGeom>
        </p:spPr>
        <p:txBody>
          <a:bodyPr>
            <a:normAutofit/>
          </a:bodyPr>
          <a:lstStyle>
            <a:lvl1pPr>
              <a:defRPr sz="3600" b="0">
                <a:solidFill>
                  <a:srgbClr val="011641"/>
                </a:solidFill>
                <a:latin typeface="Calibri Light" panose="020F0302020204030204" pitchFamily="34" charset="0"/>
                <a:cs typeface="Calibri Light" panose="020F0302020204030204" pitchFamily="34" charset="0"/>
              </a:defRPr>
            </a:lvl1pPr>
          </a:lstStyle>
          <a:p>
            <a:r>
              <a:rPr lang="en-US"/>
              <a:t>Click to edit Master title style</a:t>
            </a:r>
            <a:endParaRPr lang="en-AU"/>
          </a:p>
        </p:txBody>
      </p:sp>
    </p:spTree>
    <p:extLst>
      <p:ext uri="{BB962C8B-B14F-4D97-AF65-F5344CB8AC3E}">
        <p14:creationId xmlns:p14="http://schemas.microsoft.com/office/powerpoint/2010/main" val="32664348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11">
          <p15:clr>
            <a:srgbClr val="FBAE40"/>
          </p15:clr>
        </p15:guide>
        <p15:guide id="4" pos="7469">
          <p15:clr>
            <a:srgbClr val="FBAE40"/>
          </p15:clr>
        </p15:guide>
        <p15:guide id="5" orient="horz" pos="4110">
          <p15:clr>
            <a:srgbClr val="FBAE40"/>
          </p15:clr>
        </p15:guide>
        <p15:guide id="6" orient="horz" pos="2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FB9EAA-3135-C1D3-C26C-EDDEEDD48A97}"/>
              </a:ext>
            </a:extLst>
          </p:cNvPr>
          <p:cNvSpPr/>
          <p:nvPr userDrawn="1"/>
        </p:nvSpPr>
        <p:spPr>
          <a:xfrm>
            <a:off x="0" y="0"/>
            <a:ext cx="12192000" cy="6858000"/>
          </a:xfrm>
          <a:prstGeom prst="rect">
            <a:avLst/>
          </a:prstGeom>
          <a:solidFill>
            <a:srgbClr val="021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B3AC0EB3-4C8D-C510-1C43-FC0815563C38}"/>
              </a:ext>
            </a:extLst>
          </p:cNvPr>
          <p:cNvSpPr>
            <a:spLocks noGrp="1"/>
          </p:cNvSpPr>
          <p:nvPr>
            <p:ph type="ctrTitle" hasCustomPrompt="1"/>
          </p:nvPr>
        </p:nvSpPr>
        <p:spPr>
          <a:xfrm>
            <a:off x="1524000" y="3061797"/>
            <a:ext cx="9144000" cy="873834"/>
          </a:xfrm>
          <a:prstGeom prst="rect">
            <a:avLst/>
          </a:prstGeom>
        </p:spPr>
        <p:txBody>
          <a:bodyPr anchor="b">
            <a:normAutofit/>
          </a:bodyPr>
          <a:lstStyle>
            <a:lvl1pPr algn="ctr">
              <a:defRPr sz="4800" b="0">
                <a:solidFill>
                  <a:schemeClr val="bg1"/>
                </a:solidFill>
                <a:latin typeface="Calibri Light" panose="020F0302020204030204" pitchFamily="34" charset="0"/>
                <a:cs typeface="Calibri Light" panose="020F0302020204030204" pitchFamily="34" charset="0"/>
              </a:defRPr>
            </a:lvl1pPr>
          </a:lstStyle>
          <a:p>
            <a:r>
              <a:rPr lang="en-US"/>
              <a:t>Thank you</a:t>
            </a:r>
            <a:endParaRPr lang="en-AU"/>
          </a:p>
        </p:txBody>
      </p:sp>
      <p:pic>
        <p:nvPicPr>
          <p:cNvPr id="10" name="Picture 9">
            <a:extLst>
              <a:ext uri="{FF2B5EF4-FFF2-40B4-BE49-F238E27FC236}">
                <a16:creationId xmlns:a16="http://schemas.microsoft.com/office/drawing/2014/main" id="{1D59F69E-5E5B-EEB9-D580-6D3741541B5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05" t="64513" r="23978"/>
          <a:stretch/>
        </p:blipFill>
        <p:spPr>
          <a:xfrm>
            <a:off x="0" y="4706104"/>
            <a:ext cx="7677417" cy="2151896"/>
          </a:xfrm>
          <a:prstGeom prst="rect">
            <a:avLst/>
          </a:prstGeom>
        </p:spPr>
      </p:pic>
      <p:sp>
        <p:nvSpPr>
          <p:cNvPr id="3" name="Subtitle 2">
            <a:extLst>
              <a:ext uri="{FF2B5EF4-FFF2-40B4-BE49-F238E27FC236}">
                <a16:creationId xmlns:a16="http://schemas.microsoft.com/office/drawing/2014/main" id="{1858E6C2-7E90-E3E3-E57D-3EA2F14A7AAD}"/>
              </a:ext>
            </a:extLst>
          </p:cNvPr>
          <p:cNvSpPr>
            <a:spLocks noGrp="1"/>
          </p:cNvSpPr>
          <p:nvPr>
            <p:ph type="subTitle" idx="1"/>
          </p:nvPr>
        </p:nvSpPr>
        <p:spPr>
          <a:xfrm>
            <a:off x="1524000" y="4463537"/>
            <a:ext cx="9144000" cy="369332"/>
          </a:xfrm>
          <a:prstGeom prst="rect">
            <a:avLst/>
          </a:prstGeom>
        </p:spPr>
        <p:txBody>
          <a:bodyPr/>
          <a:lstStyle>
            <a:lvl1pPr marL="0" indent="0" algn="ctr">
              <a:buNone/>
              <a:defRPr sz="280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descr="A black background with blue and orange lines&#10;&#10;Description automatically generated">
            <a:extLst>
              <a:ext uri="{FF2B5EF4-FFF2-40B4-BE49-F238E27FC236}">
                <a16:creationId xmlns:a16="http://schemas.microsoft.com/office/drawing/2014/main" id="{A4A3ABFE-29D1-7094-0AD5-7A9A3940D706}"/>
              </a:ext>
            </a:extLst>
          </p:cNvPr>
          <p:cNvPicPr/>
          <p:nvPr userDrawn="1"/>
        </p:nvPicPr>
        <p:blipFill rotWithShape="1">
          <a:blip r:embed="rId3">
            <a:alphaModFix amt="55000"/>
            <a:extLst>
              <a:ext uri="{28A0092B-C50C-407E-A947-70E740481C1C}">
                <a14:useLocalDpi xmlns:a14="http://schemas.microsoft.com/office/drawing/2010/main" val="0"/>
              </a:ext>
            </a:extLst>
          </a:blip>
          <a:srcRect l="21712" b="27263"/>
          <a:stretch/>
        </p:blipFill>
        <p:spPr>
          <a:xfrm rot="10800000" flipV="1">
            <a:off x="-2399436" y="-2803479"/>
            <a:ext cx="7581395" cy="6067132"/>
          </a:xfrm>
          <a:prstGeom prst="rect">
            <a:avLst/>
          </a:prstGeom>
        </p:spPr>
      </p:pic>
      <p:pic>
        <p:nvPicPr>
          <p:cNvPr id="12" name="Picture 11" descr="A white text on a black background&#10;&#10;Description automatically generated">
            <a:extLst>
              <a:ext uri="{FF2B5EF4-FFF2-40B4-BE49-F238E27FC236}">
                <a16:creationId xmlns:a16="http://schemas.microsoft.com/office/drawing/2014/main" id="{B5EF6B64-1F7A-E631-BCCE-587AE0E763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99040" y="230087"/>
            <a:ext cx="2183590" cy="403490"/>
          </a:xfrm>
          <a:prstGeom prst="rect">
            <a:avLst/>
          </a:prstGeom>
        </p:spPr>
      </p:pic>
      <p:pic>
        <p:nvPicPr>
          <p:cNvPr id="13" name="Picture 12">
            <a:extLst>
              <a:ext uri="{FF2B5EF4-FFF2-40B4-BE49-F238E27FC236}">
                <a16:creationId xmlns:a16="http://schemas.microsoft.com/office/drawing/2014/main" id="{333B1D2B-D9BE-2E63-B2B8-E0C3A3B65E24}"/>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39675" y="6128149"/>
            <a:ext cx="1442955" cy="471404"/>
          </a:xfrm>
          <a:prstGeom prst="rect">
            <a:avLst/>
          </a:prstGeom>
        </p:spPr>
      </p:pic>
    </p:spTree>
    <p:extLst>
      <p:ext uri="{BB962C8B-B14F-4D97-AF65-F5344CB8AC3E}">
        <p14:creationId xmlns:p14="http://schemas.microsoft.com/office/powerpoint/2010/main" val="16894218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36758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Lst>
  <p:hf hdr="0" dt="0"/>
  <p:txStyles>
    <p:titleStyle>
      <a:lvl1pPr algn="l" defTabSz="914400" rtl="0" eaLnBrk="1" latinLnBrk="0" hangingPunct="1">
        <a:lnSpc>
          <a:spcPct val="90000"/>
        </a:lnSpc>
        <a:spcBef>
          <a:spcPct val="0"/>
        </a:spcBef>
        <a:buNone/>
        <a:defRPr sz="4800" b="1" i="0" kern="1200" spc="-150">
          <a:solidFill>
            <a:schemeClr val="tx2"/>
          </a:solidFill>
          <a:latin typeface="+mj-lt"/>
          <a:ea typeface="+mj-ea"/>
          <a:cs typeface="Gill Sans" panose="020B0502020104020203" pitchFamily="34" charset="-79"/>
        </a:defRPr>
      </a:lvl1pPr>
    </p:titleStyle>
    <p:bodyStyle>
      <a:lvl1pPr marL="0" indent="0" algn="l" defTabSz="914400" rtl="0" eaLnBrk="1" latinLnBrk="0" hangingPunct="1">
        <a:lnSpc>
          <a:spcPct val="100000"/>
        </a:lnSpc>
        <a:spcBef>
          <a:spcPts val="1200"/>
        </a:spcBef>
        <a:spcAft>
          <a:spcPts val="1200"/>
        </a:spcAft>
        <a:buFont typeface="Arial" panose="020B0604020202020204" pitchFamily="34" charset="0"/>
        <a:buNone/>
        <a:defRPr sz="2400" b="0" i="0" kern="1200">
          <a:solidFill>
            <a:schemeClr val="tx1"/>
          </a:solidFill>
          <a:latin typeface="+mn-lt"/>
          <a:ea typeface="+mn-ea"/>
          <a:cs typeface="Gill Sans Light" panose="020B0302020104020203"/>
        </a:defRPr>
      </a:lvl1pPr>
      <a:lvl2pPr marL="457200" indent="0" algn="l" defTabSz="914400" rtl="0" eaLnBrk="1" latinLnBrk="0" hangingPunct="1">
        <a:lnSpc>
          <a:spcPct val="150000"/>
        </a:lnSpc>
        <a:spcBef>
          <a:spcPts val="500"/>
        </a:spcBef>
        <a:buFont typeface="Arial" panose="020B0604020202020204" pitchFamily="34" charset="0"/>
        <a:buNone/>
        <a:defRPr sz="2400" b="0" i="0" kern="1200">
          <a:solidFill>
            <a:schemeClr val="tx1"/>
          </a:solidFill>
          <a:latin typeface="+mn-lt"/>
          <a:ea typeface="+mn-ea"/>
          <a:cs typeface="Gill Sans Light" panose="020B0302020104020203"/>
        </a:defRPr>
      </a:lvl2pPr>
      <a:lvl3pPr marL="914400" indent="0" algn="l" defTabSz="914400" rtl="0" eaLnBrk="1" latinLnBrk="0" hangingPunct="1">
        <a:lnSpc>
          <a:spcPct val="150000"/>
        </a:lnSpc>
        <a:spcBef>
          <a:spcPts val="500"/>
        </a:spcBef>
        <a:buFont typeface="Arial" panose="020B0604020202020204" pitchFamily="34" charset="0"/>
        <a:buNone/>
        <a:defRPr sz="2400" b="0" i="0" kern="1200">
          <a:solidFill>
            <a:schemeClr val="tx1"/>
          </a:solidFill>
          <a:latin typeface="+mn-lt"/>
          <a:ea typeface="+mn-ea"/>
          <a:cs typeface="Gill Sans Light" panose="020B0302020104020203"/>
        </a:defRPr>
      </a:lvl3pPr>
      <a:lvl4pPr marL="1371600" indent="0" algn="l" defTabSz="914400" rtl="0" eaLnBrk="1" latinLnBrk="0" hangingPunct="1">
        <a:lnSpc>
          <a:spcPct val="150000"/>
        </a:lnSpc>
        <a:spcBef>
          <a:spcPts val="500"/>
        </a:spcBef>
        <a:buFont typeface="Arial" panose="020B0604020202020204" pitchFamily="34" charset="0"/>
        <a:buNone/>
        <a:defRPr sz="2400" b="0" i="0" kern="1200">
          <a:solidFill>
            <a:schemeClr val="tx1"/>
          </a:solidFill>
          <a:latin typeface="+mn-lt"/>
          <a:ea typeface="+mn-ea"/>
          <a:cs typeface="Gill Sans Light" panose="020B0302020104020203"/>
        </a:defRPr>
      </a:lvl4pPr>
      <a:lvl5pPr marL="1828800" indent="0" algn="l" defTabSz="914400" rtl="0" eaLnBrk="1" latinLnBrk="0" hangingPunct="1">
        <a:lnSpc>
          <a:spcPct val="150000"/>
        </a:lnSpc>
        <a:spcBef>
          <a:spcPts val="500"/>
        </a:spcBef>
        <a:buFont typeface="Arial" panose="020B0604020202020204" pitchFamily="34" charset="0"/>
        <a:buNone/>
        <a:defRPr sz="2400" b="0" i="0" kern="1200">
          <a:solidFill>
            <a:schemeClr val="tx1"/>
          </a:solidFill>
          <a:latin typeface="+mn-lt"/>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orient="horz" pos="4156">
          <p15:clr>
            <a:srgbClr val="F26B43"/>
          </p15:clr>
        </p15:guide>
        <p15:guide id="3" pos="7469">
          <p15:clr>
            <a:srgbClr val="F26B43"/>
          </p15:clr>
        </p15:guide>
        <p15:guide id="4" orient="horz" pos="255">
          <p15:clr>
            <a:srgbClr val="F26B43"/>
          </p15:clr>
        </p15:guide>
        <p15:guide id="5" orient="horz" pos="3702">
          <p15:clr>
            <a:srgbClr val="F26B43"/>
          </p15:clr>
        </p15:guide>
        <p15:guide id="6" orient="horz" pos="12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Visio_Drawing_E28A919E.vsdx"/><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customXml" Target="../ink/ink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4.svg"/><Relationship Id="rId18" Type="http://schemas.openxmlformats.org/officeDocument/2006/relationships/image" Target="../media/image29.jpeg"/><Relationship Id="rId3" Type="http://schemas.openxmlformats.org/officeDocument/2006/relationships/image" Target="../media/image22.svg"/><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21.png"/><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18.jpeg"/><Relationship Id="rId5" Type="http://schemas.openxmlformats.org/officeDocument/2006/relationships/image" Target="../media/image14.png"/><Relationship Id="rId15" Type="http://schemas.openxmlformats.org/officeDocument/2006/relationships/image" Target="../media/image26.jpeg"/><Relationship Id="rId10" Type="http://schemas.openxmlformats.org/officeDocument/2006/relationships/image" Target="../media/image17.jpeg"/><Relationship Id="rId4" Type="http://schemas.openxmlformats.org/officeDocument/2006/relationships/image" Target="../media/image13.jpeg"/><Relationship Id="rId9" Type="http://schemas.openxmlformats.org/officeDocument/2006/relationships/image" Target="../media/image16.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0FFA-3071-3FA7-DB37-163408DDBD24}"/>
              </a:ext>
            </a:extLst>
          </p:cNvPr>
          <p:cNvSpPr>
            <a:spLocks/>
          </p:cNvSpPr>
          <p:nvPr/>
        </p:nvSpPr>
        <p:spPr>
          <a:xfrm>
            <a:off x="406708" y="1727532"/>
            <a:ext cx="10515600" cy="2852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a:lnSpc>
                <a:spcPct val="90000"/>
              </a:lnSpc>
              <a:spcBef>
                <a:spcPct val="0"/>
              </a:spcBef>
              <a:defRPr/>
            </a:pPr>
            <a:r>
              <a:rPr kumimoji="0" lang="en-AU" sz="4800" b="0" i="0" u="none" strike="noStrike" kern="1200" cap="none" spc="-150" normalizeH="0" baseline="0" noProof="0">
                <a:ln>
                  <a:noFill/>
                </a:ln>
                <a:solidFill>
                  <a:srgbClr val="FAA431"/>
                </a:solidFill>
                <a:effectLst/>
                <a:uLnTx/>
                <a:uFillTx/>
                <a:latin typeface="Calibri Light"/>
                <a:ea typeface="Calibri Light"/>
                <a:cs typeface="Calibri Light"/>
              </a:rPr>
              <a:t>QGEA Metamodel</a:t>
            </a:r>
            <a:br>
              <a:rPr lang="en-AU" sz="4800" b="0" i="0" u="none" strike="noStrike" kern="1200" cap="none" spc="-150" normalizeH="0" baseline="0" noProof="0">
                <a:ln>
                  <a:noFill/>
                </a:ln>
                <a:effectLst/>
                <a:uLnTx/>
                <a:uFillTx/>
                <a:latin typeface="Calibri Light" panose="020F0302020204030204" pitchFamily="34" charset="0"/>
                <a:cs typeface="Calibri Light" panose="020F0302020204030204" pitchFamily="34" charset="0"/>
              </a:rPr>
            </a:br>
            <a:r>
              <a:rPr kumimoji="0" lang="en-AU" sz="3600" b="0" i="0" u="none" strike="noStrike" kern="1200" cap="none" spc="-150" normalizeH="0" baseline="0" noProof="0">
                <a:ln>
                  <a:noFill/>
                </a:ln>
                <a:solidFill>
                  <a:srgbClr val="FAA431"/>
                </a:solidFill>
                <a:effectLst/>
                <a:uLnTx/>
                <a:uFillTx/>
                <a:latin typeface="Calibri Light"/>
                <a:ea typeface="Calibri Light"/>
                <a:cs typeface="Calibri Light"/>
              </a:rPr>
              <a:t>v1.0 </a:t>
            </a:r>
            <a:r>
              <a:rPr lang="en-AU" sz="3600" spc="-150">
                <a:solidFill>
                  <a:srgbClr val="FAA431"/>
                </a:solidFill>
                <a:latin typeface="Calibri Light"/>
                <a:ea typeface="Calibri Light"/>
                <a:cs typeface="Calibri Light"/>
              </a:rPr>
              <a:t>January 2025</a:t>
            </a:r>
            <a:endParaRPr kumimoji="0" lang="en-AU" sz="3600" b="0" i="0" u="none" strike="noStrike" kern="1200" cap="none" spc="-150" normalizeH="0" baseline="0" noProof="0">
              <a:ln>
                <a:noFill/>
              </a:ln>
              <a:solidFill>
                <a:srgbClr val="FAA431"/>
              </a:solidFill>
              <a:effectLst/>
              <a:uLnTx/>
              <a:uFillTx/>
              <a:latin typeface="Calibri Light"/>
              <a:ea typeface="Calibri Light"/>
              <a:cs typeface="Calibri Light"/>
            </a:endParaRPr>
          </a:p>
        </p:txBody>
      </p:sp>
      <p:graphicFrame>
        <p:nvGraphicFramePr>
          <p:cNvPr id="3" name="Object 2">
            <a:extLst>
              <a:ext uri="{FF2B5EF4-FFF2-40B4-BE49-F238E27FC236}">
                <a16:creationId xmlns:a16="http://schemas.microsoft.com/office/drawing/2014/main" id="{35681947-351B-D134-A844-81EFD87045CC}"/>
              </a:ext>
            </a:extLst>
          </p:cNvPr>
          <p:cNvGraphicFramePr>
            <a:graphicFrameLocks noChangeAspect="1"/>
          </p:cNvGraphicFramePr>
          <p:nvPr>
            <p:extLst>
              <p:ext uri="{D42A27DB-BD31-4B8C-83A1-F6EECF244321}">
                <p14:modId xmlns:p14="http://schemas.microsoft.com/office/powerpoint/2010/main" val="890436418"/>
              </p:ext>
            </p:extLst>
          </p:nvPr>
        </p:nvGraphicFramePr>
        <p:xfrm>
          <a:off x="9241721" y="5059391"/>
          <a:ext cx="838200" cy="304800"/>
        </p:xfrm>
        <a:graphic>
          <a:graphicData uri="http://schemas.openxmlformats.org/presentationml/2006/ole">
            <mc:AlternateContent xmlns:mc="http://schemas.openxmlformats.org/markup-compatibility/2006">
              <mc:Choice xmlns:v="urn:schemas-microsoft-com:vml" Requires="v">
                <p:oleObj name="Visio" r:id="rId2" imgW="1187768" imgH="438313" progId="Visio.Drawing.15">
                  <p:embed/>
                </p:oleObj>
              </mc:Choice>
              <mc:Fallback>
                <p:oleObj name="Visio" r:id="rId2" imgW="1187768" imgH="438313" progId="Visio.Drawing.15">
                  <p:embed/>
                  <p:pic>
                    <p:nvPicPr>
                      <p:cNvPr id="3" name="Object 2">
                        <a:extLst>
                          <a:ext uri="{FF2B5EF4-FFF2-40B4-BE49-F238E27FC236}">
                            <a16:creationId xmlns:a16="http://schemas.microsoft.com/office/drawing/2014/main" id="{35681947-351B-D134-A844-81EFD8704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1721" y="5059391"/>
                        <a:ext cx="838200" cy="304800"/>
                      </a:xfrm>
                      <a:prstGeom prst="rect">
                        <a:avLst/>
                      </a:prstGeom>
                      <a:solidFill>
                        <a:srgbClr val="FFFFFF"/>
                      </a:solidFill>
                      <a:ln w="9525">
                        <a:solidFill>
                          <a:srgbClr val="000000"/>
                        </a:solidFill>
                        <a:miter lim="800000"/>
                        <a:headEnd/>
                        <a:tailEnd/>
                      </a:ln>
                    </p:spPr>
                  </p:pic>
                </p:oleObj>
              </mc:Fallback>
            </mc:AlternateContent>
          </a:graphicData>
        </a:graphic>
      </p:graphicFrame>
      <p:graphicFrame>
        <p:nvGraphicFramePr>
          <p:cNvPr id="4" name="Table 3">
            <a:extLst>
              <a:ext uri="{FF2B5EF4-FFF2-40B4-BE49-F238E27FC236}">
                <a16:creationId xmlns:a16="http://schemas.microsoft.com/office/drawing/2014/main" id="{0BC2F008-8DB7-2FD8-B267-552F3B6801B3}"/>
              </a:ext>
            </a:extLst>
          </p:cNvPr>
          <p:cNvGraphicFramePr>
            <a:graphicFrameLocks noGrp="1"/>
          </p:cNvGraphicFramePr>
          <p:nvPr>
            <p:extLst>
              <p:ext uri="{D42A27DB-BD31-4B8C-83A1-F6EECF244321}">
                <p14:modId xmlns:p14="http://schemas.microsoft.com/office/powerpoint/2010/main" val="1520803471"/>
              </p:ext>
            </p:extLst>
          </p:nvPr>
        </p:nvGraphicFramePr>
        <p:xfrm>
          <a:off x="9241721" y="3304836"/>
          <a:ext cx="2691139" cy="1754555"/>
        </p:xfrm>
        <a:graphic>
          <a:graphicData uri="http://schemas.openxmlformats.org/drawingml/2006/table">
            <a:tbl>
              <a:tblPr>
                <a:tableStyleId>{5C22544A-7EE6-4342-B048-85BDC9FD1C3A}</a:tableStyleId>
              </a:tblPr>
              <a:tblGrid>
                <a:gridCol w="2691139">
                  <a:extLst>
                    <a:ext uri="{9D8B030D-6E8A-4147-A177-3AD203B41FA5}">
                      <a16:colId xmlns:a16="http://schemas.microsoft.com/office/drawing/2014/main" val="3917929893"/>
                    </a:ext>
                  </a:extLst>
                </a:gridCol>
              </a:tblGrid>
              <a:tr h="638020">
                <a:tc>
                  <a:txBody>
                    <a:bodyPr/>
                    <a:lstStyle/>
                    <a:p>
                      <a:pPr algn="l" fontAlgn="t"/>
                      <a:r>
                        <a:rPr lang="en-US" sz="800" u="none" strike="noStrike">
                          <a:solidFill>
                            <a:schemeClr val="bg1"/>
                          </a:solidFill>
                          <a:effectLst/>
                          <a:latin typeface="Calibri"/>
                          <a:ea typeface="Calibri"/>
                          <a:cs typeface="Calibri"/>
                        </a:rPr>
                        <a:t>© The State of Queensland (Department of Customer Services, Open Data, Small and Family Business ) 2025 licensed under Creative Commons Attribution-</a:t>
                      </a:r>
                      <a:r>
                        <a:rPr lang="en-US" sz="800" u="none" strike="noStrike" err="1">
                          <a:solidFill>
                            <a:schemeClr val="bg1"/>
                          </a:solidFill>
                          <a:effectLst/>
                          <a:latin typeface="Calibri"/>
                          <a:ea typeface="Calibri"/>
                          <a:cs typeface="Calibri"/>
                        </a:rPr>
                        <a:t>NonCommercial</a:t>
                      </a:r>
                      <a:r>
                        <a:rPr lang="en-US" sz="800" u="none" strike="noStrike">
                          <a:solidFill>
                            <a:schemeClr val="bg1"/>
                          </a:solidFill>
                          <a:effectLst/>
                          <a:latin typeface="Calibri"/>
                          <a:ea typeface="Calibri"/>
                          <a:cs typeface="Calibri"/>
                        </a:rPr>
                        <a:t>-</a:t>
                      </a:r>
                      <a:r>
                        <a:rPr lang="en-US" sz="800" u="none" strike="noStrike" err="1">
                          <a:solidFill>
                            <a:schemeClr val="bg1"/>
                          </a:solidFill>
                          <a:effectLst/>
                          <a:latin typeface="Calibri"/>
                          <a:ea typeface="Calibri"/>
                          <a:cs typeface="Calibri"/>
                        </a:rPr>
                        <a:t>ShareAlike</a:t>
                      </a:r>
                      <a:r>
                        <a:rPr lang="en-US" sz="800" u="none" strike="noStrike">
                          <a:solidFill>
                            <a:schemeClr val="bg1"/>
                          </a:solidFill>
                          <a:effectLst/>
                          <a:latin typeface="Calibri"/>
                          <a:ea typeface="Calibri"/>
                          <a:cs typeface="Calibri"/>
                        </a:rPr>
                        <a:t> 4.0 International </a:t>
                      </a:r>
                      <a:endParaRPr lang="en-US" sz="800" b="0" i="0" u="none" strike="noStrike">
                        <a:solidFill>
                          <a:schemeClr val="bg1"/>
                        </a:solidFill>
                        <a:effectLst/>
                        <a:latin typeface="Calibri"/>
                        <a:ea typeface="Calibri"/>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4429022"/>
                  </a:ext>
                </a:extLst>
              </a:tr>
              <a:tr h="638020">
                <a:tc>
                  <a:txBody>
                    <a:bodyPr/>
                    <a:lstStyle/>
                    <a:p>
                      <a:pPr algn="l" fontAlgn="t"/>
                      <a:r>
                        <a:rPr lang="en-US" sz="8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To view the terms of this </a:t>
                      </a:r>
                      <a:r>
                        <a:rPr lang="en-US" sz="800" u="none" strike="noStrike" err="1">
                          <a:solidFill>
                            <a:schemeClr val="bg1"/>
                          </a:solidFill>
                          <a:effectLst/>
                          <a:latin typeface="Calibri" panose="020F0502020204030204" pitchFamily="34" charset="0"/>
                          <a:ea typeface="Calibri" panose="020F0502020204030204" pitchFamily="34" charset="0"/>
                          <a:cs typeface="Calibri" panose="020F0502020204030204" pitchFamily="34" charset="0"/>
                        </a:rPr>
                        <a:t>licence</a:t>
                      </a:r>
                      <a:r>
                        <a:rPr lang="en-US" sz="8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visit http://creativecommons.org/licenses/by-nc-sa/4.0/. For permissions beyond the scope of this </a:t>
                      </a:r>
                      <a:r>
                        <a:rPr lang="en-US" sz="800" u="none" strike="noStrike" err="1">
                          <a:solidFill>
                            <a:schemeClr val="bg1"/>
                          </a:solidFill>
                          <a:effectLst/>
                          <a:latin typeface="Calibri" panose="020F0502020204030204" pitchFamily="34" charset="0"/>
                          <a:ea typeface="Calibri" panose="020F0502020204030204" pitchFamily="34" charset="0"/>
                          <a:cs typeface="Calibri" panose="020F0502020204030204" pitchFamily="34" charset="0"/>
                        </a:rPr>
                        <a:t>licence</a:t>
                      </a:r>
                      <a:r>
                        <a:rPr lang="en-US" sz="8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 contact qgea@qld.gov.au.  </a:t>
                      </a:r>
                      <a:endParaRPr lang="en-US" sz="8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6533381"/>
                  </a:ext>
                </a:extLst>
              </a:tr>
              <a:tr h="478515">
                <a:tc>
                  <a:txBody>
                    <a:bodyPr/>
                    <a:lstStyle/>
                    <a:p>
                      <a:pPr algn="l" fontAlgn="t"/>
                      <a:r>
                        <a:rPr lang="en-US" sz="80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To attribute this material, cite the Queensland Government Customer and Digital Group, Department of Customer Services, Open Data, Small and Family Business)</a:t>
                      </a:r>
                      <a:endParaRPr lang="en-US" sz="800" b="0" i="0"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8281437"/>
                  </a:ext>
                </a:extLst>
              </a:tr>
            </a:tbl>
          </a:graphicData>
        </a:graphic>
      </p:graphicFrame>
    </p:spTree>
    <p:extLst>
      <p:ext uri="{BB962C8B-B14F-4D97-AF65-F5344CB8AC3E}">
        <p14:creationId xmlns:p14="http://schemas.microsoft.com/office/powerpoint/2010/main" val="3251493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56C0AE7-FD8A-1BC9-B292-C3D342B67897}"/>
              </a:ext>
            </a:extLst>
          </p:cNvPr>
          <p:cNvSpPr/>
          <p:nvPr/>
        </p:nvSpPr>
        <p:spPr bwMode="gray">
          <a:xfrm>
            <a:off x="7751089" y="1179871"/>
            <a:ext cx="2854623" cy="2018615"/>
          </a:xfrm>
          <a:prstGeom prst="roundRect">
            <a:avLst>
              <a:gd name="adj" fmla="val 6363"/>
            </a:avLst>
          </a:prstGeom>
          <a:noFill/>
          <a:ln w="19050" algn="ctr">
            <a:solidFill>
              <a:srgbClr val="7030A0"/>
            </a:solidFill>
            <a:prstDash val="dash"/>
            <a:miter lim="800000"/>
            <a:headEnd/>
            <a:tailEnd/>
          </a:ln>
        </p:spPr>
        <p:txBody>
          <a:bodyPr wrap="square" lIns="88900" tIns="88900" rIns="88900" bIns="88900" rtlCol="0" anchor="t"/>
          <a:lstStyle/>
          <a:p>
            <a:pPr algn="ctr">
              <a:lnSpc>
                <a:spcPct val="106000"/>
              </a:lnSpc>
              <a:buFont typeface="Wingdings 2" pitchFamily="18" charset="2"/>
              <a:buNone/>
            </a:pPr>
            <a:r>
              <a:rPr lang="en-AU" sz="1200" b="1" i="1" kern="0">
                <a:solidFill>
                  <a:srgbClr val="7030A0"/>
                </a:solidFill>
                <a:latin typeface="Open Sans"/>
              </a:rPr>
              <a:t>Customer Journey Mapping</a:t>
            </a:r>
            <a:br>
              <a:rPr lang="en-AU" sz="1200" b="1" i="1" kern="0">
                <a:solidFill>
                  <a:srgbClr val="7030A0"/>
                </a:solidFill>
                <a:latin typeface="Open Sans"/>
              </a:rPr>
            </a:br>
            <a:r>
              <a:rPr lang="en-AU" sz="1200" b="1" i="1" kern="0">
                <a:solidFill>
                  <a:srgbClr val="7030A0"/>
                </a:solidFill>
                <a:latin typeface="Open Sans"/>
              </a:rPr>
              <a:t>Organisation Structure Trees</a:t>
            </a:r>
            <a:endParaRPr lang="en-AU" sz="1050" b="1" i="1" kern="0">
              <a:solidFill>
                <a:srgbClr val="7030A0"/>
              </a:solidFill>
              <a:latin typeface="Open Sans"/>
            </a:endParaRPr>
          </a:p>
        </p:txBody>
      </p:sp>
      <p:sp>
        <p:nvSpPr>
          <p:cNvPr id="7" name="Rectangle: Rounded Corners 6">
            <a:extLst>
              <a:ext uri="{FF2B5EF4-FFF2-40B4-BE49-F238E27FC236}">
                <a16:creationId xmlns:a16="http://schemas.microsoft.com/office/drawing/2014/main" id="{DCB7C02E-78F6-45BF-BA10-F50C9995A250}"/>
              </a:ext>
            </a:extLst>
          </p:cNvPr>
          <p:cNvSpPr/>
          <p:nvPr/>
        </p:nvSpPr>
        <p:spPr bwMode="gray">
          <a:xfrm>
            <a:off x="4896465" y="1179871"/>
            <a:ext cx="2854623" cy="2017599"/>
          </a:xfrm>
          <a:prstGeom prst="roundRect">
            <a:avLst>
              <a:gd name="adj" fmla="val 6363"/>
            </a:avLst>
          </a:prstGeom>
          <a:noFill/>
          <a:ln w="19050" algn="ctr">
            <a:solidFill>
              <a:srgbClr val="7030A0"/>
            </a:solidFill>
            <a:prstDash val="dash"/>
            <a:miter lim="800000"/>
            <a:headEnd/>
            <a:tailEnd/>
          </a:ln>
        </p:spPr>
        <p:txBody>
          <a:bodyPr wrap="square" lIns="88900" tIns="88900" rIns="88900" bIns="88900" rtlCol="0" anchor="t"/>
          <a:lstStyle/>
          <a:p>
            <a:pPr algn="ctr">
              <a:lnSpc>
                <a:spcPct val="106000"/>
              </a:lnSpc>
              <a:buFont typeface="Wingdings 2" pitchFamily="18" charset="2"/>
              <a:buNone/>
            </a:pPr>
            <a:r>
              <a:rPr lang="en-AU" sz="1200" b="1" i="1" kern="0">
                <a:solidFill>
                  <a:srgbClr val="7030A0"/>
                </a:solidFill>
                <a:latin typeface="Open Sans"/>
              </a:rPr>
              <a:t>Business Motivation Modelling</a:t>
            </a:r>
          </a:p>
          <a:p>
            <a:pPr algn="ctr">
              <a:lnSpc>
                <a:spcPct val="106000"/>
              </a:lnSpc>
              <a:buFont typeface="Wingdings 2" pitchFamily="18" charset="2"/>
              <a:buNone/>
            </a:pPr>
            <a:r>
              <a:rPr lang="en-AU" sz="1200" b="1" i="1" kern="0">
                <a:solidFill>
                  <a:srgbClr val="7030A0"/>
                </a:solidFill>
                <a:latin typeface="Open Sans"/>
              </a:rPr>
              <a:t>Governance Risk and Compliance</a:t>
            </a:r>
          </a:p>
          <a:p>
            <a:pPr algn="ctr">
              <a:lnSpc>
                <a:spcPct val="106000"/>
              </a:lnSpc>
              <a:buFont typeface="Wingdings 2" pitchFamily="18" charset="2"/>
              <a:buNone/>
            </a:pPr>
            <a:r>
              <a:rPr lang="en-AU" sz="1200" b="1" i="1" kern="0">
                <a:solidFill>
                  <a:srgbClr val="7030A0"/>
                </a:solidFill>
                <a:latin typeface="Open Sans"/>
              </a:rPr>
              <a:t>Benefits Management</a:t>
            </a:r>
            <a:endParaRPr lang="en-AU" sz="1050" b="1" i="1" kern="0">
              <a:solidFill>
                <a:srgbClr val="7030A0"/>
              </a:solidFill>
              <a:latin typeface="Open Sans"/>
            </a:endParaRPr>
          </a:p>
        </p:txBody>
      </p:sp>
      <p:sp>
        <p:nvSpPr>
          <p:cNvPr id="8" name="Rectangle: Rounded Corners 7">
            <a:extLst>
              <a:ext uri="{FF2B5EF4-FFF2-40B4-BE49-F238E27FC236}">
                <a16:creationId xmlns:a16="http://schemas.microsoft.com/office/drawing/2014/main" id="{2A9DCFF9-7586-4FC6-63D4-5478CCEABC6C}"/>
              </a:ext>
            </a:extLst>
          </p:cNvPr>
          <p:cNvSpPr/>
          <p:nvPr/>
        </p:nvSpPr>
        <p:spPr bwMode="gray">
          <a:xfrm>
            <a:off x="7751089" y="3197470"/>
            <a:ext cx="2854623" cy="2016582"/>
          </a:xfrm>
          <a:prstGeom prst="roundRect">
            <a:avLst>
              <a:gd name="adj" fmla="val 6363"/>
            </a:avLst>
          </a:prstGeom>
          <a:noFill/>
          <a:ln w="19050" algn="ctr">
            <a:solidFill>
              <a:srgbClr val="7030A0"/>
            </a:solidFill>
            <a:prstDash val="dash"/>
            <a:miter lim="800000"/>
            <a:headEnd/>
            <a:tailEnd/>
          </a:ln>
        </p:spPr>
        <p:txBody>
          <a:bodyPr wrap="square" lIns="88900" tIns="88900" rIns="88900" bIns="88900" rtlCol="0" anchor="b"/>
          <a:lstStyle/>
          <a:p>
            <a:pPr algn="ctr">
              <a:lnSpc>
                <a:spcPct val="106000"/>
              </a:lnSpc>
              <a:buFont typeface="Wingdings 2" pitchFamily="18" charset="2"/>
              <a:buNone/>
            </a:pPr>
            <a:r>
              <a:rPr lang="en-AU" sz="1200" b="1" i="1" kern="0">
                <a:solidFill>
                  <a:srgbClr val="7030A0"/>
                </a:solidFill>
                <a:latin typeface="Open Sans"/>
              </a:rPr>
              <a:t>ICT Service and Asset Management (i.e. COBIT, ITIL)</a:t>
            </a:r>
          </a:p>
          <a:p>
            <a:pPr algn="ctr">
              <a:lnSpc>
                <a:spcPct val="106000"/>
              </a:lnSpc>
              <a:buFont typeface="Wingdings 2" pitchFamily="18" charset="2"/>
              <a:buNone/>
            </a:pPr>
            <a:r>
              <a:rPr lang="en-AU" sz="1200" b="1" i="1" kern="0">
                <a:solidFill>
                  <a:srgbClr val="7030A0"/>
                </a:solidFill>
                <a:latin typeface="Open Sans"/>
              </a:rPr>
              <a:t>Cybersecurity (i.e. SABSA, NIST)</a:t>
            </a:r>
            <a:endParaRPr lang="en-AU" sz="1050" b="1" i="1" kern="0">
              <a:solidFill>
                <a:srgbClr val="7030A0"/>
              </a:solidFill>
              <a:latin typeface="Open Sans"/>
            </a:endParaRPr>
          </a:p>
        </p:txBody>
      </p:sp>
      <p:sp>
        <p:nvSpPr>
          <p:cNvPr id="10" name="Rectangle: Rounded Corners 9">
            <a:extLst>
              <a:ext uri="{FF2B5EF4-FFF2-40B4-BE49-F238E27FC236}">
                <a16:creationId xmlns:a16="http://schemas.microsoft.com/office/drawing/2014/main" id="{F8447EB0-B6EC-FD07-B856-F6A4F26BA761}"/>
              </a:ext>
            </a:extLst>
          </p:cNvPr>
          <p:cNvSpPr/>
          <p:nvPr/>
        </p:nvSpPr>
        <p:spPr bwMode="gray">
          <a:xfrm>
            <a:off x="4896465" y="3196454"/>
            <a:ext cx="2854623" cy="2017598"/>
          </a:xfrm>
          <a:prstGeom prst="roundRect">
            <a:avLst>
              <a:gd name="adj" fmla="val 6363"/>
            </a:avLst>
          </a:prstGeom>
          <a:noFill/>
          <a:ln w="19050" algn="ctr">
            <a:solidFill>
              <a:srgbClr val="7030A0"/>
            </a:solidFill>
            <a:prstDash val="dash"/>
            <a:miter lim="800000"/>
            <a:headEnd/>
            <a:tailEnd/>
          </a:ln>
        </p:spPr>
        <p:txBody>
          <a:bodyPr wrap="square" lIns="88900" tIns="88900" rIns="88900" bIns="88900" rtlCol="0" anchor="b"/>
          <a:lstStyle/>
          <a:p>
            <a:pPr algn="ctr">
              <a:lnSpc>
                <a:spcPct val="106000"/>
              </a:lnSpc>
            </a:pPr>
            <a:r>
              <a:rPr lang="en-AU" sz="1200" b="1" i="1" kern="0">
                <a:solidFill>
                  <a:srgbClr val="7030A0"/>
                </a:solidFill>
                <a:latin typeface="Open Sans"/>
              </a:rPr>
              <a:t>Project and Portfolio Management</a:t>
            </a:r>
          </a:p>
          <a:p>
            <a:pPr algn="ctr">
              <a:lnSpc>
                <a:spcPct val="106000"/>
              </a:lnSpc>
            </a:pPr>
            <a:r>
              <a:rPr lang="en-AU" sz="1200" b="1" i="1" kern="0">
                <a:solidFill>
                  <a:srgbClr val="7030A0"/>
                </a:solidFill>
                <a:latin typeface="Open Sans"/>
              </a:rPr>
              <a:t>(i.e. MSP, PRINCE, DIGF)</a:t>
            </a:r>
          </a:p>
        </p:txBody>
      </p:sp>
      <p:sp>
        <p:nvSpPr>
          <p:cNvPr id="2" name="Slide Number Placeholder 1">
            <a:extLst>
              <a:ext uri="{FF2B5EF4-FFF2-40B4-BE49-F238E27FC236}">
                <a16:creationId xmlns:a16="http://schemas.microsoft.com/office/drawing/2014/main" id="{C1B31738-E603-EFFB-23E0-1A4196078BFB}"/>
              </a:ext>
            </a:extLst>
          </p:cNvPr>
          <p:cNvSpPr>
            <a:spLocks noGrp="1"/>
          </p:cNvSpPr>
          <p:nvPr>
            <p:ph type="sldNum" sz="quarter" idx="12"/>
          </p:nvPr>
        </p:nvSpPr>
        <p:spPr/>
        <p:txBody>
          <a:bodyPr/>
          <a:lstStyle/>
          <a:p>
            <a:fld id="{1AA8F378-6842-4A19-98F4-B68C8A6CB2C6}" type="slidenum">
              <a:rPr lang="en-AU" smtClean="0"/>
              <a:pPr/>
              <a:t>10</a:t>
            </a:fld>
            <a:endParaRPr lang="en-AU"/>
          </a:p>
        </p:txBody>
      </p:sp>
      <p:sp>
        <p:nvSpPr>
          <p:cNvPr id="9" name="Title 2">
            <a:extLst>
              <a:ext uri="{FF2B5EF4-FFF2-40B4-BE49-F238E27FC236}">
                <a16:creationId xmlns:a16="http://schemas.microsoft.com/office/drawing/2014/main" id="{4406C72C-DB2D-E3BE-4461-57F9AC4184A1}"/>
              </a:ext>
            </a:extLst>
          </p:cNvPr>
          <p:cNvSpPr txBox="1">
            <a:spLocks/>
          </p:cNvSpPr>
          <p:nvPr/>
        </p:nvSpPr>
        <p:spPr>
          <a:xfrm>
            <a:off x="469894" y="476591"/>
            <a:ext cx="3099216" cy="4111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i="0" u="none" strike="noStrike" kern="1200" cap="none" spc="0" normalizeH="0" baseline="0" noProof="0">
                <a:ln>
                  <a:noFill/>
                </a:ln>
                <a:effectLst/>
                <a:uLnTx/>
                <a:uFillTx/>
                <a:latin typeface="Calibri" panose="020F0502020204030204" pitchFamily="34" charset="0"/>
                <a:ea typeface="+mj-ea"/>
                <a:cs typeface="+mj-cs"/>
              </a:rPr>
              <a:t>QGEA</a:t>
            </a:r>
            <a:br>
              <a:rPr kumimoji="0" lang="en-AU" sz="3200" i="0" u="none" strike="noStrike" kern="1200" cap="none" spc="0" normalizeH="0" baseline="0" noProof="0">
                <a:ln>
                  <a:noFill/>
                </a:ln>
                <a:effectLst/>
                <a:uLnTx/>
                <a:uFillTx/>
                <a:latin typeface="Calibri" panose="020F0502020204030204" pitchFamily="34" charset="0"/>
                <a:ea typeface="+mj-ea"/>
                <a:cs typeface="+mj-cs"/>
              </a:rPr>
            </a:br>
            <a:r>
              <a:rPr kumimoji="0" lang="en-AU" sz="3200" i="0" u="none" strike="noStrike" kern="1200" cap="none" spc="0" normalizeH="0" baseline="0" noProof="0">
                <a:ln>
                  <a:noFill/>
                </a:ln>
                <a:effectLst/>
                <a:uLnTx/>
                <a:uFillTx/>
                <a:latin typeface="Calibri" panose="020F0502020204030204" pitchFamily="34" charset="0"/>
                <a:ea typeface="+mj-ea"/>
                <a:cs typeface="+mj-cs"/>
              </a:rPr>
              <a:t>Metamodel</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Extensibility</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lang="en-AU" sz="1600">
                <a:solidFill>
                  <a:sysClr val="windowText" lastClr="000000"/>
                </a:solidFill>
                <a:latin typeface="Calibri" panose="020F0502020204030204" pitchFamily="34" charset="0"/>
              </a:rPr>
              <a:t>Note: t</a:t>
            </a:r>
            <a:r>
              <a:rPr kumimoji="0" lang="en-AU" sz="16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he metamodel is an </a:t>
            </a:r>
            <a:r>
              <a:rPr lang="en-AU" sz="1600">
                <a:solidFill>
                  <a:sysClr val="windowText" lastClr="000000"/>
                </a:solidFill>
                <a:latin typeface="Calibri" panose="020F0502020204030204" pitchFamily="34" charset="0"/>
              </a:rPr>
              <a:t>EA perspective and is not intended to be a comprehensive model, for example, on project management or ICT asset management. </a:t>
            </a:r>
          </a:p>
          <a:p>
            <a:pPr marL="0" marR="0" lvl="0" indent="0" algn="l" defTabSz="914400" rtl="0" eaLnBrk="1" fontAlgn="auto" latinLnBrk="0" hangingPunct="1">
              <a:lnSpc>
                <a:spcPct val="90000"/>
              </a:lnSpc>
              <a:spcBef>
                <a:spcPct val="0"/>
              </a:spcBef>
              <a:spcAft>
                <a:spcPts val="0"/>
              </a:spcAft>
              <a:buClrTx/>
              <a:buSzTx/>
              <a:buFontTx/>
              <a:buNone/>
              <a:tabLst/>
              <a:defRPr/>
            </a:pPr>
            <a:r>
              <a:rPr lang="en-AU" sz="1600">
                <a:solidFill>
                  <a:sysClr val="windowText" lastClr="000000"/>
                </a:solidFill>
                <a:latin typeface="Calibri" panose="020F0502020204030204" pitchFamily="34" charset="0"/>
              </a:rPr>
              <a:t>Implementers can use it as a hub to connect to these other models, which are often found in specialised repositories such as CMDB, Risk Management tools, or Portfolio Management platforms. Ideally, these other tools should integrate with the repository storing QGEA Metamodel content. </a:t>
            </a:r>
            <a:endParaRPr kumimoji="0" lang="en-AU"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endParaRPr>
          </a:p>
        </p:txBody>
      </p:sp>
      <p:grpSp>
        <p:nvGrpSpPr>
          <p:cNvPr id="14" name="Group 13">
            <a:extLst>
              <a:ext uri="{FF2B5EF4-FFF2-40B4-BE49-F238E27FC236}">
                <a16:creationId xmlns:a16="http://schemas.microsoft.com/office/drawing/2014/main" id="{7A83A76B-3211-16D9-34D4-7176A29CFECC}"/>
              </a:ext>
            </a:extLst>
          </p:cNvPr>
          <p:cNvGrpSpPr/>
          <p:nvPr/>
        </p:nvGrpSpPr>
        <p:grpSpPr>
          <a:xfrm>
            <a:off x="5899353" y="2059931"/>
            <a:ext cx="3736259" cy="2276093"/>
            <a:chOff x="3704031" y="681654"/>
            <a:chExt cx="5438850" cy="3165506"/>
          </a:xfrm>
        </p:grpSpPr>
        <p:sp>
          <p:nvSpPr>
            <p:cNvPr id="3" name="Rectangle: Rounded Corners 2">
              <a:extLst>
                <a:ext uri="{FF2B5EF4-FFF2-40B4-BE49-F238E27FC236}">
                  <a16:creationId xmlns:a16="http://schemas.microsoft.com/office/drawing/2014/main" id="{CCB8E1CA-DE28-E78F-4813-6D26937BA9F5}"/>
                </a:ext>
              </a:extLst>
            </p:cNvPr>
            <p:cNvSpPr/>
            <p:nvPr/>
          </p:nvSpPr>
          <p:spPr bwMode="gray">
            <a:xfrm>
              <a:off x="5516981" y="1738001"/>
              <a:ext cx="1812950" cy="1054226"/>
            </a:xfrm>
            <a:prstGeom prst="roundRect">
              <a:avLst/>
            </a:prstGeom>
            <a:solidFill>
              <a:srgbClr val="B380DA"/>
            </a:solidFill>
            <a:ln w="19050" algn="ctr">
              <a:solidFill>
                <a:srgbClr val="7030A0"/>
              </a:solidFill>
              <a:miter lim="800000"/>
              <a:headEnd/>
              <a:tailEnd/>
            </a:ln>
          </p:spPr>
          <p:txBody>
            <a:bodyPr wrap="square" lIns="88900" tIns="88900" rIns="88900" bIns="88900" rtlCol="0" anchor="ctr"/>
            <a:lstStyle/>
            <a:p>
              <a:pPr algn="ctr">
                <a:lnSpc>
                  <a:spcPct val="106000"/>
                </a:lnSpc>
                <a:buFont typeface="Wingdings 2" pitchFamily="18" charset="2"/>
                <a:buNone/>
              </a:pPr>
              <a:r>
                <a:rPr lang="en-AU" sz="1200" b="1" kern="0">
                  <a:solidFill>
                    <a:srgbClr val="421C5E"/>
                  </a:solidFill>
                  <a:latin typeface="Open Sans"/>
                </a:rPr>
                <a:t>Business Capability</a:t>
              </a:r>
              <a:endParaRPr lang="en-AU" sz="1100" b="1" kern="0">
                <a:solidFill>
                  <a:srgbClr val="421C5E"/>
                </a:solidFill>
                <a:latin typeface="Open Sans"/>
              </a:endParaRPr>
            </a:p>
          </p:txBody>
        </p:sp>
        <p:sp>
          <p:nvSpPr>
            <p:cNvPr id="5" name="Rectangle: Rounded Corners 4">
              <a:extLst>
                <a:ext uri="{FF2B5EF4-FFF2-40B4-BE49-F238E27FC236}">
                  <a16:creationId xmlns:a16="http://schemas.microsoft.com/office/drawing/2014/main" id="{323A30F2-6AF5-986C-5330-01870D267578}"/>
                </a:ext>
              </a:extLst>
            </p:cNvPr>
            <p:cNvSpPr/>
            <p:nvPr/>
          </p:nvSpPr>
          <p:spPr bwMode="gray">
            <a:xfrm>
              <a:off x="3704031" y="683068"/>
              <a:ext cx="1812950" cy="2108452"/>
            </a:xfrm>
            <a:prstGeom prst="roundRect">
              <a:avLst>
                <a:gd name="adj" fmla="val 6363"/>
              </a:avLst>
            </a:prstGeom>
            <a:solidFill>
              <a:srgbClr val="E4D2F2"/>
            </a:solidFill>
            <a:ln w="19050" algn="ctr">
              <a:solidFill>
                <a:srgbClr val="7030A0"/>
              </a:solidFill>
              <a:miter lim="800000"/>
              <a:headEnd/>
              <a:tailEnd/>
            </a:ln>
          </p:spPr>
          <p:txBody>
            <a:bodyPr wrap="square" lIns="88900" tIns="88900" rIns="88900" bIns="88900" rtlCol="0" anchor="ctr"/>
            <a:lstStyle/>
            <a:p>
              <a:pPr algn="ctr">
                <a:lnSpc>
                  <a:spcPct val="106000"/>
                </a:lnSpc>
                <a:buFont typeface="Wingdings 2" pitchFamily="18" charset="2"/>
                <a:buNone/>
              </a:pPr>
              <a:r>
                <a:rPr lang="en-AU" sz="1200" b="1" kern="0">
                  <a:solidFill>
                    <a:srgbClr val="7030A0"/>
                  </a:solidFill>
                  <a:latin typeface="Open Sans"/>
                </a:rPr>
                <a:t>Motivation</a:t>
              </a:r>
            </a:p>
            <a:p>
              <a:pPr algn="ctr">
                <a:lnSpc>
                  <a:spcPct val="106000"/>
                </a:lnSpc>
                <a:buFont typeface="Wingdings 2" pitchFamily="18" charset="2"/>
                <a:buNone/>
              </a:pPr>
              <a:endParaRPr lang="en-AU" sz="1200" b="1" kern="0">
                <a:solidFill>
                  <a:srgbClr val="7030A0"/>
                </a:solidFill>
                <a:latin typeface="Open Sans"/>
              </a:endParaRPr>
            </a:p>
            <a:p>
              <a:pPr algn="ctr">
                <a:lnSpc>
                  <a:spcPct val="106000"/>
                </a:lnSpc>
                <a:buFont typeface="Wingdings 2" pitchFamily="18" charset="2"/>
                <a:buNone/>
              </a:pPr>
              <a:r>
                <a:rPr lang="en-AU" sz="1100" b="1" kern="0">
                  <a:solidFill>
                    <a:srgbClr val="7030A0"/>
                  </a:solidFill>
                  <a:latin typeface="Open Sans"/>
                </a:rPr>
                <a:t>(Whole of Government,</a:t>
              </a:r>
            </a:p>
            <a:p>
              <a:pPr algn="ctr">
                <a:lnSpc>
                  <a:spcPct val="106000"/>
                </a:lnSpc>
                <a:buFont typeface="Wingdings 2" pitchFamily="18" charset="2"/>
                <a:buNone/>
              </a:pPr>
              <a:r>
                <a:rPr lang="en-AU" sz="1100" b="1" kern="0">
                  <a:solidFill>
                    <a:srgbClr val="7030A0"/>
                  </a:solidFill>
                  <a:latin typeface="Open Sans"/>
                </a:rPr>
                <a:t>Business)</a:t>
              </a:r>
              <a:endParaRPr lang="en-AU" sz="1050" b="1" kern="0">
                <a:solidFill>
                  <a:srgbClr val="7030A0"/>
                </a:solidFill>
                <a:latin typeface="Open Sans"/>
              </a:endParaRPr>
            </a:p>
          </p:txBody>
        </p:sp>
        <p:sp>
          <p:nvSpPr>
            <p:cNvPr id="6" name="Rectangle: Rounded Corners 5">
              <a:extLst>
                <a:ext uri="{FF2B5EF4-FFF2-40B4-BE49-F238E27FC236}">
                  <a16:creationId xmlns:a16="http://schemas.microsoft.com/office/drawing/2014/main" id="{01955726-2C42-F945-C48C-1022BEAA58A7}"/>
                </a:ext>
              </a:extLst>
            </p:cNvPr>
            <p:cNvSpPr/>
            <p:nvPr/>
          </p:nvSpPr>
          <p:spPr bwMode="gray">
            <a:xfrm>
              <a:off x="7329931" y="1737647"/>
              <a:ext cx="1812950" cy="2108453"/>
            </a:xfrm>
            <a:prstGeom prst="roundRect">
              <a:avLst>
                <a:gd name="adj" fmla="val 7990"/>
              </a:avLst>
            </a:prstGeom>
            <a:solidFill>
              <a:srgbClr val="E4D2F2"/>
            </a:solidFill>
            <a:ln w="19050" algn="ctr">
              <a:solidFill>
                <a:srgbClr val="7030A0"/>
              </a:solidFill>
              <a:miter lim="800000"/>
              <a:headEnd/>
              <a:tailEnd/>
            </a:ln>
          </p:spPr>
          <p:txBody>
            <a:bodyPr wrap="square" lIns="88900" tIns="88900" rIns="88900" bIns="88900" rtlCol="0" anchor="ctr"/>
            <a:lstStyle/>
            <a:p>
              <a:pPr algn="ctr">
                <a:lnSpc>
                  <a:spcPct val="106000"/>
                </a:lnSpc>
                <a:buFont typeface="Wingdings 2" pitchFamily="18" charset="2"/>
                <a:buNone/>
              </a:pPr>
              <a:r>
                <a:rPr lang="en-AU" sz="1200" b="1" kern="0">
                  <a:solidFill>
                    <a:srgbClr val="7030A0"/>
                  </a:solidFill>
                  <a:latin typeface="Open Sans"/>
                </a:rPr>
                <a:t>Capability Dimensions</a:t>
              </a:r>
            </a:p>
            <a:p>
              <a:pPr algn="ctr">
                <a:lnSpc>
                  <a:spcPct val="106000"/>
                </a:lnSpc>
                <a:buFont typeface="Wingdings 2" pitchFamily="18" charset="2"/>
                <a:buNone/>
              </a:pPr>
              <a:endParaRPr lang="en-AU" sz="1200" b="1" kern="0">
                <a:solidFill>
                  <a:srgbClr val="7030A0"/>
                </a:solidFill>
                <a:latin typeface="Open Sans"/>
              </a:endParaRPr>
            </a:p>
            <a:p>
              <a:pPr algn="ctr">
                <a:lnSpc>
                  <a:spcPct val="106000"/>
                </a:lnSpc>
                <a:buFont typeface="Wingdings 2" pitchFamily="18" charset="2"/>
                <a:buNone/>
              </a:pPr>
              <a:r>
                <a:rPr lang="en-AU" sz="1100" b="1" kern="0">
                  <a:solidFill>
                    <a:srgbClr val="7030A0"/>
                  </a:solidFill>
                  <a:latin typeface="Open Sans"/>
                </a:rPr>
                <a:t>(People, Process, Information, Resources)</a:t>
              </a:r>
              <a:endParaRPr lang="en-AU" sz="1050" b="1" kern="0">
                <a:solidFill>
                  <a:srgbClr val="7030A0"/>
                </a:solidFill>
                <a:latin typeface="Open Sans"/>
              </a:endParaRPr>
            </a:p>
          </p:txBody>
        </p:sp>
        <p:sp>
          <p:nvSpPr>
            <p:cNvPr id="12" name="Rectangle: Rounded Corners 11">
              <a:extLst>
                <a:ext uri="{FF2B5EF4-FFF2-40B4-BE49-F238E27FC236}">
                  <a16:creationId xmlns:a16="http://schemas.microsoft.com/office/drawing/2014/main" id="{14ADD50D-56C5-2A93-575C-7D658D97F37B}"/>
                </a:ext>
              </a:extLst>
            </p:cNvPr>
            <p:cNvSpPr/>
            <p:nvPr/>
          </p:nvSpPr>
          <p:spPr bwMode="gray">
            <a:xfrm>
              <a:off x="3704031" y="2792934"/>
              <a:ext cx="3625900" cy="1054226"/>
            </a:xfrm>
            <a:prstGeom prst="roundRect">
              <a:avLst>
                <a:gd name="adj" fmla="val 13869"/>
              </a:avLst>
            </a:prstGeom>
            <a:solidFill>
              <a:srgbClr val="E4D2F2"/>
            </a:solidFill>
            <a:ln w="19050" algn="ctr">
              <a:solidFill>
                <a:srgbClr val="7030A0"/>
              </a:solidFill>
              <a:miter lim="800000"/>
              <a:headEnd/>
              <a:tailEnd/>
            </a:ln>
          </p:spPr>
          <p:txBody>
            <a:bodyPr wrap="square" lIns="88900" tIns="88900" rIns="88900" bIns="88900" rtlCol="0" anchor="ctr"/>
            <a:lstStyle/>
            <a:p>
              <a:pPr algn="ctr">
                <a:lnSpc>
                  <a:spcPct val="106000"/>
                </a:lnSpc>
                <a:buFont typeface="Wingdings 2" pitchFamily="18" charset="2"/>
                <a:buNone/>
              </a:pPr>
              <a:r>
                <a:rPr lang="en-AU" sz="1200" b="1" kern="0">
                  <a:solidFill>
                    <a:srgbClr val="7030A0"/>
                  </a:solidFill>
                  <a:latin typeface="Open Sans"/>
                </a:rPr>
                <a:t>Work Package</a:t>
              </a:r>
            </a:p>
            <a:p>
              <a:pPr algn="ctr">
                <a:lnSpc>
                  <a:spcPct val="106000"/>
                </a:lnSpc>
                <a:buFont typeface="Wingdings 2" pitchFamily="18" charset="2"/>
                <a:buNone/>
              </a:pPr>
              <a:r>
                <a:rPr lang="en-AU" sz="1100" b="1" kern="0">
                  <a:solidFill>
                    <a:srgbClr val="7030A0"/>
                  </a:solidFill>
                  <a:latin typeface="Open Sans"/>
                </a:rPr>
                <a:t>(Change via Initiatives, Projects, and Programs)</a:t>
              </a:r>
              <a:endParaRPr lang="en-AU" sz="1050" b="1" kern="0">
                <a:solidFill>
                  <a:srgbClr val="7030A0"/>
                </a:solidFill>
                <a:latin typeface="Open Sans"/>
              </a:endParaRPr>
            </a:p>
          </p:txBody>
        </p:sp>
        <p:sp>
          <p:nvSpPr>
            <p:cNvPr id="13" name="Rectangle: Rounded Corners 12">
              <a:extLst>
                <a:ext uri="{FF2B5EF4-FFF2-40B4-BE49-F238E27FC236}">
                  <a16:creationId xmlns:a16="http://schemas.microsoft.com/office/drawing/2014/main" id="{3E65954C-F263-8307-FB31-C3AB96C6B78F}"/>
                </a:ext>
              </a:extLst>
            </p:cNvPr>
            <p:cNvSpPr/>
            <p:nvPr/>
          </p:nvSpPr>
          <p:spPr bwMode="gray">
            <a:xfrm>
              <a:off x="5516981" y="681654"/>
              <a:ext cx="3625900" cy="1054226"/>
            </a:xfrm>
            <a:prstGeom prst="roundRect">
              <a:avLst>
                <a:gd name="adj" fmla="val 7990"/>
              </a:avLst>
            </a:prstGeom>
            <a:solidFill>
              <a:srgbClr val="E4D2F2"/>
            </a:solidFill>
            <a:ln w="19050" algn="ctr">
              <a:solidFill>
                <a:srgbClr val="7030A0"/>
              </a:solidFill>
              <a:miter lim="800000"/>
              <a:headEnd/>
              <a:tailEnd/>
            </a:ln>
          </p:spPr>
          <p:txBody>
            <a:bodyPr wrap="square" lIns="88900" tIns="88900" rIns="88900" bIns="88900" rtlCol="0" anchor="ctr"/>
            <a:lstStyle/>
            <a:p>
              <a:pPr algn="ctr">
                <a:lnSpc>
                  <a:spcPct val="106000"/>
                </a:lnSpc>
                <a:buFont typeface="Wingdings 2" pitchFamily="18" charset="2"/>
                <a:buNone/>
              </a:pPr>
              <a:r>
                <a:rPr lang="en-AU" sz="1200" b="1" kern="0">
                  <a:solidFill>
                    <a:srgbClr val="7030A0"/>
                  </a:solidFill>
                  <a:latin typeface="Open Sans"/>
                </a:rPr>
                <a:t>Products/Services, </a:t>
              </a:r>
            </a:p>
            <a:p>
              <a:pPr algn="ctr">
                <a:lnSpc>
                  <a:spcPct val="106000"/>
                </a:lnSpc>
                <a:buFont typeface="Wingdings 2" pitchFamily="18" charset="2"/>
                <a:buNone/>
              </a:pPr>
              <a:r>
                <a:rPr lang="en-AU" sz="1200" b="1" kern="0">
                  <a:solidFill>
                    <a:srgbClr val="7030A0"/>
                  </a:solidFill>
                  <a:latin typeface="Open Sans"/>
                </a:rPr>
                <a:t>Customers/Stakeholders</a:t>
              </a:r>
              <a:endParaRPr lang="en-AU" sz="1100" b="1" kern="0">
                <a:solidFill>
                  <a:srgbClr val="7030A0"/>
                </a:solidFill>
                <a:latin typeface="Open Sans"/>
              </a:endParaRPr>
            </a:p>
          </p:txBody>
        </p:sp>
      </p:grpSp>
    </p:spTree>
    <p:extLst>
      <p:ext uri="{BB962C8B-B14F-4D97-AF65-F5344CB8AC3E}">
        <p14:creationId xmlns:p14="http://schemas.microsoft.com/office/powerpoint/2010/main" val="2450946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EDDF26B4-05C7-A154-6B6E-70DD8C3229E8}"/>
              </a:ext>
            </a:extLst>
          </p:cNvPr>
          <p:cNvSpPr/>
          <p:nvPr/>
        </p:nvSpPr>
        <p:spPr bwMode="gray">
          <a:xfrm>
            <a:off x="6951146" y="3281723"/>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2" name="Slide Number Placeholder 1">
            <a:extLst>
              <a:ext uri="{FF2B5EF4-FFF2-40B4-BE49-F238E27FC236}">
                <a16:creationId xmlns:a16="http://schemas.microsoft.com/office/drawing/2014/main" id="{00930B57-7F8E-E81D-9280-0DA3304347E5}"/>
              </a:ext>
            </a:extLst>
          </p:cNvPr>
          <p:cNvSpPr>
            <a:spLocks noGrp="1"/>
          </p:cNvSpPr>
          <p:nvPr>
            <p:ph type="sldNum" sz="quarter" idx="12"/>
          </p:nvPr>
        </p:nvSpPr>
        <p:spPr/>
        <p:txBody>
          <a:bodyPr/>
          <a:lstStyle/>
          <a:p>
            <a:fld id="{1AA8F378-6842-4A19-98F4-B68C8A6CB2C6}" type="slidenum">
              <a:rPr lang="en-AU" smtClean="0"/>
              <a:pPr/>
              <a:t>11</a:t>
            </a:fld>
            <a:endParaRPr lang="en-AU"/>
          </a:p>
        </p:txBody>
      </p:sp>
      <p:sp>
        <p:nvSpPr>
          <p:cNvPr id="21" name="Title 2">
            <a:extLst>
              <a:ext uri="{FF2B5EF4-FFF2-40B4-BE49-F238E27FC236}">
                <a16:creationId xmlns:a16="http://schemas.microsoft.com/office/drawing/2014/main" id="{EAFA2D50-9FFA-F4EE-FDD6-E5FF594861D8}"/>
              </a:ext>
            </a:extLst>
          </p:cNvPr>
          <p:cNvSpPr txBox="1">
            <a:spLocks/>
          </p:cNvSpPr>
          <p:nvPr/>
        </p:nvSpPr>
        <p:spPr>
          <a:xfrm>
            <a:off x="469894" y="476591"/>
            <a:ext cx="2690556" cy="4111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i="0" u="none" strike="noStrike" kern="1200" cap="none" spc="0" normalizeH="0" baseline="0" noProof="0">
                <a:ln>
                  <a:noFill/>
                </a:ln>
                <a:effectLst/>
                <a:uLnTx/>
                <a:uFillTx/>
                <a:latin typeface="Calibri" panose="020F0502020204030204" pitchFamily="34" charset="0"/>
                <a:ea typeface="+mj-ea"/>
                <a:cs typeface="+mj-cs"/>
              </a:rPr>
              <a:t>QGEA</a:t>
            </a:r>
            <a:r>
              <a:rPr kumimoji="0" lang="en-AU" sz="3200" b="1" i="0" u="none" strike="noStrike" kern="1200" cap="none" spc="0" normalizeH="0" baseline="0" noProof="0">
                <a:ln>
                  <a:noFill/>
                </a:ln>
                <a:effectLst/>
                <a:uLnTx/>
                <a:uFillTx/>
                <a:latin typeface="Calibri" panose="020F0502020204030204" pitchFamily="34" charset="0"/>
                <a:ea typeface="+mj-ea"/>
                <a:cs typeface="+mj-cs"/>
              </a:rPr>
              <a:t> </a:t>
            </a:r>
            <a:r>
              <a:rPr kumimoji="0" lang="en-AU" sz="3200" i="0" u="none" strike="noStrike" kern="1200" cap="none" spc="0" normalizeH="0" baseline="0" noProof="0">
                <a:ln>
                  <a:noFill/>
                </a:ln>
                <a:effectLst/>
                <a:uLnTx/>
                <a:uFillTx/>
                <a:latin typeface="Calibri" panose="020F0502020204030204" pitchFamily="34" charset="0"/>
                <a:ea typeface="+mj-ea"/>
                <a:cs typeface="+mj-cs"/>
              </a:rPr>
              <a:t>Metamodel</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Capability essentials</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These objects allow you to model the capability of your organisation to deliver your products and services by capturing the people, processes, information, and resources required to enable that capability </a:t>
            </a:r>
            <a:endParaRPr kumimoji="0" lang="en-AU"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endParaRPr>
          </a:p>
        </p:txBody>
      </p:sp>
      <p:sp>
        <p:nvSpPr>
          <p:cNvPr id="22" name="object 4">
            <a:extLst>
              <a:ext uri="{FF2B5EF4-FFF2-40B4-BE49-F238E27FC236}">
                <a16:creationId xmlns:a16="http://schemas.microsoft.com/office/drawing/2014/main" id="{E24017BC-BC98-F8C8-8D60-6570799A4EE2}"/>
              </a:ext>
            </a:extLst>
          </p:cNvPr>
          <p:cNvSpPr txBox="1"/>
          <p:nvPr/>
        </p:nvSpPr>
        <p:spPr>
          <a:xfrm>
            <a:off x="469894" y="3047724"/>
            <a:ext cx="2546973" cy="630942"/>
          </a:xfrm>
          <a:prstGeom prst="rect">
            <a:avLst/>
          </a:prstGeom>
        </p:spPr>
        <p:txBody>
          <a:bodyPr vert="horz" wrap="square" lIns="0" tIns="0" rIns="0" bIns="0" rtlCol="0" anchor="t">
            <a:spAutoFit/>
          </a:bodyPr>
          <a:lstStyle/>
          <a:p>
            <a:pPr marL="12700">
              <a:spcAft>
                <a:spcPts val="300"/>
              </a:spcAft>
              <a:defRPr/>
            </a:pPr>
            <a:r>
              <a:rPr lang="en-US" sz="1200" i="1">
                <a:solidFill>
                  <a:prstClr val="black"/>
                </a:solidFill>
                <a:latin typeface="Open Sans"/>
                <a:ea typeface="Chronicle Display Black" charset="0"/>
                <a:cs typeface="Arial"/>
              </a:rPr>
              <a:t>.</a:t>
            </a:r>
          </a:p>
          <a:p>
            <a:pPr marL="12700">
              <a:spcAft>
                <a:spcPts val="300"/>
              </a:spcAft>
              <a:defRPr/>
            </a:pPr>
            <a:endParaRPr lang="en-US" sz="1200" i="1">
              <a:solidFill>
                <a:prstClr val="black"/>
              </a:solidFill>
              <a:latin typeface="Open Sans"/>
              <a:ea typeface="Chronicle Display Black" charset="0"/>
              <a:cs typeface="Arial"/>
            </a:endParaRPr>
          </a:p>
          <a:p>
            <a:pPr marL="12700">
              <a:spcAft>
                <a:spcPts val="300"/>
              </a:spcAft>
              <a:defRPr/>
            </a:pPr>
            <a:endParaRPr lang="en-US" sz="1200" i="1">
              <a:solidFill>
                <a:prstClr val="black"/>
              </a:solidFill>
              <a:latin typeface="Open Sans"/>
              <a:ea typeface="Chronicle Display Black" charset="0"/>
              <a:cs typeface="Arial"/>
            </a:endParaRPr>
          </a:p>
        </p:txBody>
      </p:sp>
      <p:sp>
        <p:nvSpPr>
          <p:cNvPr id="23" name="Rectangle: Rounded Corners 22">
            <a:extLst>
              <a:ext uri="{FF2B5EF4-FFF2-40B4-BE49-F238E27FC236}">
                <a16:creationId xmlns:a16="http://schemas.microsoft.com/office/drawing/2014/main" id="{4F4F5A75-66A4-C725-7EF4-C65727DCB9D3}"/>
              </a:ext>
            </a:extLst>
          </p:cNvPr>
          <p:cNvSpPr/>
          <p:nvPr/>
        </p:nvSpPr>
        <p:spPr bwMode="gray">
          <a:xfrm>
            <a:off x="6519872" y="2479196"/>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Business Capability</a:t>
            </a:r>
            <a:endParaRPr lang="en-AU" sz="1400" b="1" kern="0">
              <a:solidFill>
                <a:prstClr val="white"/>
              </a:solidFill>
              <a:latin typeface="Open Sans"/>
            </a:endParaRPr>
          </a:p>
        </p:txBody>
      </p:sp>
      <p:sp>
        <p:nvSpPr>
          <p:cNvPr id="24" name="Rectangle: Rounded Corners 23">
            <a:extLst>
              <a:ext uri="{FF2B5EF4-FFF2-40B4-BE49-F238E27FC236}">
                <a16:creationId xmlns:a16="http://schemas.microsoft.com/office/drawing/2014/main" id="{283FB09D-D373-6FD0-4050-C3F61D789224}"/>
              </a:ext>
            </a:extLst>
          </p:cNvPr>
          <p:cNvSpPr/>
          <p:nvPr/>
        </p:nvSpPr>
        <p:spPr bwMode="gray">
          <a:xfrm>
            <a:off x="4019293" y="1086305"/>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Agency</a:t>
            </a:r>
          </a:p>
          <a:p>
            <a:pPr algn="ctr">
              <a:lnSpc>
                <a:spcPct val="106000"/>
              </a:lnSpc>
              <a:buFont typeface="Wingdings 2" pitchFamily="18" charset="2"/>
              <a:buNone/>
            </a:pPr>
            <a:r>
              <a:rPr lang="en-AU" sz="1200" b="1" kern="0">
                <a:solidFill>
                  <a:prstClr val="white"/>
                </a:solidFill>
                <a:latin typeface="Open Sans"/>
              </a:rPr>
              <a:t>(Org Unit)</a:t>
            </a:r>
          </a:p>
        </p:txBody>
      </p:sp>
      <p:sp>
        <p:nvSpPr>
          <p:cNvPr id="25" name="Rectangle: Rounded Corners 24">
            <a:extLst>
              <a:ext uri="{FF2B5EF4-FFF2-40B4-BE49-F238E27FC236}">
                <a16:creationId xmlns:a16="http://schemas.microsoft.com/office/drawing/2014/main" id="{B12DD0F1-4B4E-0401-872B-3BE34FB6D349}"/>
              </a:ext>
            </a:extLst>
          </p:cNvPr>
          <p:cNvSpPr/>
          <p:nvPr/>
        </p:nvSpPr>
        <p:spPr bwMode="gray">
          <a:xfrm>
            <a:off x="6519872" y="1086305"/>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Product/</a:t>
            </a:r>
            <a:br>
              <a:rPr lang="en-AU" sz="1600" b="1" kern="0">
                <a:solidFill>
                  <a:prstClr val="white"/>
                </a:solidFill>
                <a:latin typeface="Open Sans"/>
              </a:rPr>
            </a:br>
            <a:r>
              <a:rPr lang="en-AU" sz="1600" b="1" kern="0">
                <a:solidFill>
                  <a:prstClr val="white"/>
                </a:solidFill>
                <a:latin typeface="Open Sans"/>
              </a:rPr>
              <a:t>Service</a:t>
            </a:r>
            <a:br>
              <a:rPr lang="en-AU" sz="1200" b="1" kern="0">
                <a:solidFill>
                  <a:prstClr val="white"/>
                </a:solidFill>
                <a:latin typeface="Open Sans"/>
              </a:rPr>
            </a:br>
            <a:r>
              <a:rPr lang="en-AU" sz="1200" b="1" kern="0">
                <a:solidFill>
                  <a:prstClr val="white"/>
                </a:solidFill>
                <a:latin typeface="Open Sans"/>
              </a:rPr>
              <a:t>(Product)</a:t>
            </a:r>
            <a:endParaRPr lang="en-AU" sz="1600" b="1" kern="0">
              <a:solidFill>
                <a:prstClr val="white"/>
              </a:solidFill>
              <a:latin typeface="Open Sans"/>
            </a:endParaRPr>
          </a:p>
        </p:txBody>
      </p:sp>
      <p:cxnSp>
        <p:nvCxnSpPr>
          <p:cNvPr id="26" name="Straight Connector 25">
            <a:extLst>
              <a:ext uri="{FF2B5EF4-FFF2-40B4-BE49-F238E27FC236}">
                <a16:creationId xmlns:a16="http://schemas.microsoft.com/office/drawing/2014/main" id="{A8241C78-A48A-BCE3-2160-09A0E524FBF4}"/>
              </a:ext>
            </a:extLst>
          </p:cNvPr>
          <p:cNvCxnSpPr>
            <a:cxnSpLocks/>
            <a:stCxn id="24" idx="3"/>
            <a:endCxn id="25" idx="1"/>
          </p:cNvCxnSpPr>
          <p:nvPr/>
        </p:nvCxnSpPr>
        <p:spPr>
          <a:xfrm>
            <a:off x="5832243" y="1613418"/>
            <a:ext cx="687629" cy="0"/>
          </a:xfrm>
          <a:prstGeom prst="line">
            <a:avLst/>
          </a:prstGeom>
          <a:noFill/>
          <a:ln w="50800" cap="flat" cmpd="sng" algn="ctr">
            <a:solidFill>
              <a:srgbClr val="8E3493"/>
            </a:solidFill>
            <a:prstDash val="solid"/>
          </a:ln>
          <a:effectLst/>
        </p:spPr>
      </p:cxnSp>
      <p:cxnSp>
        <p:nvCxnSpPr>
          <p:cNvPr id="27" name="Straight Connector 26">
            <a:extLst>
              <a:ext uri="{FF2B5EF4-FFF2-40B4-BE49-F238E27FC236}">
                <a16:creationId xmlns:a16="http://schemas.microsoft.com/office/drawing/2014/main" id="{3644F70D-D96B-91CB-8029-21891A7470E5}"/>
              </a:ext>
            </a:extLst>
          </p:cNvPr>
          <p:cNvCxnSpPr>
            <a:cxnSpLocks/>
            <a:stCxn id="23" idx="0"/>
            <a:endCxn id="25" idx="2"/>
          </p:cNvCxnSpPr>
          <p:nvPr/>
        </p:nvCxnSpPr>
        <p:spPr>
          <a:xfrm flipV="1">
            <a:off x="7426347" y="2140531"/>
            <a:ext cx="0" cy="338665"/>
          </a:xfrm>
          <a:prstGeom prst="line">
            <a:avLst/>
          </a:prstGeom>
          <a:noFill/>
          <a:ln w="50800" cap="flat" cmpd="sng" algn="ctr">
            <a:solidFill>
              <a:srgbClr val="8E3493"/>
            </a:solidFill>
            <a:prstDash val="sysDot"/>
          </a:ln>
          <a:effectLst/>
        </p:spPr>
      </p:cxnSp>
      <p:sp>
        <p:nvSpPr>
          <p:cNvPr id="28" name="Rectangle: Rounded Corners 27">
            <a:extLst>
              <a:ext uri="{FF2B5EF4-FFF2-40B4-BE49-F238E27FC236}">
                <a16:creationId xmlns:a16="http://schemas.microsoft.com/office/drawing/2014/main" id="{17877442-44AC-58BE-E05D-6CF717AB9E0D}"/>
              </a:ext>
            </a:extLst>
          </p:cNvPr>
          <p:cNvSpPr/>
          <p:nvPr/>
        </p:nvSpPr>
        <p:spPr bwMode="gray">
          <a:xfrm>
            <a:off x="6519872" y="3984096"/>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Application Asset</a:t>
            </a:r>
          </a:p>
          <a:p>
            <a:pPr algn="ctr">
              <a:lnSpc>
                <a:spcPct val="106000"/>
              </a:lnSpc>
              <a:buFont typeface="Wingdings 2" pitchFamily="18" charset="2"/>
              <a:buNone/>
            </a:pPr>
            <a:r>
              <a:rPr lang="en-AU" sz="1200" b="1" kern="0">
                <a:solidFill>
                  <a:prstClr val="white"/>
                </a:solidFill>
                <a:latin typeface="Open Sans"/>
              </a:rPr>
              <a:t>(Physical App Component)</a:t>
            </a:r>
          </a:p>
        </p:txBody>
      </p:sp>
      <p:cxnSp>
        <p:nvCxnSpPr>
          <p:cNvPr id="29" name="Straight Connector 28">
            <a:extLst>
              <a:ext uri="{FF2B5EF4-FFF2-40B4-BE49-F238E27FC236}">
                <a16:creationId xmlns:a16="http://schemas.microsoft.com/office/drawing/2014/main" id="{3D41A72D-B1C2-A684-A8E1-63A244F9A911}"/>
              </a:ext>
            </a:extLst>
          </p:cNvPr>
          <p:cNvCxnSpPr>
            <a:cxnSpLocks/>
            <a:stCxn id="28" idx="0"/>
            <a:endCxn id="23" idx="2"/>
          </p:cNvCxnSpPr>
          <p:nvPr/>
        </p:nvCxnSpPr>
        <p:spPr>
          <a:xfrm flipV="1">
            <a:off x="7426347" y="3533422"/>
            <a:ext cx="0" cy="450674"/>
          </a:xfrm>
          <a:prstGeom prst="line">
            <a:avLst/>
          </a:prstGeom>
          <a:noFill/>
          <a:ln w="50800" cap="flat" cmpd="sng" algn="ctr">
            <a:solidFill>
              <a:srgbClr val="8E3493"/>
            </a:solidFill>
            <a:prstDash val="sysDot"/>
          </a:ln>
          <a:effectLst/>
        </p:spPr>
      </p:cxnSp>
      <p:cxnSp>
        <p:nvCxnSpPr>
          <p:cNvPr id="31" name="Connector: Elbow 30">
            <a:extLst>
              <a:ext uri="{FF2B5EF4-FFF2-40B4-BE49-F238E27FC236}">
                <a16:creationId xmlns:a16="http://schemas.microsoft.com/office/drawing/2014/main" id="{8251E1FE-C808-AA88-9D10-B61EC866685A}"/>
              </a:ext>
            </a:extLst>
          </p:cNvPr>
          <p:cNvCxnSpPr>
            <a:cxnSpLocks/>
            <a:stCxn id="63" idx="3"/>
            <a:endCxn id="66" idx="1"/>
          </p:cNvCxnSpPr>
          <p:nvPr/>
        </p:nvCxnSpPr>
        <p:spPr>
          <a:xfrm>
            <a:off x="5832243" y="1827511"/>
            <a:ext cx="725496" cy="838643"/>
          </a:xfrm>
          <a:prstGeom prst="bentConnector3">
            <a:avLst>
              <a:gd name="adj1" fmla="val 50000"/>
            </a:avLst>
          </a:prstGeom>
          <a:noFill/>
          <a:ln w="50800" cap="flat" cmpd="sng" algn="ctr">
            <a:solidFill>
              <a:srgbClr val="8E3493"/>
            </a:solidFill>
            <a:prstDash val="solid"/>
          </a:ln>
          <a:effectLst/>
        </p:spPr>
      </p:cxnSp>
      <p:sp>
        <p:nvSpPr>
          <p:cNvPr id="32" name="Rectangle: Rounded Corners 31">
            <a:extLst>
              <a:ext uri="{FF2B5EF4-FFF2-40B4-BE49-F238E27FC236}">
                <a16:creationId xmlns:a16="http://schemas.microsoft.com/office/drawing/2014/main" id="{D1C4E880-EE08-6283-7673-3476238E9E49}"/>
              </a:ext>
            </a:extLst>
          </p:cNvPr>
          <p:cNvSpPr/>
          <p:nvPr/>
        </p:nvSpPr>
        <p:spPr bwMode="gray">
          <a:xfrm>
            <a:off x="4019293" y="3984096"/>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Information</a:t>
            </a:r>
          </a:p>
          <a:p>
            <a:pPr algn="ctr">
              <a:lnSpc>
                <a:spcPct val="106000"/>
              </a:lnSpc>
              <a:buFont typeface="Wingdings 2" pitchFamily="18" charset="2"/>
              <a:buNone/>
            </a:pPr>
            <a:r>
              <a:rPr lang="en-AU" sz="1600" b="1" kern="0">
                <a:solidFill>
                  <a:prstClr val="white"/>
                </a:solidFill>
                <a:latin typeface="Open Sans"/>
              </a:rPr>
              <a:t>Asset </a:t>
            </a:r>
            <a:br>
              <a:rPr lang="en-AU" sz="1600" b="1" kern="0">
                <a:solidFill>
                  <a:prstClr val="white"/>
                </a:solidFill>
                <a:latin typeface="Open Sans"/>
              </a:rPr>
            </a:br>
            <a:r>
              <a:rPr lang="en-AU" sz="1200" b="1" kern="0">
                <a:solidFill>
                  <a:prstClr val="white"/>
                </a:solidFill>
                <a:latin typeface="Open Sans"/>
              </a:rPr>
              <a:t>(Business Information)</a:t>
            </a:r>
            <a:endParaRPr lang="en-AU" sz="1400" b="1" kern="0">
              <a:solidFill>
                <a:prstClr val="white"/>
              </a:solidFill>
              <a:latin typeface="Open Sans"/>
            </a:endParaRPr>
          </a:p>
        </p:txBody>
      </p:sp>
      <p:sp>
        <p:nvSpPr>
          <p:cNvPr id="33" name="Rectangle: Rounded Corners 32">
            <a:extLst>
              <a:ext uri="{FF2B5EF4-FFF2-40B4-BE49-F238E27FC236}">
                <a16:creationId xmlns:a16="http://schemas.microsoft.com/office/drawing/2014/main" id="{E376AE8F-C693-B66A-C26C-D44B5A53A31B}"/>
              </a:ext>
            </a:extLst>
          </p:cNvPr>
          <p:cNvSpPr/>
          <p:nvPr/>
        </p:nvSpPr>
        <p:spPr bwMode="gray">
          <a:xfrm>
            <a:off x="8850379" y="3984096"/>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Technology Asset</a:t>
            </a:r>
          </a:p>
          <a:p>
            <a:pPr algn="ctr">
              <a:lnSpc>
                <a:spcPct val="106000"/>
              </a:lnSpc>
              <a:buFont typeface="Wingdings 2" pitchFamily="18" charset="2"/>
              <a:buNone/>
            </a:pPr>
            <a:r>
              <a:rPr lang="en-AU" sz="1200" b="1" kern="0">
                <a:solidFill>
                  <a:prstClr val="white"/>
                </a:solidFill>
                <a:latin typeface="Open Sans"/>
              </a:rPr>
              <a:t>(Physical Tech Component)</a:t>
            </a:r>
          </a:p>
        </p:txBody>
      </p:sp>
      <p:cxnSp>
        <p:nvCxnSpPr>
          <p:cNvPr id="34" name="Straight Connector 33">
            <a:extLst>
              <a:ext uri="{FF2B5EF4-FFF2-40B4-BE49-F238E27FC236}">
                <a16:creationId xmlns:a16="http://schemas.microsoft.com/office/drawing/2014/main" id="{BFD05DBB-D49C-62D4-ED69-D067A78C6584}"/>
              </a:ext>
            </a:extLst>
          </p:cNvPr>
          <p:cNvCxnSpPr>
            <a:cxnSpLocks/>
            <a:endCxn id="28" idx="3"/>
          </p:cNvCxnSpPr>
          <p:nvPr/>
        </p:nvCxnSpPr>
        <p:spPr>
          <a:xfrm flipH="1">
            <a:off x="8332822" y="4511209"/>
            <a:ext cx="517557" cy="0"/>
          </a:xfrm>
          <a:prstGeom prst="line">
            <a:avLst/>
          </a:prstGeom>
          <a:noFill/>
          <a:ln w="50800" cap="flat" cmpd="sng" algn="ctr">
            <a:solidFill>
              <a:srgbClr val="8E3493"/>
            </a:solidFill>
            <a:prstDash val="solid"/>
          </a:ln>
          <a:effectLst/>
        </p:spPr>
      </p:cxnSp>
      <p:cxnSp>
        <p:nvCxnSpPr>
          <p:cNvPr id="35" name="Connector: Elbow 34">
            <a:extLst>
              <a:ext uri="{FF2B5EF4-FFF2-40B4-BE49-F238E27FC236}">
                <a16:creationId xmlns:a16="http://schemas.microsoft.com/office/drawing/2014/main" id="{61E6F31A-2FBC-A9E5-3902-08EBA380F4B1}"/>
              </a:ext>
            </a:extLst>
          </p:cNvPr>
          <p:cNvCxnSpPr>
            <a:cxnSpLocks/>
            <a:stCxn id="32" idx="0"/>
            <a:endCxn id="38" idx="2"/>
          </p:cNvCxnSpPr>
          <p:nvPr/>
        </p:nvCxnSpPr>
        <p:spPr>
          <a:xfrm rot="5400000" flipH="1" flipV="1">
            <a:off x="5821331" y="2637859"/>
            <a:ext cx="450674" cy="2241801"/>
          </a:xfrm>
          <a:prstGeom prst="bentConnector3">
            <a:avLst>
              <a:gd name="adj1" fmla="val 50000"/>
            </a:avLst>
          </a:prstGeom>
          <a:noFill/>
          <a:ln w="50800" cap="flat" cmpd="sng" algn="ctr">
            <a:solidFill>
              <a:srgbClr val="8E3493"/>
            </a:solidFill>
            <a:prstDash val="solid"/>
          </a:ln>
          <a:effectLst/>
        </p:spPr>
      </p:cxnSp>
      <p:cxnSp>
        <p:nvCxnSpPr>
          <p:cNvPr id="37" name="Straight Connector 36">
            <a:extLst>
              <a:ext uri="{FF2B5EF4-FFF2-40B4-BE49-F238E27FC236}">
                <a16:creationId xmlns:a16="http://schemas.microsoft.com/office/drawing/2014/main" id="{F06E01E2-25F3-09A5-0B45-BC4A51626969}"/>
              </a:ext>
            </a:extLst>
          </p:cNvPr>
          <p:cNvCxnSpPr>
            <a:cxnSpLocks/>
            <a:stCxn id="28" idx="1"/>
            <a:endCxn id="32" idx="3"/>
          </p:cNvCxnSpPr>
          <p:nvPr/>
        </p:nvCxnSpPr>
        <p:spPr>
          <a:xfrm flipH="1">
            <a:off x="5832243" y="4511209"/>
            <a:ext cx="687629" cy="0"/>
          </a:xfrm>
          <a:prstGeom prst="line">
            <a:avLst/>
          </a:prstGeom>
          <a:noFill/>
          <a:ln w="50800" cap="flat" cmpd="sng" algn="ctr">
            <a:solidFill>
              <a:srgbClr val="8E3493"/>
            </a:solidFill>
            <a:prstDash val="sysDot"/>
          </a:ln>
          <a:effectLst/>
        </p:spPr>
      </p:cxnSp>
      <p:sp>
        <p:nvSpPr>
          <p:cNvPr id="4" name="Rectangle: Rounded Corners 3">
            <a:extLst>
              <a:ext uri="{FF2B5EF4-FFF2-40B4-BE49-F238E27FC236}">
                <a16:creationId xmlns:a16="http://schemas.microsoft.com/office/drawing/2014/main" id="{BB847DD8-D832-E22C-9571-89305C103EA4}"/>
              </a:ext>
            </a:extLst>
          </p:cNvPr>
          <p:cNvSpPr/>
          <p:nvPr/>
        </p:nvSpPr>
        <p:spPr bwMode="gray">
          <a:xfrm>
            <a:off x="8850379" y="1086028"/>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Process</a:t>
            </a:r>
          </a:p>
        </p:txBody>
      </p:sp>
      <p:cxnSp>
        <p:nvCxnSpPr>
          <p:cNvPr id="5" name="Connector: Elbow 4">
            <a:extLst>
              <a:ext uri="{FF2B5EF4-FFF2-40B4-BE49-F238E27FC236}">
                <a16:creationId xmlns:a16="http://schemas.microsoft.com/office/drawing/2014/main" id="{2EBCCA60-032E-BA2B-6EF7-2E68E65C49D0}"/>
              </a:ext>
            </a:extLst>
          </p:cNvPr>
          <p:cNvCxnSpPr>
            <a:cxnSpLocks/>
            <a:stCxn id="4" idx="1"/>
            <a:endCxn id="70" idx="3"/>
          </p:cNvCxnSpPr>
          <p:nvPr/>
        </p:nvCxnSpPr>
        <p:spPr>
          <a:xfrm rot="10800000" flipV="1">
            <a:off x="8329907" y="1613141"/>
            <a:ext cx="520473" cy="1111068"/>
          </a:xfrm>
          <a:prstGeom prst="bentConnector3">
            <a:avLst>
              <a:gd name="adj1" fmla="val 50000"/>
            </a:avLst>
          </a:prstGeom>
          <a:noFill/>
          <a:ln w="50800" cap="flat" cmpd="sng" algn="ctr">
            <a:solidFill>
              <a:srgbClr val="8E3493"/>
            </a:solidFill>
            <a:prstDash val="solid"/>
          </a:ln>
          <a:effectLst/>
        </p:spPr>
      </p:cxnSp>
      <p:cxnSp>
        <p:nvCxnSpPr>
          <p:cNvPr id="41" name="Connector: Elbow 40">
            <a:extLst>
              <a:ext uri="{FF2B5EF4-FFF2-40B4-BE49-F238E27FC236}">
                <a16:creationId xmlns:a16="http://schemas.microsoft.com/office/drawing/2014/main" id="{665037AD-6376-BDAF-5000-F8CE2B39E346}"/>
              </a:ext>
            </a:extLst>
          </p:cNvPr>
          <p:cNvCxnSpPr>
            <a:cxnSpLocks/>
            <a:stCxn id="42" idx="1"/>
            <a:endCxn id="23" idx="3"/>
          </p:cNvCxnSpPr>
          <p:nvPr/>
        </p:nvCxnSpPr>
        <p:spPr>
          <a:xfrm rot="10800000">
            <a:off x="8332822" y="3006309"/>
            <a:ext cx="517558" cy="1078"/>
          </a:xfrm>
          <a:prstGeom prst="bentConnector3">
            <a:avLst>
              <a:gd name="adj1" fmla="val 50000"/>
            </a:avLst>
          </a:prstGeom>
          <a:noFill/>
          <a:ln w="50800" cap="flat" cmpd="sng" algn="ctr">
            <a:solidFill>
              <a:srgbClr val="8E3493"/>
            </a:solidFill>
            <a:prstDash val="solid"/>
          </a:ln>
          <a:effectLst/>
        </p:spPr>
      </p:cxnSp>
      <p:sp>
        <p:nvSpPr>
          <p:cNvPr id="42" name="Rectangle: Rounded Corners 41">
            <a:extLst>
              <a:ext uri="{FF2B5EF4-FFF2-40B4-BE49-F238E27FC236}">
                <a16:creationId xmlns:a16="http://schemas.microsoft.com/office/drawing/2014/main" id="{A05B335C-6B41-8A5A-DF69-E84787ED0C1C}"/>
              </a:ext>
            </a:extLst>
          </p:cNvPr>
          <p:cNvSpPr/>
          <p:nvPr/>
        </p:nvSpPr>
        <p:spPr bwMode="gray">
          <a:xfrm>
            <a:off x="8850380" y="2480285"/>
            <a:ext cx="1812950" cy="1054203"/>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pPr>
            <a:r>
              <a:rPr lang="en-AU" sz="1600" b="1" kern="0">
                <a:solidFill>
                  <a:prstClr val="white"/>
                </a:solidFill>
                <a:latin typeface="Open Sans"/>
              </a:rPr>
              <a:t>Stakeholder/</a:t>
            </a:r>
            <a:br>
              <a:rPr lang="en-AU" sz="1600" b="1" kern="0">
                <a:solidFill>
                  <a:prstClr val="white"/>
                </a:solidFill>
                <a:latin typeface="Open Sans"/>
              </a:rPr>
            </a:br>
            <a:r>
              <a:rPr lang="en-AU" sz="1600" b="1" kern="0">
                <a:solidFill>
                  <a:prstClr val="white"/>
                </a:solidFill>
                <a:latin typeface="Open Sans"/>
              </a:rPr>
              <a:t>Customer</a:t>
            </a:r>
            <a:br>
              <a:rPr lang="en-AU" sz="1600" b="1" kern="0">
                <a:solidFill>
                  <a:prstClr val="white"/>
                </a:solidFill>
                <a:latin typeface="Open Sans"/>
              </a:rPr>
            </a:br>
            <a:r>
              <a:rPr lang="en-AU" sz="1200" b="1" kern="0">
                <a:solidFill>
                  <a:prstClr val="white"/>
                </a:solidFill>
                <a:latin typeface="Open Sans"/>
              </a:rPr>
              <a:t>(Actor)</a:t>
            </a:r>
            <a:endParaRPr lang="en-AU" sz="1600" b="1" kern="0">
              <a:solidFill>
                <a:prstClr val="white"/>
              </a:solidFill>
              <a:latin typeface="Open Sans"/>
            </a:endParaRPr>
          </a:p>
        </p:txBody>
      </p:sp>
      <p:cxnSp>
        <p:nvCxnSpPr>
          <p:cNvPr id="44" name="Connector: Elbow 43">
            <a:extLst>
              <a:ext uri="{FF2B5EF4-FFF2-40B4-BE49-F238E27FC236}">
                <a16:creationId xmlns:a16="http://schemas.microsoft.com/office/drawing/2014/main" id="{39CD90D0-A6E7-20D8-BF85-2EBB78443935}"/>
              </a:ext>
            </a:extLst>
          </p:cNvPr>
          <p:cNvCxnSpPr>
            <a:cxnSpLocks/>
            <a:stCxn id="23" idx="1"/>
            <a:endCxn id="39" idx="3"/>
          </p:cNvCxnSpPr>
          <p:nvPr/>
        </p:nvCxnSpPr>
        <p:spPr>
          <a:xfrm rot="10800000">
            <a:off x="5842934" y="2999155"/>
            <a:ext cx="676938" cy="7154"/>
          </a:xfrm>
          <a:prstGeom prst="bentConnector3">
            <a:avLst>
              <a:gd name="adj1" fmla="val 50000"/>
            </a:avLst>
          </a:prstGeom>
          <a:noFill/>
          <a:ln w="50800" cap="flat" cmpd="sng" algn="ctr">
            <a:solidFill>
              <a:srgbClr val="8E3493"/>
            </a:solidFill>
            <a:prstDash val="solid"/>
          </a:ln>
          <a:effectLst/>
        </p:spPr>
      </p:cxnSp>
      <p:sp>
        <p:nvSpPr>
          <p:cNvPr id="50" name="Rectangle: Rounded Corners 49">
            <a:extLst>
              <a:ext uri="{FF2B5EF4-FFF2-40B4-BE49-F238E27FC236}">
                <a16:creationId xmlns:a16="http://schemas.microsoft.com/office/drawing/2014/main" id="{08A6BB29-B9EA-F594-0EC9-652FA59C8118}"/>
              </a:ext>
            </a:extLst>
          </p:cNvPr>
          <p:cNvSpPr/>
          <p:nvPr/>
        </p:nvSpPr>
        <p:spPr bwMode="gray">
          <a:xfrm>
            <a:off x="4087616" y="3111496"/>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53" name="Rectangle: Rounded Corners 52">
            <a:extLst>
              <a:ext uri="{FF2B5EF4-FFF2-40B4-BE49-F238E27FC236}">
                <a16:creationId xmlns:a16="http://schemas.microsoft.com/office/drawing/2014/main" id="{D88630BF-F3E3-12CD-3B90-4A0FD7213E52}"/>
              </a:ext>
            </a:extLst>
          </p:cNvPr>
          <p:cNvSpPr/>
          <p:nvPr/>
        </p:nvSpPr>
        <p:spPr bwMode="gray">
          <a:xfrm>
            <a:off x="4042798" y="2598359"/>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cxnSp>
        <p:nvCxnSpPr>
          <p:cNvPr id="59" name="Connector: Elbow 58">
            <a:extLst>
              <a:ext uri="{FF2B5EF4-FFF2-40B4-BE49-F238E27FC236}">
                <a16:creationId xmlns:a16="http://schemas.microsoft.com/office/drawing/2014/main" id="{A7BBE1CB-2A4C-8720-1F8D-C1C8FB1884A4}"/>
              </a:ext>
            </a:extLst>
          </p:cNvPr>
          <p:cNvCxnSpPr>
            <a:cxnSpLocks/>
            <a:stCxn id="42" idx="3"/>
            <a:endCxn id="25" idx="0"/>
          </p:cNvCxnSpPr>
          <p:nvPr/>
        </p:nvCxnSpPr>
        <p:spPr>
          <a:xfrm flipH="1" flipV="1">
            <a:off x="7426347" y="1086305"/>
            <a:ext cx="3236983" cy="1921082"/>
          </a:xfrm>
          <a:prstGeom prst="bentConnector4">
            <a:avLst>
              <a:gd name="adj1" fmla="val -7062"/>
              <a:gd name="adj2" fmla="val 111900"/>
            </a:avLst>
          </a:prstGeom>
          <a:noFill/>
          <a:ln w="50800" cap="flat" cmpd="sng" algn="ctr">
            <a:solidFill>
              <a:srgbClr val="8E3493"/>
            </a:solidFill>
            <a:prstDash val="sysDot"/>
          </a:ln>
          <a:effectLst/>
        </p:spPr>
      </p:cxnSp>
      <p:sp>
        <p:nvSpPr>
          <p:cNvPr id="39" name="Rectangle: Rounded Corners 38">
            <a:extLst>
              <a:ext uri="{FF2B5EF4-FFF2-40B4-BE49-F238E27FC236}">
                <a16:creationId xmlns:a16="http://schemas.microsoft.com/office/drawing/2014/main" id="{062C831D-AEA8-52B1-EA68-0B93E09C1A0D}"/>
              </a:ext>
            </a:extLst>
          </p:cNvPr>
          <p:cNvSpPr/>
          <p:nvPr/>
        </p:nvSpPr>
        <p:spPr bwMode="gray">
          <a:xfrm>
            <a:off x="4029984" y="2472042"/>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Location</a:t>
            </a:r>
          </a:p>
        </p:txBody>
      </p:sp>
      <p:sp>
        <p:nvSpPr>
          <p:cNvPr id="63" name="Rectangle: Rounded Corners 62">
            <a:extLst>
              <a:ext uri="{FF2B5EF4-FFF2-40B4-BE49-F238E27FC236}">
                <a16:creationId xmlns:a16="http://schemas.microsoft.com/office/drawing/2014/main" id="{635E3F20-E56F-01CB-7F8F-5F75D0B2C0DB}"/>
              </a:ext>
            </a:extLst>
          </p:cNvPr>
          <p:cNvSpPr/>
          <p:nvPr/>
        </p:nvSpPr>
        <p:spPr bwMode="gray">
          <a:xfrm>
            <a:off x="5399397" y="1701661"/>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66" name="Rectangle: Rounded Corners 65">
            <a:extLst>
              <a:ext uri="{FF2B5EF4-FFF2-40B4-BE49-F238E27FC236}">
                <a16:creationId xmlns:a16="http://schemas.microsoft.com/office/drawing/2014/main" id="{CA506697-33CA-B275-5BC3-94CFB99A669C}"/>
              </a:ext>
            </a:extLst>
          </p:cNvPr>
          <p:cNvSpPr/>
          <p:nvPr/>
        </p:nvSpPr>
        <p:spPr bwMode="gray">
          <a:xfrm>
            <a:off x="6557739" y="2540304"/>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70" name="Rectangle: Rounded Corners 69">
            <a:extLst>
              <a:ext uri="{FF2B5EF4-FFF2-40B4-BE49-F238E27FC236}">
                <a16:creationId xmlns:a16="http://schemas.microsoft.com/office/drawing/2014/main" id="{71E55B89-E4AF-6677-B5EF-E36FF0DA297E}"/>
              </a:ext>
            </a:extLst>
          </p:cNvPr>
          <p:cNvSpPr/>
          <p:nvPr/>
        </p:nvSpPr>
        <p:spPr bwMode="gray">
          <a:xfrm>
            <a:off x="7897060" y="2598359"/>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cxnSp>
        <p:nvCxnSpPr>
          <p:cNvPr id="72" name="Connector: Elbow 71">
            <a:extLst>
              <a:ext uri="{FF2B5EF4-FFF2-40B4-BE49-F238E27FC236}">
                <a16:creationId xmlns:a16="http://schemas.microsoft.com/office/drawing/2014/main" id="{1D45EAA4-C4B3-7359-4D5D-8468FFAE9FE2}"/>
              </a:ext>
            </a:extLst>
          </p:cNvPr>
          <p:cNvCxnSpPr>
            <a:cxnSpLocks/>
            <a:stCxn id="42" idx="0"/>
            <a:endCxn id="4" idx="2"/>
          </p:cNvCxnSpPr>
          <p:nvPr/>
        </p:nvCxnSpPr>
        <p:spPr>
          <a:xfrm rot="16200000" flipV="1">
            <a:off x="9586840" y="2310269"/>
            <a:ext cx="340031" cy="1"/>
          </a:xfrm>
          <a:prstGeom prst="bentConnector3">
            <a:avLst>
              <a:gd name="adj1" fmla="val 50000"/>
            </a:avLst>
          </a:prstGeom>
          <a:noFill/>
          <a:ln w="50800" cap="flat" cmpd="sng" algn="ctr">
            <a:solidFill>
              <a:srgbClr val="8E3493"/>
            </a:solidFill>
            <a:prstDash val="solid"/>
          </a:ln>
          <a:effectLst/>
        </p:spPr>
      </p:cxnSp>
      <p:sp>
        <p:nvSpPr>
          <p:cNvPr id="3" name="Rectangle: Rounded Corners 2">
            <a:extLst>
              <a:ext uri="{FF2B5EF4-FFF2-40B4-BE49-F238E27FC236}">
                <a16:creationId xmlns:a16="http://schemas.microsoft.com/office/drawing/2014/main" id="{18CE6E1A-E6BF-FFB7-342A-77114C968A79}"/>
              </a:ext>
            </a:extLst>
          </p:cNvPr>
          <p:cNvSpPr/>
          <p:nvPr/>
        </p:nvSpPr>
        <p:spPr bwMode="gray">
          <a:xfrm>
            <a:off x="3160450" y="589597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Text</a:t>
            </a:r>
            <a:endParaRPr lang="en-AU" sz="1200" b="1" kern="0">
              <a:solidFill>
                <a:prstClr val="white"/>
              </a:solidFill>
              <a:latin typeface="Open Sans"/>
            </a:endParaRPr>
          </a:p>
        </p:txBody>
      </p:sp>
      <p:sp>
        <p:nvSpPr>
          <p:cNvPr id="6" name="Rectangle: Rounded Corners 5">
            <a:extLst>
              <a:ext uri="{FF2B5EF4-FFF2-40B4-BE49-F238E27FC236}">
                <a16:creationId xmlns:a16="http://schemas.microsoft.com/office/drawing/2014/main" id="{8050F879-5BE7-EBCE-F4E9-D3462B338A09}"/>
              </a:ext>
            </a:extLst>
          </p:cNvPr>
          <p:cNvSpPr/>
          <p:nvPr/>
        </p:nvSpPr>
        <p:spPr bwMode="gray">
          <a:xfrm>
            <a:off x="5449124" y="589597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50" b="1" kern="0">
                <a:solidFill>
                  <a:prstClr val="white"/>
                </a:solidFill>
                <a:latin typeface="Open Sans"/>
              </a:rPr>
              <a:t>(Text)</a:t>
            </a:r>
            <a:endParaRPr lang="en-AU" sz="900" b="1" kern="0">
              <a:solidFill>
                <a:prstClr val="white"/>
              </a:solidFill>
              <a:latin typeface="Open Sans"/>
            </a:endParaRPr>
          </a:p>
        </p:txBody>
      </p:sp>
      <p:cxnSp>
        <p:nvCxnSpPr>
          <p:cNvPr id="7" name="Straight Connector 6">
            <a:extLst>
              <a:ext uri="{FF2B5EF4-FFF2-40B4-BE49-F238E27FC236}">
                <a16:creationId xmlns:a16="http://schemas.microsoft.com/office/drawing/2014/main" id="{62737E4F-26B0-977D-20FB-9C0D5874C057}"/>
              </a:ext>
            </a:extLst>
          </p:cNvPr>
          <p:cNvCxnSpPr>
            <a:cxnSpLocks/>
          </p:cNvCxnSpPr>
          <p:nvPr/>
        </p:nvCxnSpPr>
        <p:spPr>
          <a:xfrm flipH="1">
            <a:off x="9653493" y="6008820"/>
            <a:ext cx="435762" cy="0"/>
          </a:xfrm>
          <a:prstGeom prst="line">
            <a:avLst/>
          </a:prstGeom>
          <a:noFill/>
          <a:ln w="50800" cap="flat" cmpd="sng" algn="ctr">
            <a:solidFill>
              <a:srgbClr val="8E3493"/>
            </a:solidFill>
            <a:prstDash val="sysDot"/>
          </a:ln>
          <a:effectLst/>
        </p:spPr>
      </p:cxnSp>
      <p:cxnSp>
        <p:nvCxnSpPr>
          <p:cNvPr id="8" name="Straight Connector 7">
            <a:extLst>
              <a:ext uri="{FF2B5EF4-FFF2-40B4-BE49-F238E27FC236}">
                <a16:creationId xmlns:a16="http://schemas.microsoft.com/office/drawing/2014/main" id="{1B951AAC-B895-6291-491F-580C50E5FECC}"/>
              </a:ext>
            </a:extLst>
          </p:cNvPr>
          <p:cNvCxnSpPr>
            <a:cxnSpLocks/>
          </p:cNvCxnSpPr>
          <p:nvPr/>
        </p:nvCxnSpPr>
        <p:spPr>
          <a:xfrm flipH="1">
            <a:off x="7756302" y="6008820"/>
            <a:ext cx="517557" cy="0"/>
          </a:xfrm>
          <a:prstGeom prst="line">
            <a:avLst/>
          </a:prstGeom>
          <a:noFill/>
          <a:ln w="50800" cap="flat" cmpd="sng" algn="ctr">
            <a:solidFill>
              <a:srgbClr val="8E3493"/>
            </a:solidFill>
            <a:prstDash val="solid"/>
          </a:ln>
          <a:effectLst/>
        </p:spPr>
      </p:cxnSp>
      <p:sp>
        <p:nvSpPr>
          <p:cNvPr id="11" name="TextBox 10">
            <a:extLst>
              <a:ext uri="{FF2B5EF4-FFF2-40B4-BE49-F238E27FC236}">
                <a16:creationId xmlns:a16="http://schemas.microsoft.com/office/drawing/2014/main" id="{A0488C87-7D4D-694B-D310-F65083E78025}"/>
              </a:ext>
            </a:extLst>
          </p:cNvPr>
          <p:cNvSpPr txBox="1"/>
          <p:nvPr/>
        </p:nvSpPr>
        <p:spPr>
          <a:xfrm>
            <a:off x="3809443" y="5899566"/>
            <a:ext cx="1579872" cy="261610"/>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Metamodel Object</a:t>
            </a:r>
            <a:endParaRPr lang="en-AU" sz="1050"/>
          </a:p>
        </p:txBody>
      </p:sp>
      <p:sp>
        <p:nvSpPr>
          <p:cNvPr id="48" name="TextBox 47">
            <a:extLst>
              <a:ext uri="{FF2B5EF4-FFF2-40B4-BE49-F238E27FC236}">
                <a16:creationId xmlns:a16="http://schemas.microsoft.com/office/drawing/2014/main" id="{5990D6D0-C8A1-956E-96D5-8432A4E51AF8}"/>
              </a:ext>
            </a:extLst>
          </p:cNvPr>
          <p:cNvSpPr txBox="1"/>
          <p:nvPr/>
        </p:nvSpPr>
        <p:spPr>
          <a:xfrm>
            <a:off x="6074726" y="5881862"/>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TOGAF Object Name</a:t>
            </a:r>
            <a:endParaRPr lang="en-AU" sz="1050"/>
          </a:p>
        </p:txBody>
      </p:sp>
      <p:sp>
        <p:nvSpPr>
          <p:cNvPr id="49" name="TextBox 48">
            <a:extLst>
              <a:ext uri="{FF2B5EF4-FFF2-40B4-BE49-F238E27FC236}">
                <a16:creationId xmlns:a16="http://schemas.microsoft.com/office/drawing/2014/main" id="{9A0C117A-182C-8197-EA01-0375FC6B2625}"/>
              </a:ext>
            </a:extLst>
          </p:cNvPr>
          <p:cNvSpPr txBox="1"/>
          <p:nvPr/>
        </p:nvSpPr>
        <p:spPr>
          <a:xfrm>
            <a:off x="8273859" y="5889151"/>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TOGAF relationship</a:t>
            </a:r>
            <a:endParaRPr lang="en-AU" sz="1050"/>
          </a:p>
        </p:txBody>
      </p:sp>
      <p:sp>
        <p:nvSpPr>
          <p:cNvPr id="51" name="TextBox 50">
            <a:extLst>
              <a:ext uri="{FF2B5EF4-FFF2-40B4-BE49-F238E27FC236}">
                <a16:creationId xmlns:a16="http://schemas.microsoft.com/office/drawing/2014/main" id="{F95C70CD-0D72-9D56-AC76-1DAB7FCFF168}"/>
              </a:ext>
            </a:extLst>
          </p:cNvPr>
          <p:cNvSpPr txBox="1"/>
          <p:nvPr/>
        </p:nvSpPr>
        <p:spPr>
          <a:xfrm>
            <a:off x="10103100" y="5875443"/>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added relationship</a:t>
            </a:r>
            <a:endParaRPr lang="en-AU" sz="1050"/>
          </a:p>
        </p:txBody>
      </p:sp>
    </p:spTree>
    <p:extLst>
      <p:ext uri="{BB962C8B-B14F-4D97-AF65-F5344CB8AC3E}">
        <p14:creationId xmlns:p14="http://schemas.microsoft.com/office/powerpoint/2010/main" val="4048682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EDDF26B4-05C7-A154-6B6E-70DD8C3229E8}"/>
              </a:ext>
            </a:extLst>
          </p:cNvPr>
          <p:cNvSpPr/>
          <p:nvPr/>
        </p:nvSpPr>
        <p:spPr bwMode="gray">
          <a:xfrm>
            <a:off x="6951146" y="3281723"/>
            <a:ext cx="432846" cy="251699"/>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900" b="1" kern="0">
              <a:solidFill>
                <a:prstClr val="white"/>
              </a:solidFill>
              <a:latin typeface="Open Sans"/>
            </a:endParaRPr>
          </a:p>
        </p:txBody>
      </p:sp>
      <p:sp>
        <p:nvSpPr>
          <p:cNvPr id="2" name="Slide Number Placeholder 1">
            <a:extLst>
              <a:ext uri="{FF2B5EF4-FFF2-40B4-BE49-F238E27FC236}">
                <a16:creationId xmlns:a16="http://schemas.microsoft.com/office/drawing/2014/main" id="{00930B57-7F8E-E81D-9280-0DA3304347E5}"/>
              </a:ext>
            </a:extLst>
          </p:cNvPr>
          <p:cNvSpPr>
            <a:spLocks noGrp="1"/>
          </p:cNvSpPr>
          <p:nvPr>
            <p:ph type="sldNum" sz="quarter" idx="12"/>
          </p:nvPr>
        </p:nvSpPr>
        <p:spPr/>
        <p:txBody>
          <a:bodyPr/>
          <a:lstStyle/>
          <a:p>
            <a:fld id="{1AA8F378-6842-4A19-98F4-B68C8A6CB2C6}" type="slidenum">
              <a:rPr lang="en-AU" smtClean="0"/>
              <a:pPr/>
              <a:t>12</a:t>
            </a:fld>
            <a:endParaRPr lang="en-AU"/>
          </a:p>
        </p:txBody>
      </p:sp>
      <p:sp>
        <p:nvSpPr>
          <p:cNvPr id="21" name="Title 2">
            <a:extLst>
              <a:ext uri="{FF2B5EF4-FFF2-40B4-BE49-F238E27FC236}">
                <a16:creationId xmlns:a16="http://schemas.microsoft.com/office/drawing/2014/main" id="{EAFA2D50-9FFA-F4EE-FDD6-E5FF594861D8}"/>
              </a:ext>
            </a:extLst>
          </p:cNvPr>
          <p:cNvSpPr txBox="1">
            <a:spLocks/>
          </p:cNvSpPr>
          <p:nvPr/>
        </p:nvSpPr>
        <p:spPr>
          <a:xfrm>
            <a:off x="469894" y="476591"/>
            <a:ext cx="2690556" cy="4111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i="0" u="none" strike="noStrike" kern="1200" cap="none" spc="0" normalizeH="0" baseline="0" noProof="0">
                <a:ln>
                  <a:noFill/>
                </a:ln>
                <a:effectLst/>
                <a:uLnTx/>
                <a:uFillTx/>
                <a:latin typeface="Calibri" panose="020F0502020204030204" pitchFamily="34" charset="0"/>
                <a:ea typeface="+mj-ea"/>
                <a:cs typeface="+mj-cs"/>
              </a:rPr>
              <a:t>Worked</a:t>
            </a:r>
            <a:br>
              <a:rPr kumimoji="0" lang="en-AU" sz="3200" b="1" i="0" u="none" strike="noStrike" kern="1200" cap="none" spc="0" normalizeH="0" baseline="0" noProof="0">
                <a:ln>
                  <a:noFill/>
                </a:ln>
                <a:effectLst/>
                <a:uLnTx/>
                <a:uFillTx/>
                <a:latin typeface="Calibri" panose="020F0502020204030204" pitchFamily="34" charset="0"/>
                <a:ea typeface="+mj-ea"/>
                <a:cs typeface="+mj-cs"/>
              </a:rPr>
            </a:br>
            <a:r>
              <a:rPr kumimoji="0" lang="en-AU" sz="3200" i="0" u="none" strike="noStrike" kern="1200" cap="none" spc="0" normalizeH="0" baseline="0" noProof="0">
                <a:ln>
                  <a:noFill/>
                </a:ln>
                <a:effectLst/>
                <a:uLnTx/>
                <a:uFillTx/>
                <a:latin typeface="Calibri" panose="020F0502020204030204" pitchFamily="34" charset="0"/>
                <a:ea typeface="+mj-ea"/>
                <a:cs typeface="+mj-cs"/>
              </a:rPr>
              <a:t>Example</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Capability essentials</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These objects allow you to model the capability of your organisation to deliver your products and services by capturing the people, processes, information, and resources required to enable that capability </a:t>
            </a:r>
            <a:endParaRPr kumimoji="0" lang="en-AU"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endParaRPr>
          </a:p>
        </p:txBody>
      </p:sp>
      <p:sp>
        <p:nvSpPr>
          <p:cNvPr id="22" name="object 4">
            <a:extLst>
              <a:ext uri="{FF2B5EF4-FFF2-40B4-BE49-F238E27FC236}">
                <a16:creationId xmlns:a16="http://schemas.microsoft.com/office/drawing/2014/main" id="{E24017BC-BC98-F8C8-8D60-6570799A4EE2}"/>
              </a:ext>
            </a:extLst>
          </p:cNvPr>
          <p:cNvSpPr txBox="1"/>
          <p:nvPr/>
        </p:nvSpPr>
        <p:spPr>
          <a:xfrm>
            <a:off x="469894" y="3047724"/>
            <a:ext cx="2546973" cy="630942"/>
          </a:xfrm>
          <a:prstGeom prst="rect">
            <a:avLst/>
          </a:prstGeom>
        </p:spPr>
        <p:txBody>
          <a:bodyPr vert="horz" wrap="square" lIns="0" tIns="0" rIns="0" bIns="0" rtlCol="0" anchor="t">
            <a:spAutoFit/>
          </a:bodyPr>
          <a:lstStyle/>
          <a:p>
            <a:pPr marL="12700">
              <a:spcAft>
                <a:spcPts val="300"/>
              </a:spcAft>
              <a:defRPr/>
            </a:pPr>
            <a:r>
              <a:rPr lang="en-US" sz="1200" i="1">
                <a:solidFill>
                  <a:prstClr val="black"/>
                </a:solidFill>
                <a:latin typeface="Open Sans"/>
                <a:ea typeface="Chronicle Display Black" charset="0"/>
                <a:cs typeface="Arial"/>
              </a:rPr>
              <a:t>.</a:t>
            </a:r>
          </a:p>
          <a:p>
            <a:pPr marL="12700">
              <a:spcAft>
                <a:spcPts val="300"/>
              </a:spcAft>
              <a:defRPr/>
            </a:pPr>
            <a:endParaRPr lang="en-US" sz="1200" i="1">
              <a:solidFill>
                <a:prstClr val="black"/>
              </a:solidFill>
              <a:latin typeface="Open Sans"/>
              <a:ea typeface="Chronicle Display Black" charset="0"/>
              <a:cs typeface="Arial"/>
            </a:endParaRPr>
          </a:p>
          <a:p>
            <a:pPr marL="12700">
              <a:spcAft>
                <a:spcPts val="300"/>
              </a:spcAft>
              <a:defRPr/>
            </a:pPr>
            <a:endParaRPr lang="en-US" sz="1200" i="1">
              <a:solidFill>
                <a:prstClr val="black"/>
              </a:solidFill>
              <a:latin typeface="Open Sans"/>
              <a:ea typeface="Chronicle Display Black" charset="0"/>
              <a:cs typeface="Arial"/>
            </a:endParaRPr>
          </a:p>
        </p:txBody>
      </p:sp>
      <p:sp>
        <p:nvSpPr>
          <p:cNvPr id="24" name="Rectangle: Rounded Corners 23">
            <a:extLst>
              <a:ext uri="{FF2B5EF4-FFF2-40B4-BE49-F238E27FC236}">
                <a16:creationId xmlns:a16="http://schemas.microsoft.com/office/drawing/2014/main" id="{283FB09D-D373-6FD0-4050-C3F61D789224}"/>
              </a:ext>
            </a:extLst>
          </p:cNvPr>
          <p:cNvSpPr/>
          <p:nvPr/>
        </p:nvSpPr>
        <p:spPr bwMode="gray">
          <a:xfrm>
            <a:off x="4019293" y="1086305"/>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Agency</a:t>
            </a:r>
            <a:endParaRPr lang="en-AU" sz="900" b="1" kern="0">
              <a:solidFill>
                <a:prstClr val="white"/>
              </a:solidFill>
              <a:latin typeface="Open Sans"/>
            </a:endParaRPr>
          </a:p>
        </p:txBody>
      </p:sp>
      <p:sp>
        <p:nvSpPr>
          <p:cNvPr id="25" name="Rectangle: Rounded Corners 24">
            <a:extLst>
              <a:ext uri="{FF2B5EF4-FFF2-40B4-BE49-F238E27FC236}">
                <a16:creationId xmlns:a16="http://schemas.microsoft.com/office/drawing/2014/main" id="{B12DD0F1-4B4E-0401-872B-3BE34FB6D349}"/>
              </a:ext>
            </a:extLst>
          </p:cNvPr>
          <p:cNvSpPr/>
          <p:nvPr/>
        </p:nvSpPr>
        <p:spPr bwMode="gray">
          <a:xfrm>
            <a:off x="6519872" y="1086305"/>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Product/ Service </a:t>
            </a:r>
          </a:p>
        </p:txBody>
      </p:sp>
      <p:cxnSp>
        <p:nvCxnSpPr>
          <p:cNvPr id="26" name="Straight Connector 25">
            <a:extLst>
              <a:ext uri="{FF2B5EF4-FFF2-40B4-BE49-F238E27FC236}">
                <a16:creationId xmlns:a16="http://schemas.microsoft.com/office/drawing/2014/main" id="{A8241C78-A48A-BCE3-2160-09A0E524FBF4}"/>
              </a:ext>
            </a:extLst>
          </p:cNvPr>
          <p:cNvCxnSpPr>
            <a:cxnSpLocks/>
            <a:stCxn id="24" idx="3"/>
            <a:endCxn id="25" idx="1"/>
          </p:cNvCxnSpPr>
          <p:nvPr/>
        </p:nvCxnSpPr>
        <p:spPr>
          <a:xfrm>
            <a:off x="5832243" y="1613418"/>
            <a:ext cx="687629" cy="0"/>
          </a:xfrm>
          <a:prstGeom prst="line">
            <a:avLst/>
          </a:prstGeom>
          <a:noFill/>
          <a:ln w="50800" cap="flat" cmpd="sng" algn="ctr">
            <a:solidFill>
              <a:srgbClr val="8E3493"/>
            </a:solidFill>
            <a:prstDash val="solid"/>
          </a:ln>
          <a:effectLst/>
        </p:spPr>
      </p:cxnSp>
      <p:cxnSp>
        <p:nvCxnSpPr>
          <p:cNvPr id="27" name="Straight Connector 26">
            <a:extLst>
              <a:ext uri="{FF2B5EF4-FFF2-40B4-BE49-F238E27FC236}">
                <a16:creationId xmlns:a16="http://schemas.microsoft.com/office/drawing/2014/main" id="{3644F70D-D96B-91CB-8029-21891A7470E5}"/>
              </a:ext>
            </a:extLst>
          </p:cNvPr>
          <p:cNvCxnSpPr>
            <a:cxnSpLocks/>
            <a:stCxn id="23" idx="0"/>
            <a:endCxn id="25" idx="2"/>
          </p:cNvCxnSpPr>
          <p:nvPr/>
        </p:nvCxnSpPr>
        <p:spPr>
          <a:xfrm flipV="1">
            <a:off x="7426347" y="2140531"/>
            <a:ext cx="0" cy="338665"/>
          </a:xfrm>
          <a:prstGeom prst="line">
            <a:avLst/>
          </a:prstGeom>
          <a:noFill/>
          <a:ln w="50800" cap="flat" cmpd="sng" algn="ctr">
            <a:solidFill>
              <a:srgbClr val="8E3493"/>
            </a:solidFill>
            <a:prstDash val="sysDot"/>
          </a:ln>
          <a:effectLst/>
        </p:spPr>
      </p:cxnSp>
      <p:sp>
        <p:nvSpPr>
          <p:cNvPr id="28" name="Rectangle: Rounded Corners 27">
            <a:extLst>
              <a:ext uri="{FF2B5EF4-FFF2-40B4-BE49-F238E27FC236}">
                <a16:creationId xmlns:a16="http://schemas.microsoft.com/office/drawing/2014/main" id="{17877442-44AC-58BE-E05D-6CF717AB9E0D}"/>
              </a:ext>
            </a:extLst>
          </p:cNvPr>
          <p:cNvSpPr/>
          <p:nvPr/>
        </p:nvSpPr>
        <p:spPr bwMode="gray">
          <a:xfrm>
            <a:off x="6519872" y="3984096"/>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Application Asset</a:t>
            </a:r>
          </a:p>
        </p:txBody>
      </p:sp>
      <p:cxnSp>
        <p:nvCxnSpPr>
          <p:cNvPr id="29" name="Straight Connector 28">
            <a:extLst>
              <a:ext uri="{FF2B5EF4-FFF2-40B4-BE49-F238E27FC236}">
                <a16:creationId xmlns:a16="http://schemas.microsoft.com/office/drawing/2014/main" id="{3D41A72D-B1C2-A684-A8E1-63A244F9A911}"/>
              </a:ext>
            </a:extLst>
          </p:cNvPr>
          <p:cNvCxnSpPr>
            <a:cxnSpLocks/>
            <a:stCxn id="28" idx="0"/>
            <a:endCxn id="23" idx="2"/>
          </p:cNvCxnSpPr>
          <p:nvPr/>
        </p:nvCxnSpPr>
        <p:spPr>
          <a:xfrm flipV="1">
            <a:off x="7426347" y="3533422"/>
            <a:ext cx="0" cy="450674"/>
          </a:xfrm>
          <a:prstGeom prst="line">
            <a:avLst/>
          </a:prstGeom>
          <a:noFill/>
          <a:ln w="50800" cap="flat" cmpd="sng" algn="ctr">
            <a:solidFill>
              <a:srgbClr val="8E3493"/>
            </a:solidFill>
            <a:prstDash val="sysDot"/>
          </a:ln>
          <a:effectLst/>
        </p:spPr>
      </p:cxnSp>
      <p:cxnSp>
        <p:nvCxnSpPr>
          <p:cNvPr id="31" name="Connector: Elbow 30">
            <a:extLst>
              <a:ext uri="{FF2B5EF4-FFF2-40B4-BE49-F238E27FC236}">
                <a16:creationId xmlns:a16="http://schemas.microsoft.com/office/drawing/2014/main" id="{8251E1FE-C808-AA88-9D10-B61EC866685A}"/>
              </a:ext>
            </a:extLst>
          </p:cNvPr>
          <p:cNvCxnSpPr>
            <a:cxnSpLocks/>
            <a:stCxn id="63" idx="3"/>
            <a:endCxn id="66" idx="1"/>
          </p:cNvCxnSpPr>
          <p:nvPr/>
        </p:nvCxnSpPr>
        <p:spPr>
          <a:xfrm>
            <a:off x="5832243" y="1827511"/>
            <a:ext cx="725496" cy="838643"/>
          </a:xfrm>
          <a:prstGeom prst="bentConnector3">
            <a:avLst>
              <a:gd name="adj1" fmla="val 50000"/>
            </a:avLst>
          </a:prstGeom>
          <a:noFill/>
          <a:ln w="50800" cap="flat" cmpd="sng" algn="ctr">
            <a:solidFill>
              <a:srgbClr val="8E3493"/>
            </a:solidFill>
            <a:prstDash val="solid"/>
          </a:ln>
          <a:effectLst/>
        </p:spPr>
      </p:cxnSp>
      <p:sp>
        <p:nvSpPr>
          <p:cNvPr id="32" name="Rectangle: Rounded Corners 31">
            <a:extLst>
              <a:ext uri="{FF2B5EF4-FFF2-40B4-BE49-F238E27FC236}">
                <a16:creationId xmlns:a16="http://schemas.microsoft.com/office/drawing/2014/main" id="{D1C4E880-EE08-6283-7673-3476238E9E49}"/>
              </a:ext>
            </a:extLst>
          </p:cNvPr>
          <p:cNvSpPr/>
          <p:nvPr/>
        </p:nvSpPr>
        <p:spPr bwMode="gray">
          <a:xfrm>
            <a:off x="4019293" y="3984096"/>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Information Asset </a:t>
            </a:r>
            <a:endParaRPr lang="en-AU" sz="1000" b="1" kern="0">
              <a:solidFill>
                <a:prstClr val="white"/>
              </a:solidFill>
              <a:latin typeface="Open Sans"/>
            </a:endParaRPr>
          </a:p>
        </p:txBody>
      </p:sp>
      <p:sp>
        <p:nvSpPr>
          <p:cNvPr id="33" name="Rectangle: Rounded Corners 32">
            <a:extLst>
              <a:ext uri="{FF2B5EF4-FFF2-40B4-BE49-F238E27FC236}">
                <a16:creationId xmlns:a16="http://schemas.microsoft.com/office/drawing/2014/main" id="{E376AE8F-C693-B66A-C26C-D44B5A53A31B}"/>
              </a:ext>
            </a:extLst>
          </p:cNvPr>
          <p:cNvSpPr/>
          <p:nvPr/>
        </p:nvSpPr>
        <p:spPr bwMode="gray">
          <a:xfrm>
            <a:off x="8850379" y="3984096"/>
            <a:ext cx="1884296"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Technology Asset</a:t>
            </a:r>
          </a:p>
        </p:txBody>
      </p:sp>
      <p:cxnSp>
        <p:nvCxnSpPr>
          <p:cNvPr id="34" name="Straight Connector 33">
            <a:extLst>
              <a:ext uri="{FF2B5EF4-FFF2-40B4-BE49-F238E27FC236}">
                <a16:creationId xmlns:a16="http://schemas.microsoft.com/office/drawing/2014/main" id="{BFD05DBB-D49C-62D4-ED69-D067A78C6584}"/>
              </a:ext>
            </a:extLst>
          </p:cNvPr>
          <p:cNvCxnSpPr>
            <a:cxnSpLocks/>
            <a:endCxn id="28" idx="3"/>
          </p:cNvCxnSpPr>
          <p:nvPr/>
        </p:nvCxnSpPr>
        <p:spPr>
          <a:xfrm flipH="1">
            <a:off x="8332822" y="4511209"/>
            <a:ext cx="517557" cy="0"/>
          </a:xfrm>
          <a:prstGeom prst="line">
            <a:avLst/>
          </a:prstGeom>
          <a:noFill/>
          <a:ln w="50800" cap="flat" cmpd="sng" algn="ctr">
            <a:solidFill>
              <a:srgbClr val="8E3493"/>
            </a:solidFill>
            <a:prstDash val="solid"/>
          </a:ln>
          <a:effectLst/>
        </p:spPr>
      </p:cxnSp>
      <p:cxnSp>
        <p:nvCxnSpPr>
          <p:cNvPr id="35" name="Connector: Elbow 34">
            <a:extLst>
              <a:ext uri="{FF2B5EF4-FFF2-40B4-BE49-F238E27FC236}">
                <a16:creationId xmlns:a16="http://schemas.microsoft.com/office/drawing/2014/main" id="{61E6F31A-2FBC-A9E5-3902-08EBA380F4B1}"/>
              </a:ext>
            </a:extLst>
          </p:cNvPr>
          <p:cNvCxnSpPr>
            <a:cxnSpLocks/>
            <a:stCxn id="32" idx="0"/>
            <a:endCxn id="38" idx="2"/>
          </p:cNvCxnSpPr>
          <p:nvPr/>
        </p:nvCxnSpPr>
        <p:spPr>
          <a:xfrm rot="5400000" flipH="1" flipV="1">
            <a:off x="5821331" y="2637859"/>
            <a:ext cx="450674" cy="2241801"/>
          </a:xfrm>
          <a:prstGeom prst="bentConnector3">
            <a:avLst>
              <a:gd name="adj1" fmla="val 50000"/>
            </a:avLst>
          </a:prstGeom>
          <a:noFill/>
          <a:ln w="50800" cap="flat" cmpd="sng" algn="ctr">
            <a:solidFill>
              <a:srgbClr val="8E3493"/>
            </a:solidFill>
            <a:prstDash val="solid"/>
          </a:ln>
          <a:effectLst/>
        </p:spPr>
      </p:cxnSp>
      <p:cxnSp>
        <p:nvCxnSpPr>
          <p:cNvPr id="37" name="Straight Connector 36">
            <a:extLst>
              <a:ext uri="{FF2B5EF4-FFF2-40B4-BE49-F238E27FC236}">
                <a16:creationId xmlns:a16="http://schemas.microsoft.com/office/drawing/2014/main" id="{F06E01E2-25F3-09A5-0B45-BC4A51626969}"/>
              </a:ext>
            </a:extLst>
          </p:cNvPr>
          <p:cNvCxnSpPr>
            <a:cxnSpLocks/>
            <a:stCxn id="28" idx="1"/>
            <a:endCxn id="32" idx="3"/>
          </p:cNvCxnSpPr>
          <p:nvPr/>
        </p:nvCxnSpPr>
        <p:spPr>
          <a:xfrm flipH="1">
            <a:off x="5832243" y="4511209"/>
            <a:ext cx="687629" cy="0"/>
          </a:xfrm>
          <a:prstGeom prst="line">
            <a:avLst/>
          </a:prstGeom>
          <a:noFill/>
          <a:ln w="50800" cap="flat" cmpd="sng" algn="ctr">
            <a:solidFill>
              <a:srgbClr val="8E3493"/>
            </a:solidFill>
            <a:prstDash val="sysDot"/>
          </a:ln>
          <a:effectLst/>
        </p:spPr>
      </p:cxnSp>
      <p:sp>
        <p:nvSpPr>
          <p:cNvPr id="4" name="Rectangle: Rounded Corners 3">
            <a:extLst>
              <a:ext uri="{FF2B5EF4-FFF2-40B4-BE49-F238E27FC236}">
                <a16:creationId xmlns:a16="http://schemas.microsoft.com/office/drawing/2014/main" id="{BB847DD8-D832-E22C-9571-89305C103EA4}"/>
              </a:ext>
            </a:extLst>
          </p:cNvPr>
          <p:cNvSpPr/>
          <p:nvPr/>
        </p:nvSpPr>
        <p:spPr bwMode="gray">
          <a:xfrm>
            <a:off x="8850379" y="1086028"/>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Process</a:t>
            </a:r>
          </a:p>
        </p:txBody>
      </p:sp>
      <p:cxnSp>
        <p:nvCxnSpPr>
          <p:cNvPr id="5" name="Connector: Elbow 4">
            <a:extLst>
              <a:ext uri="{FF2B5EF4-FFF2-40B4-BE49-F238E27FC236}">
                <a16:creationId xmlns:a16="http://schemas.microsoft.com/office/drawing/2014/main" id="{2EBCCA60-032E-BA2B-6EF7-2E68E65C49D0}"/>
              </a:ext>
            </a:extLst>
          </p:cNvPr>
          <p:cNvCxnSpPr>
            <a:cxnSpLocks/>
            <a:stCxn id="4" idx="1"/>
            <a:endCxn id="70" idx="3"/>
          </p:cNvCxnSpPr>
          <p:nvPr/>
        </p:nvCxnSpPr>
        <p:spPr>
          <a:xfrm rot="10800000" flipV="1">
            <a:off x="8329907" y="1613141"/>
            <a:ext cx="520473" cy="1111068"/>
          </a:xfrm>
          <a:prstGeom prst="bentConnector3">
            <a:avLst>
              <a:gd name="adj1" fmla="val 50000"/>
            </a:avLst>
          </a:prstGeom>
          <a:noFill/>
          <a:ln w="50800" cap="flat" cmpd="sng" algn="ctr">
            <a:solidFill>
              <a:srgbClr val="8E3493"/>
            </a:solidFill>
            <a:prstDash val="solid"/>
          </a:ln>
          <a:effectLst/>
        </p:spPr>
      </p:cxnSp>
      <p:cxnSp>
        <p:nvCxnSpPr>
          <p:cNvPr id="41" name="Connector: Elbow 40">
            <a:extLst>
              <a:ext uri="{FF2B5EF4-FFF2-40B4-BE49-F238E27FC236}">
                <a16:creationId xmlns:a16="http://schemas.microsoft.com/office/drawing/2014/main" id="{665037AD-6376-BDAF-5000-F8CE2B39E346}"/>
              </a:ext>
            </a:extLst>
          </p:cNvPr>
          <p:cNvCxnSpPr>
            <a:cxnSpLocks/>
            <a:stCxn id="42" idx="1"/>
            <a:endCxn id="23" idx="3"/>
          </p:cNvCxnSpPr>
          <p:nvPr/>
        </p:nvCxnSpPr>
        <p:spPr>
          <a:xfrm rot="10800000">
            <a:off x="8332822" y="3006309"/>
            <a:ext cx="517558" cy="1078"/>
          </a:xfrm>
          <a:prstGeom prst="bentConnector3">
            <a:avLst>
              <a:gd name="adj1" fmla="val 50000"/>
            </a:avLst>
          </a:prstGeom>
          <a:noFill/>
          <a:ln w="50800" cap="flat" cmpd="sng" algn="ctr">
            <a:solidFill>
              <a:srgbClr val="8E3493"/>
            </a:solidFill>
            <a:prstDash val="solid"/>
          </a:ln>
          <a:effectLst/>
        </p:spPr>
      </p:cxnSp>
      <p:sp>
        <p:nvSpPr>
          <p:cNvPr id="42" name="Rectangle: Rounded Corners 41">
            <a:extLst>
              <a:ext uri="{FF2B5EF4-FFF2-40B4-BE49-F238E27FC236}">
                <a16:creationId xmlns:a16="http://schemas.microsoft.com/office/drawing/2014/main" id="{A05B335C-6B41-8A5A-DF69-E84787ED0C1C}"/>
              </a:ext>
            </a:extLst>
          </p:cNvPr>
          <p:cNvSpPr/>
          <p:nvPr/>
        </p:nvSpPr>
        <p:spPr bwMode="gray">
          <a:xfrm>
            <a:off x="8850380" y="2480285"/>
            <a:ext cx="1812950" cy="1054203"/>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pPr>
            <a:r>
              <a:rPr lang="en-AU" sz="1050" b="1" kern="0">
                <a:solidFill>
                  <a:prstClr val="white"/>
                </a:solidFill>
                <a:latin typeface="Open Sans"/>
              </a:rPr>
              <a:t>Stakeholder/ Customer</a:t>
            </a:r>
          </a:p>
        </p:txBody>
      </p:sp>
      <p:cxnSp>
        <p:nvCxnSpPr>
          <p:cNvPr id="44" name="Connector: Elbow 43">
            <a:extLst>
              <a:ext uri="{FF2B5EF4-FFF2-40B4-BE49-F238E27FC236}">
                <a16:creationId xmlns:a16="http://schemas.microsoft.com/office/drawing/2014/main" id="{39CD90D0-A6E7-20D8-BF85-2EBB78443935}"/>
              </a:ext>
            </a:extLst>
          </p:cNvPr>
          <p:cNvCxnSpPr>
            <a:cxnSpLocks/>
            <a:stCxn id="23" idx="1"/>
            <a:endCxn id="39" idx="3"/>
          </p:cNvCxnSpPr>
          <p:nvPr/>
        </p:nvCxnSpPr>
        <p:spPr>
          <a:xfrm rot="10800000">
            <a:off x="5842934" y="2999155"/>
            <a:ext cx="676938" cy="7154"/>
          </a:xfrm>
          <a:prstGeom prst="bentConnector3">
            <a:avLst>
              <a:gd name="adj1" fmla="val 50000"/>
            </a:avLst>
          </a:prstGeom>
          <a:noFill/>
          <a:ln w="50800" cap="flat" cmpd="sng" algn="ctr">
            <a:solidFill>
              <a:srgbClr val="8E3493"/>
            </a:solidFill>
            <a:prstDash val="solid"/>
          </a:ln>
          <a:effectLst/>
        </p:spPr>
      </p:cxnSp>
      <p:sp>
        <p:nvSpPr>
          <p:cNvPr id="50" name="Rectangle: Rounded Corners 49">
            <a:extLst>
              <a:ext uri="{FF2B5EF4-FFF2-40B4-BE49-F238E27FC236}">
                <a16:creationId xmlns:a16="http://schemas.microsoft.com/office/drawing/2014/main" id="{08A6BB29-B9EA-F594-0EC9-652FA59C8118}"/>
              </a:ext>
            </a:extLst>
          </p:cNvPr>
          <p:cNvSpPr/>
          <p:nvPr/>
        </p:nvSpPr>
        <p:spPr bwMode="gray">
          <a:xfrm>
            <a:off x="4087616" y="3111496"/>
            <a:ext cx="432846" cy="251699"/>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900" b="1" kern="0">
              <a:solidFill>
                <a:prstClr val="white"/>
              </a:solidFill>
              <a:latin typeface="Open Sans"/>
            </a:endParaRPr>
          </a:p>
        </p:txBody>
      </p:sp>
      <p:sp>
        <p:nvSpPr>
          <p:cNvPr id="53" name="Rectangle: Rounded Corners 52">
            <a:extLst>
              <a:ext uri="{FF2B5EF4-FFF2-40B4-BE49-F238E27FC236}">
                <a16:creationId xmlns:a16="http://schemas.microsoft.com/office/drawing/2014/main" id="{D88630BF-F3E3-12CD-3B90-4A0FD7213E52}"/>
              </a:ext>
            </a:extLst>
          </p:cNvPr>
          <p:cNvSpPr/>
          <p:nvPr/>
        </p:nvSpPr>
        <p:spPr bwMode="gray">
          <a:xfrm>
            <a:off x="4042798" y="2598359"/>
            <a:ext cx="432846" cy="251699"/>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900" b="1" kern="0">
              <a:solidFill>
                <a:prstClr val="white"/>
              </a:solidFill>
              <a:latin typeface="Open Sans"/>
            </a:endParaRPr>
          </a:p>
        </p:txBody>
      </p:sp>
      <p:cxnSp>
        <p:nvCxnSpPr>
          <p:cNvPr id="59" name="Connector: Elbow 58">
            <a:extLst>
              <a:ext uri="{FF2B5EF4-FFF2-40B4-BE49-F238E27FC236}">
                <a16:creationId xmlns:a16="http://schemas.microsoft.com/office/drawing/2014/main" id="{A7BBE1CB-2A4C-8720-1F8D-C1C8FB1884A4}"/>
              </a:ext>
            </a:extLst>
          </p:cNvPr>
          <p:cNvCxnSpPr>
            <a:cxnSpLocks/>
            <a:stCxn id="42" idx="3"/>
            <a:endCxn id="25" idx="0"/>
          </p:cNvCxnSpPr>
          <p:nvPr/>
        </p:nvCxnSpPr>
        <p:spPr>
          <a:xfrm flipH="1" flipV="1">
            <a:off x="7426347" y="1086305"/>
            <a:ext cx="3236983" cy="1921082"/>
          </a:xfrm>
          <a:prstGeom prst="bentConnector4">
            <a:avLst>
              <a:gd name="adj1" fmla="val -7062"/>
              <a:gd name="adj2" fmla="val 111900"/>
            </a:avLst>
          </a:prstGeom>
          <a:noFill/>
          <a:ln w="50800" cap="flat" cmpd="sng" algn="ctr">
            <a:solidFill>
              <a:srgbClr val="8E3493"/>
            </a:solidFill>
            <a:prstDash val="sysDot"/>
          </a:ln>
          <a:effectLst/>
        </p:spPr>
      </p:cxnSp>
      <p:sp>
        <p:nvSpPr>
          <p:cNvPr id="39" name="Rectangle: Rounded Corners 38">
            <a:extLst>
              <a:ext uri="{FF2B5EF4-FFF2-40B4-BE49-F238E27FC236}">
                <a16:creationId xmlns:a16="http://schemas.microsoft.com/office/drawing/2014/main" id="{062C831D-AEA8-52B1-EA68-0B93E09C1A0D}"/>
              </a:ext>
            </a:extLst>
          </p:cNvPr>
          <p:cNvSpPr/>
          <p:nvPr/>
        </p:nvSpPr>
        <p:spPr bwMode="gray">
          <a:xfrm>
            <a:off x="4029984" y="2472042"/>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Location</a:t>
            </a:r>
          </a:p>
        </p:txBody>
      </p:sp>
      <p:sp>
        <p:nvSpPr>
          <p:cNvPr id="63" name="Rectangle: Rounded Corners 62">
            <a:extLst>
              <a:ext uri="{FF2B5EF4-FFF2-40B4-BE49-F238E27FC236}">
                <a16:creationId xmlns:a16="http://schemas.microsoft.com/office/drawing/2014/main" id="{635E3F20-E56F-01CB-7F8F-5F75D0B2C0DB}"/>
              </a:ext>
            </a:extLst>
          </p:cNvPr>
          <p:cNvSpPr/>
          <p:nvPr/>
        </p:nvSpPr>
        <p:spPr bwMode="gray">
          <a:xfrm>
            <a:off x="5399397" y="1701661"/>
            <a:ext cx="432846" cy="251699"/>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900" b="1" kern="0">
              <a:solidFill>
                <a:prstClr val="white"/>
              </a:solidFill>
              <a:latin typeface="Open Sans"/>
            </a:endParaRPr>
          </a:p>
        </p:txBody>
      </p:sp>
      <p:sp>
        <p:nvSpPr>
          <p:cNvPr id="66" name="Rectangle: Rounded Corners 65">
            <a:extLst>
              <a:ext uri="{FF2B5EF4-FFF2-40B4-BE49-F238E27FC236}">
                <a16:creationId xmlns:a16="http://schemas.microsoft.com/office/drawing/2014/main" id="{CA506697-33CA-B275-5BC3-94CFB99A669C}"/>
              </a:ext>
            </a:extLst>
          </p:cNvPr>
          <p:cNvSpPr/>
          <p:nvPr/>
        </p:nvSpPr>
        <p:spPr bwMode="gray">
          <a:xfrm>
            <a:off x="6557739" y="2540304"/>
            <a:ext cx="432846" cy="251699"/>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900" b="1" kern="0">
              <a:solidFill>
                <a:prstClr val="white"/>
              </a:solidFill>
              <a:latin typeface="Open Sans"/>
            </a:endParaRPr>
          </a:p>
        </p:txBody>
      </p:sp>
      <p:sp>
        <p:nvSpPr>
          <p:cNvPr id="70" name="Rectangle: Rounded Corners 69">
            <a:extLst>
              <a:ext uri="{FF2B5EF4-FFF2-40B4-BE49-F238E27FC236}">
                <a16:creationId xmlns:a16="http://schemas.microsoft.com/office/drawing/2014/main" id="{71E55B89-E4AF-6677-B5EF-E36FF0DA297E}"/>
              </a:ext>
            </a:extLst>
          </p:cNvPr>
          <p:cNvSpPr/>
          <p:nvPr/>
        </p:nvSpPr>
        <p:spPr bwMode="gray">
          <a:xfrm>
            <a:off x="7897060" y="2598359"/>
            <a:ext cx="432846" cy="251699"/>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900" b="1" kern="0">
              <a:solidFill>
                <a:prstClr val="white"/>
              </a:solidFill>
              <a:latin typeface="Open Sans"/>
            </a:endParaRPr>
          </a:p>
        </p:txBody>
      </p:sp>
      <p:cxnSp>
        <p:nvCxnSpPr>
          <p:cNvPr id="72" name="Connector: Elbow 71">
            <a:extLst>
              <a:ext uri="{FF2B5EF4-FFF2-40B4-BE49-F238E27FC236}">
                <a16:creationId xmlns:a16="http://schemas.microsoft.com/office/drawing/2014/main" id="{1D45EAA4-C4B3-7359-4D5D-8468FFAE9FE2}"/>
              </a:ext>
            </a:extLst>
          </p:cNvPr>
          <p:cNvCxnSpPr>
            <a:cxnSpLocks/>
            <a:stCxn id="42" idx="0"/>
            <a:endCxn id="4" idx="2"/>
          </p:cNvCxnSpPr>
          <p:nvPr/>
        </p:nvCxnSpPr>
        <p:spPr>
          <a:xfrm rot="16200000" flipV="1">
            <a:off x="9586840" y="2310269"/>
            <a:ext cx="340031" cy="1"/>
          </a:xfrm>
          <a:prstGeom prst="bentConnector3">
            <a:avLst>
              <a:gd name="adj1" fmla="val 50000"/>
            </a:avLst>
          </a:prstGeom>
          <a:noFill/>
          <a:ln w="50800" cap="flat" cmpd="sng" algn="ctr">
            <a:solidFill>
              <a:srgbClr val="8E3493"/>
            </a:solidFill>
            <a:prstDash val="solid"/>
          </a:ln>
          <a:effectLst/>
        </p:spPr>
      </p:cxnSp>
      <p:sp>
        <p:nvSpPr>
          <p:cNvPr id="3" name="Rectangle: Rounded Corners 2">
            <a:extLst>
              <a:ext uri="{FF2B5EF4-FFF2-40B4-BE49-F238E27FC236}">
                <a16:creationId xmlns:a16="http://schemas.microsoft.com/office/drawing/2014/main" id="{18CE6E1A-E6BF-FFB7-342A-77114C968A79}"/>
              </a:ext>
            </a:extLst>
          </p:cNvPr>
          <p:cNvSpPr/>
          <p:nvPr/>
        </p:nvSpPr>
        <p:spPr bwMode="gray">
          <a:xfrm>
            <a:off x="3160450" y="589597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Text</a:t>
            </a:r>
            <a:endParaRPr lang="en-AU" sz="1200" b="1" kern="0">
              <a:solidFill>
                <a:prstClr val="white"/>
              </a:solidFill>
              <a:latin typeface="Open Sans"/>
            </a:endParaRPr>
          </a:p>
        </p:txBody>
      </p:sp>
      <p:sp>
        <p:nvSpPr>
          <p:cNvPr id="6" name="Rectangle: Rounded Corners 5">
            <a:extLst>
              <a:ext uri="{FF2B5EF4-FFF2-40B4-BE49-F238E27FC236}">
                <a16:creationId xmlns:a16="http://schemas.microsoft.com/office/drawing/2014/main" id="{8050F879-5BE7-EBCE-F4E9-D3462B338A09}"/>
              </a:ext>
            </a:extLst>
          </p:cNvPr>
          <p:cNvSpPr/>
          <p:nvPr/>
        </p:nvSpPr>
        <p:spPr bwMode="gray">
          <a:xfrm>
            <a:off x="5449124" y="589597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50" b="1" kern="0">
                <a:solidFill>
                  <a:prstClr val="white"/>
                </a:solidFill>
                <a:latin typeface="Open Sans"/>
              </a:rPr>
              <a:t>(Text)</a:t>
            </a:r>
            <a:endParaRPr lang="en-AU" sz="900" b="1" kern="0">
              <a:solidFill>
                <a:prstClr val="white"/>
              </a:solidFill>
              <a:latin typeface="Open Sans"/>
            </a:endParaRPr>
          </a:p>
        </p:txBody>
      </p:sp>
      <p:cxnSp>
        <p:nvCxnSpPr>
          <p:cNvPr id="7" name="Straight Connector 6">
            <a:extLst>
              <a:ext uri="{FF2B5EF4-FFF2-40B4-BE49-F238E27FC236}">
                <a16:creationId xmlns:a16="http://schemas.microsoft.com/office/drawing/2014/main" id="{62737E4F-26B0-977D-20FB-9C0D5874C057}"/>
              </a:ext>
            </a:extLst>
          </p:cNvPr>
          <p:cNvCxnSpPr>
            <a:cxnSpLocks/>
          </p:cNvCxnSpPr>
          <p:nvPr/>
        </p:nvCxnSpPr>
        <p:spPr>
          <a:xfrm flipH="1">
            <a:off x="9653493" y="6008820"/>
            <a:ext cx="435762" cy="0"/>
          </a:xfrm>
          <a:prstGeom prst="line">
            <a:avLst/>
          </a:prstGeom>
          <a:noFill/>
          <a:ln w="50800" cap="flat" cmpd="sng" algn="ctr">
            <a:solidFill>
              <a:srgbClr val="8E3493"/>
            </a:solidFill>
            <a:prstDash val="sysDot"/>
          </a:ln>
          <a:effectLst/>
        </p:spPr>
      </p:cxnSp>
      <p:cxnSp>
        <p:nvCxnSpPr>
          <p:cNvPr id="8" name="Straight Connector 7">
            <a:extLst>
              <a:ext uri="{FF2B5EF4-FFF2-40B4-BE49-F238E27FC236}">
                <a16:creationId xmlns:a16="http://schemas.microsoft.com/office/drawing/2014/main" id="{1B951AAC-B895-6291-491F-580C50E5FECC}"/>
              </a:ext>
            </a:extLst>
          </p:cNvPr>
          <p:cNvCxnSpPr>
            <a:cxnSpLocks/>
          </p:cNvCxnSpPr>
          <p:nvPr/>
        </p:nvCxnSpPr>
        <p:spPr>
          <a:xfrm flipH="1">
            <a:off x="7756302" y="6008820"/>
            <a:ext cx="517557" cy="0"/>
          </a:xfrm>
          <a:prstGeom prst="line">
            <a:avLst/>
          </a:prstGeom>
          <a:noFill/>
          <a:ln w="50800" cap="flat" cmpd="sng" algn="ctr">
            <a:solidFill>
              <a:srgbClr val="8E3493"/>
            </a:solidFill>
            <a:prstDash val="solid"/>
          </a:ln>
          <a:effectLst/>
        </p:spPr>
      </p:cxnSp>
      <p:sp>
        <p:nvSpPr>
          <p:cNvPr id="11" name="TextBox 10">
            <a:extLst>
              <a:ext uri="{FF2B5EF4-FFF2-40B4-BE49-F238E27FC236}">
                <a16:creationId xmlns:a16="http://schemas.microsoft.com/office/drawing/2014/main" id="{A0488C87-7D4D-694B-D310-F65083E78025}"/>
              </a:ext>
            </a:extLst>
          </p:cNvPr>
          <p:cNvSpPr txBox="1"/>
          <p:nvPr/>
        </p:nvSpPr>
        <p:spPr>
          <a:xfrm>
            <a:off x="3809443" y="5899566"/>
            <a:ext cx="1579872" cy="261610"/>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Metamodel Object</a:t>
            </a:r>
            <a:endParaRPr lang="en-AU" sz="1050"/>
          </a:p>
        </p:txBody>
      </p:sp>
      <p:sp>
        <p:nvSpPr>
          <p:cNvPr id="48" name="TextBox 47">
            <a:extLst>
              <a:ext uri="{FF2B5EF4-FFF2-40B4-BE49-F238E27FC236}">
                <a16:creationId xmlns:a16="http://schemas.microsoft.com/office/drawing/2014/main" id="{5990D6D0-C8A1-956E-96D5-8432A4E51AF8}"/>
              </a:ext>
            </a:extLst>
          </p:cNvPr>
          <p:cNvSpPr txBox="1"/>
          <p:nvPr/>
        </p:nvSpPr>
        <p:spPr>
          <a:xfrm>
            <a:off x="6074726" y="5881862"/>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TOGAF Object Name</a:t>
            </a:r>
            <a:endParaRPr lang="en-AU" sz="1050"/>
          </a:p>
        </p:txBody>
      </p:sp>
      <p:sp>
        <p:nvSpPr>
          <p:cNvPr id="49" name="TextBox 48">
            <a:extLst>
              <a:ext uri="{FF2B5EF4-FFF2-40B4-BE49-F238E27FC236}">
                <a16:creationId xmlns:a16="http://schemas.microsoft.com/office/drawing/2014/main" id="{9A0C117A-182C-8197-EA01-0375FC6B2625}"/>
              </a:ext>
            </a:extLst>
          </p:cNvPr>
          <p:cNvSpPr txBox="1"/>
          <p:nvPr/>
        </p:nvSpPr>
        <p:spPr>
          <a:xfrm>
            <a:off x="8273859" y="5889151"/>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TOGAF relationship</a:t>
            </a:r>
            <a:endParaRPr lang="en-AU" sz="1050"/>
          </a:p>
        </p:txBody>
      </p:sp>
      <p:sp>
        <p:nvSpPr>
          <p:cNvPr id="51" name="TextBox 50">
            <a:extLst>
              <a:ext uri="{FF2B5EF4-FFF2-40B4-BE49-F238E27FC236}">
                <a16:creationId xmlns:a16="http://schemas.microsoft.com/office/drawing/2014/main" id="{F95C70CD-0D72-9D56-AC76-1DAB7FCFF168}"/>
              </a:ext>
            </a:extLst>
          </p:cNvPr>
          <p:cNvSpPr txBox="1"/>
          <p:nvPr/>
        </p:nvSpPr>
        <p:spPr>
          <a:xfrm>
            <a:off x="10103100" y="5875443"/>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added relationship</a:t>
            </a:r>
            <a:endParaRPr lang="en-AU" sz="1050"/>
          </a:p>
        </p:txBody>
      </p:sp>
      <p:sp>
        <p:nvSpPr>
          <p:cNvPr id="23" name="Rectangle: Rounded Corners 22">
            <a:extLst>
              <a:ext uri="{FF2B5EF4-FFF2-40B4-BE49-F238E27FC236}">
                <a16:creationId xmlns:a16="http://schemas.microsoft.com/office/drawing/2014/main" id="{4F4F5A75-66A4-C725-7EF4-C65727DCB9D3}"/>
              </a:ext>
            </a:extLst>
          </p:cNvPr>
          <p:cNvSpPr/>
          <p:nvPr/>
        </p:nvSpPr>
        <p:spPr bwMode="gray">
          <a:xfrm>
            <a:off x="6519872" y="2479196"/>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Business Capability</a:t>
            </a:r>
            <a:endParaRPr lang="en-AU" sz="1000" b="1" kern="0">
              <a:solidFill>
                <a:prstClr val="white"/>
              </a:solidFill>
              <a:latin typeface="Open Sans"/>
            </a:endParaRPr>
          </a:p>
        </p:txBody>
      </p:sp>
      <p:sp>
        <p:nvSpPr>
          <p:cNvPr id="9" name="Rectangle: Rounded Corners 8">
            <a:extLst>
              <a:ext uri="{FF2B5EF4-FFF2-40B4-BE49-F238E27FC236}">
                <a16:creationId xmlns:a16="http://schemas.microsoft.com/office/drawing/2014/main" id="{5379847D-1C2D-9912-7E99-D02DD2227680}"/>
              </a:ext>
            </a:extLst>
          </p:cNvPr>
          <p:cNvSpPr/>
          <p:nvPr/>
        </p:nvSpPr>
        <p:spPr bwMode="gray">
          <a:xfrm>
            <a:off x="4096959" y="1562438"/>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Transport and Main Roads</a:t>
            </a:r>
          </a:p>
        </p:txBody>
      </p:sp>
      <p:sp>
        <p:nvSpPr>
          <p:cNvPr id="10" name="Rectangle: Rounded Corners 9">
            <a:extLst>
              <a:ext uri="{FF2B5EF4-FFF2-40B4-BE49-F238E27FC236}">
                <a16:creationId xmlns:a16="http://schemas.microsoft.com/office/drawing/2014/main" id="{03D9D7BB-96D4-D333-A5D1-E1E804BF5F4F}"/>
              </a:ext>
            </a:extLst>
          </p:cNvPr>
          <p:cNvSpPr/>
          <p:nvPr/>
        </p:nvSpPr>
        <p:spPr bwMode="gray">
          <a:xfrm>
            <a:off x="6612182" y="1562438"/>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Driver Licence</a:t>
            </a:r>
          </a:p>
        </p:txBody>
      </p:sp>
      <p:sp>
        <p:nvSpPr>
          <p:cNvPr id="12" name="Rectangle: Rounded Corners 11">
            <a:extLst>
              <a:ext uri="{FF2B5EF4-FFF2-40B4-BE49-F238E27FC236}">
                <a16:creationId xmlns:a16="http://schemas.microsoft.com/office/drawing/2014/main" id="{0C733331-BB7D-8FCB-F77C-33F5CC59DB8F}"/>
              </a:ext>
            </a:extLst>
          </p:cNvPr>
          <p:cNvSpPr/>
          <p:nvPr/>
        </p:nvSpPr>
        <p:spPr bwMode="gray">
          <a:xfrm>
            <a:off x="8933547" y="1567663"/>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Conduct Practical Driving Test</a:t>
            </a:r>
          </a:p>
        </p:txBody>
      </p:sp>
      <p:sp>
        <p:nvSpPr>
          <p:cNvPr id="13" name="Rectangle: Rounded Corners 12">
            <a:extLst>
              <a:ext uri="{FF2B5EF4-FFF2-40B4-BE49-F238E27FC236}">
                <a16:creationId xmlns:a16="http://schemas.microsoft.com/office/drawing/2014/main" id="{EC7F1E83-E2A8-5750-6951-EBBFE1010DB7}"/>
              </a:ext>
            </a:extLst>
          </p:cNvPr>
          <p:cNvSpPr/>
          <p:nvPr/>
        </p:nvSpPr>
        <p:spPr bwMode="gray">
          <a:xfrm>
            <a:off x="4128428" y="2955681"/>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DTMR Customer Service Centre</a:t>
            </a:r>
          </a:p>
        </p:txBody>
      </p:sp>
      <p:sp>
        <p:nvSpPr>
          <p:cNvPr id="14" name="Rectangle: Rounded Corners 13">
            <a:extLst>
              <a:ext uri="{FF2B5EF4-FFF2-40B4-BE49-F238E27FC236}">
                <a16:creationId xmlns:a16="http://schemas.microsoft.com/office/drawing/2014/main" id="{2655316C-6C8A-E2FA-63A5-D39C34E73B68}"/>
              </a:ext>
            </a:extLst>
          </p:cNvPr>
          <p:cNvSpPr/>
          <p:nvPr/>
        </p:nvSpPr>
        <p:spPr bwMode="gray">
          <a:xfrm>
            <a:off x="6603039" y="2955681"/>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Driver Licensing</a:t>
            </a:r>
          </a:p>
        </p:txBody>
      </p:sp>
      <p:sp>
        <p:nvSpPr>
          <p:cNvPr id="15" name="Rectangle: Rounded Corners 14">
            <a:extLst>
              <a:ext uri="{FF2B5EF4-FFF2-40B4-BE49-F238E27FC236}">
                <a16:creationId xmlns:a16="http://schemas.microsoft.com/office/drawing/2014/main" id="{9B6D827C-64FE-8412-99F5-AA51146C3F2F}"/>
              </a:ext>
            </a:extLst>
          </p:cNvPr>
          <p:cNvSpPr/>
          <p:nvPr/>
        </p:nvSpPr>
        <p:spPr bwMode="gray">
          <a:xfrm>
            <a:off x="8933547" y="2974171"/>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Driving Examiner/ Learner Licence Holder</a:t>
            </a:r>
          </a:p>
        </p:txBody>
      </p:sp>
      <p:sp>
        <p:nvSpPr>
          <p:cNvPr id="16" name="Rectangle: Rounded Corners 15">
            <a:extLst>
              <a:ext uri="{FF2B5EF4-FFF2-40B4-BE49-F238E27FC236}">
                <a16:creationId xmlns:a16="http://schemas.microsoft.com/office/drawing/2014/main" id="{4B0F70E4-368D-03CA-E672-DDCBC66397F1}"/>
              </a:ext>
            </a:extLst>
          </p:cNvPr>
          <p:cNvSpPr/>
          <p:nvPr/>
        </p:nvSpPr>
        <p:spPr bwMode="gray">
          <a:xfrm>
            <a:off x="6612182" y="4499627"/>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TRAILS </a:t>
            </a:r>
            <a:r>
              <a:rPr lang="en-AU" sz="800" b="1" kern="0">
                <a:solidFill>
                  <a:srgbClr val="8E3493"/>
                </a:solidFill>
                <a:latin typeface="Open Sans"/>
              </a:rPr>
              <a:t>(Transport Registration and Integrated Licensing System)</a:t>
            </a:r>
            <a:endParaRPr lang="en-AU" sz="1050" b="1" kern="0">
              <a:solidFill>
                <a:srgbClr val="8E3493"/>
              </a:solidFill>
              <a:latin typeface="Open Sans"/>
            </a:endParaRPr>
          </a:p>
        </p:txBody>
      </p:sp>
      <p:sp>
        <p:nvSpPr>
          <p:cNvPr id="17" name="Rectangle: Rounded Corners 16">
            <a:extLst>
              <a:ext uri="{FF2B5EF4-FFF2-40B4-BE49-F238E27FC236}">
                <a16:creationId xmlns:a16="http://schemas.microsoft.com/office/drawing/2014/main" id="{0B23955E-1551-2AEB-B18C-8B9E4B1A9CD5}"/>
              </a:ext>
            </a:extLst>
          </p:cNvPr>
          <p:cNvSpPr/>
          <p:nvPr/>
        </p:nvSpPr>
        <p:spPr bwMode="gray">
          <a:xfrm>
            <a:off x="4105247" y="4481117"/>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Driver Licence Register</a:t>
            </a:r>
          </a:p>
        </p:txBody>
      </p:sp>
      <p:sp>
        <p:nvSpPr>
          <p:cNvPr id="18" name="Rectangle: Rounded Corners 17">
            <a:extLst>
              <a:ext uri="{FF2B5EF4-FFF2-40B4-BE49-F238E27FC236}">
                <a16:creationId xmlns:a16="http://schemas.microsoft.com/office/drawing/2014/main" id="{BC34C1E9-F182-CAE6-26DE-840FA69A1953}"/>
              </a:ext>
            </a:extLst>
          </p:cNvPr>
          <p:cNvSpPr/>
          <p:nvPr/>
        </p:nvSpPr>
        <p:spPr bwMode="gray">
          <a:xfrm>
            <a:off x="8918988" y="4484404"/>
            <a:ext cx="1744341"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Oracle Database</a:t>
            </a:r>
          </a:p>
        </p:txBody>
      </p:sp>
    </p:spTree>
    <p:extLst>
      <p:ext uri="{BB962C8B-B14F-4D97-AF65-F5344CB8AC3E}">
        <p14:creationId xmlns:p14="http://schemas.microsoft.com/office/powerpoint/2010/main" val="1956838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Rounded Corners 72">
            <a:extLst>
              <a:ext uri="{FF2B5EF4-FFF2-40B4-BE49-F238E27FC236}">
                <a16:creationId xmlns:a16="http://schemas.microsoft.com/office/drawing/2014/main" id="{A696A993-7D08-5D2B-A7AB-C63CF03E45AF}"/>
              </a:ext>
            </a:extLst>
          </p:cNvPr>
          <p:cNvSpPr/>
          <p:nvPr/>
        </p:nvSpPr>
        <p:spPr bwMode="gray">
          <a:xfrm>
            <a:off x="5600368" y="2520429"/>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70" name="Rectangle: Rounded Corners 69">
            <a:extLst>
              <a:ext uri="{FF2B5EF4-FFF2-40B4-BE49-F238E27FC236}">
                <a16:creationId xmlns:a16="http://schemas.microsoft.com/office/drawing/2014/main" id="{7D9F31E7-6D3A-E990-C44E-3B0C4D3B4FCA}"/>
              </a:ext>
            </a:extLst>
          </p:cNvPr>
          <p:cNvSpPr/>
          <p:nvPr/>
        </p:nvSpPr>
        <p:spPr bwMode="gray">
          <a:xfrm>
            <a:off x="5600368" y="2915866"/>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2" name="Slide Number Placeholder 1">
            <a:extLst>
              <a:ext uri="{FF2B5EF4-FFF2-40B4-BE49-F238E27FC236}">
                <a16:creationId xmlns:a16="http://schemas.microsoft.com/office/drawing/2014/main" id="{3EC437E7-FBF5-1AE4-F61C-1B5197869782}"/>
              </a:ext>
            </a:extLst>
          </p:cNvPr>
          <p:cNvSpPr>
            <a:spLocks noGrp="1"/>
          </p:cNvSpPr>
          <p:nvPr>
            <p:ph type="sldNum" sz="quarter" idx="12"/>
          </p:nvPr>
        </p:nvSpPr>
        <p:spPr/>
        <p:txBody>
          <a:bodyPr/>
          <a:lstStyle/>
          <a:p>
            <a:fld id="{1AA8F378-6842-4A19-98F4-B68C8A6CB2C6}" type="slidenum">
              <a:rPr lang="en-AU" smtClean="0"/>
              <a:pPr/>
              <a:t>13</a:t>
            </a:fld>
            <a:endParaRPr lang="en-AU"/>
          </a:p>
        </p:txBody>
      </p:sp>
      <p:sp>
        <p:nvSpPr>
          <p:cNvPr id="27" name="Rectangle: Rounded Corners 26">
            <a:extLst>
              <a:ext uri="{FF2B5EF4-FFF2-40B4-BE49-F238E27FC236}">
                <a16:creationId xmlns:a16="http://schemas.microsoft.com/office/drawing/2014/main" id="{1CB35A4C-15AA-B8A0-8D01-2FC0B6872E4B}"/>
              </a:ext>
            </a:extLst>
          </p:cNvPr>
          <p:cNvSpPr/>
          <p:nvPr/>
        </p:nvSpPr>
        <p:spPr bwMode="gray">
          <a:xfrm>
            <a:off x="8708320" y="219075"/>
            <a:ext cx="2593961" cy="5347843"/>
          </a:xfrm>
          <a:prstGeom prst="roundRect">
            <a:avLst>
              <a:gd name="adj" fmla="val 3305"/>
            </a:avLst>
          </a:prstGeom>
          <a:solidFill>
            <a:srgbClr val="FFE697"/>
          </a:solidFill>
          <a:ln w="19050" algn="ctr">
            <a:noFill/>
            <a:miter lim="800000"/>
            <a:headEnd/>
            <a:tailEnd/>
          </a:ln>
        </p:spPr>
        <p:txBody>
          <a:bodyPr wrap="square" lIns="88900" tIns="88900" rIns="88900" bIns="88900" rtlCol="0" anchor="t"/>
          <a:lstStyle/>
          <a:p>
            <a:pPr algn="r">
              <a:lnSpc>
                <a:spcPct val="106000"/>
              </a:lnSpc>
              <a:buFont typeface="Wingdings 2" pitchFamily="18" charset="2"/>
              <a:buNone/>
            </a:pPr>
            <a:r>
              <a:rPr lang="en-AU" sz="1050" b="1" kern="0">
                <a:solidFill>
                  <a:srgbClr val="E97132"/>
                </a:solidFill>
                <a:latin typeface="Open Sans"/>
              </a:rPr>
              <a:t>From QGEA Business Capability Reference Model</a:t>
            </a:r>
          </a:p>
        </p:txBody>
      </p:sp>
      <p:sp>
        <p:nvSpPr>
          <p:cNvPr id="28" name="Title 2">
            <a:extLst>
              <a:ext uri="{FF2B5EF4-FFF2-40B4-BE49-F238E27FC236}">
                <a16:creationId xmlns:a16="http://schemas.microsoft.com/office/drawing/2014/main" id="{A3E88F6A-7DD2-87BD-CB83-219D83CCADDA}"/>
              </a:ext>
            </a:extLst>
          </p:cNvPr>
          <p:cNvSpPr txBox="1">
            <a:spLocks/>
          </p:cNvSpPr>
          <p:nvPr/>
        </p:nvSpPr>
        <p:spPr>
          <a:xfrm>
            <a:off x="469893" y="476591"/>
            <a:ext cx="2778131" cy="4111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i="0" u="none" strike="noStrike" kern="1200" cap="none" spc="0" normalizeH="0" baseline="0" noProof="0">
                <a:ln>
                  <a:noFill/>
                </a:ln>
                <a:effectLst/>
                <a:uLnTx/>
                <a:uFillTx/>
                <a:latin typeface="Calibri" panose="020F0502020204030204" pitchFamily="34" charset="0"/>
                <a:ea typeface="+mj-ea"/>
                <a:cs typeface="+mj-cs"/>
              </a:rPr>
              <a:t>QGEA</a:t>
            </a:r>
            <a:r>
              <a:rPr kumimoji="0" lang="en-AU" sz="3200" b="1" i="0" u="none" strike="noStrike" kern="1200" cap="none" spc="0" normalizeH="0" baseline="0" noProof="0">
                <a:ln>
                  <a:noFill/>
                </a:ln>
                <a:effectLst/>
                <a:uLnTx/>
                <a:uFillTx/>
                <a:latin typeface="Calibri" panose="020F0502020204030204" pitchFamily="34" charset="0"/>
                <a:ea typeface="+mj-ea"/>
                <a:cs typeface="+mj-cs"/>
              </a:rPr>
              <a:t> </a:t>
            </a:r>
            <a:r>
              <a:rPr kumimoji="0" lang="en-AU" sz="3200" i="0" u="none" strike="noStrike" kern="1200" cap="none" spc="0" normalizeH="0" baseline="0" noProof="0">
                <a:ln>
                  <a:noFill/>
                </a:ln>
                <a:effectLst/>
                <a:uLnTx/>
                <a:uFillTx/>
                <a:latin typeface="Calibri" panose="020F0502020204030204" pitchFamily="34" charset="0"/>
                <a:ea typeface="+mj-ea"/>
                <a:cs typeface="+mj-cs"/>
              </a:rPr>
              <a:t>Metamodel</a:t>
            </a:r>
            <a:br>
              <a:rPr kumimoji="0" lang="en-AU" sz="2000" b="1" i="0" u="none" strike="noStrike" kern="1200" cap="none" spc="0" normalizeH="0" baseline="0" noProof="0">
                <a:ln>
                  <a:noFill/>
                </a:ln>
                <a:effectLst/>
                <a:uLnTx/>
                <a:uFillTx/>
                <a:latin typeface="Calibri" panose="020F0502020204030204" pitchFamily="34" charset="0"/>
                <a:ea typeface="+mj-ea"/>
                <a:cs typeface="+mj-cs"/>
              </a:rPr>
            </a:br>
            <a:br>
              <a:rPr kumimoji="0" lang="en-AU" sz="2000" b="1" i="0" u="none" strike="noStrike" kern="1200" cap="none" spc="0" normalizeH="0" baseline="0" noProof="0">
                <a:ln>
                  <a:noFill/>
                </a:ln>
                <a:effectLst/>
                <a:uLnTx/>
                <a:uFillTx/>
                <a:latin typeface="Calibri" panose="020F0502020204030204" pitchFamily="34" charset="0"/>
                <a:ea typeface="+mj-ea"/>
                <a:cs typeface="+mj-cs"/>
              </a:rPr>
            </a:br>
            <a:r>
              <a:rPr kumimoji="0" lang="en-AU" sz="2000" b="1" i="0" u="none" strike="noStrike" kern="1200" cap="none" spc="0" normalizeH="0" baseline="0" noProof="0" err="1">
                <a:ln>
                  <a:noFill/>
                </a:ln>
                <a:effectLst/>
                <a:uLnTx/>
                <a:uFillTx/>
                <a:latin typeface="Calibri" panose="020F0502020204030204" pitchFamily="34" charset="0"/>
                <a:ea typeface="+mj-ea"/>
                <a:cs typeface="+mj-cs"/>
              </a:rPr>
              <a:t>WofG</a:t>
            </a:r>
            <a:r>
              <a:rPr kumimoji="0" lang="en-AU" sz="2000" b="1" i="0" u="none" strike="noStrike" kern="1200" cap="none" spc="0" normalizeH="0" baseline="0" noProof="0">
                <a:ln>
                  <a:noFill/>
                </a:ln>
                <a:effectLst/>
                <a:uLnTx/>
                <a:uFillTx/>
                <a:latin typeface="Calibri" panose="020F0502020204030204" pitchFamily="34" charset="0"/>
                <a:ea typeface="+mj-ea"/>
                <a:cs typeface="+mj-cs"/>
              </a:rPr>
              <a:t> Business motivation and capability classification view</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This enables you to connect your service lines to Whole of Government responsibilities set out by Cabinet and Legislation</a:t>
            </a:r>
            <a:b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endParaRPr kumimoji="0" lang="en-AU"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endParaRPr>
          </a:p>
        </p:txBody>
      </p:sp>
      <p:sp>
        <p:nvSpPr>
          <p:cNvPr id="29" name="object 4">
            <a:extLst>
              <a:ext uri="{FF2B5EF4-FFF2-40B4-BE49-F238E27FC236}">
                <a16:creationId xmlns:a16="http://schemas.microsoft.com/office/drawing/2014/main" id="{B2AB587A-6743-DC99-48FD-9A733F9809B3}"/>
              </a:ext>
            </a:extLst>
          </p:cNvPr>
          <p:cNvSpPr txBox="1"/>
          <p:nvPr/>
        </p:nvSpPr>
        <p:spPr>
          <a:xfrm>
            <a:off x="469894" y="3047724"/>
            <a:ext cx="2546973" cy="630942"/>
          </a:xfrm>
          <a:prstGeom prst="rect">
            <a:avLst/>
          </a:prstGeom>
        </p:spPr>
        <p:txBody>
          <a:bodyPr vert="horz" wrap="square" lIns="0" tIns="0" rIns="0" bIns="0" rtlCol="0" anchor="t">
            <a:spAutoFit/>
          </a:bodyPr>
          <a:lstStyle/>
          <a:p>
            <a:pPr marL="12700">
              <a:spcAft>
                <a:spcPts val="300"/>
              </a:spcAft>
              <a:defRPr/>
            </a:pPr>
            <a:r>
              <a:rPr lang="en-US" sz="1200" i="1">
                <a:solidFill>
                  <a:prstClr val="black"/>
                </a:solidFill>
                <a:latin typeface="Open Sans"/>
                <a:ea typeface="Chronicle Display Black" charset="0"/>
                <a:cs typeface="Arial"/>
              </a:rPr>
              <a:t>.</a:t>
            </a:r>
          </a:p>
          <a:p>
            <a:pPr marL="12700">
              <a:spcAft>
                <a:spcPts val="300"/>
              </a:spcAft>
              <a:defRPr/>
            </a:pPr>
            <a:endParaRPr lang="en-US" sz="1200" i="1">
              <a:solidFill>
                <a:prstClr val="black"/>
              </a:solidFill>
              <a:latin typeface="Open Sans"/>
              <a:ea typeface="Chronicle Display Black" charset="0"/>
              <a:cs typeface="Arial"/>
            </a:endParaRPr>
          </a:p>
          <a:p>
            <a:pPr marL="12700">
              <a:spcAft>
                <a:spcPts val="300"/>
              </a:spcAft>
              <a:defRPr/>
            </a:pPr>
            <a:endParaRPr lang="en-US" sz="1200" i="1">
              <a:solidFill>
                <a:prstClr val="black"/>
              </a:solidFill>
              <a:latin typeface="Open Sans"/>
              <a:ea typeface="Chronicle Display Black" charset="0"/>
              <a:cs typeface="Arial"/>
            </a:endParaRPr>
          </a:p>
        </p:txBody>
      </p:sp>
      <p:sp>
        <p:nvSpPr>
          <p:cNvPr id="30" name="Rectangle: Rounded Corners 29">
            <a:extLst>
              <a:ext uri="{FF2B5EF4-FFF2-40B4-BE49-F238E27FC236}">
                <a16:creationId xmlns:a16="http://schemas.microsoft.com/office/drawing/2014/main" id="{9626A978-9BCA-5A2E-3A0D-977EFF5DB780}"/>
              </a:ext>
            </a:extLst>
          </p:cNvPr>
          <p:cNvSpPr/>
          <p:nvPr/>
        </p:nvSpPr>
        <p:spPr bwMode="gray">
          <a:xfrm>
            <a:off x="6723266" y="4044760"/>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Business Capability</a:t>
            </a:r>
            <a:endParaRPr lang="en-AU" sz="1400" b="1" kern="0">
              <a:solidFill>
                <a:prstClr val="white"/>
              </a:solidFill>
              <a:latin typeface="Open Sans"/>
            </a:endParaRPr>
          </a:p>
        </p:txBody>
      </p:sp>
      <p:sp>
        <p:nvSpPr>
          <p:cNvPr id="31" name="Rectangle: Rounded Corners 30">
            <a:extLst>
              <a:ext uri="{FF2B5EF4-FFF2-40B4-BE49-F238E27FC236}">
                <a16:creationId xmlns:a16="http://schemas.microsoft.com/office/drawing/2014/main" id="{19C5C78C-0CC9-C617-08EC-B145A657F856}"/>
              </a:ext>
            </a:extLst>
          </p:cNvPr>
          <p:cNvSpPr/>
          <p:nvPr/>
        </p:nvSpPr>
        <p:spPr bwMode="gray">
          <a:xfrm>
            <a:off x="4222687" y="2308969"/>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Agency</a:t>
            </a:r>
          </a:p>
          <a:p>
            <a:pPr algn="ctr">
              <a:lnSpc>
                <a:spcPct val="106000"/>
              </a:lnSpc>
              <a:buFont typeface="Wingdings 2" pitchFamily="18" charset="2"/>
              <a:buNone/>
            </a:pPr>
            <a:r>
              <a:rPr lang="en-AU" sz="1200" b="1" kern="0">
                <a:solidFill>
                  <a:prstClr val="white"/>
                </a:solidFill>
                <a:latin typeface="Open Sans"/>
              </a:rPr>
              <a:t>(Org Unit)</a:t>
            </a:r>
          </a:p>
        </p:txBody>
      </p:sp>
      <p:sp>
        <p:nvSpPr>
          <p:cNvPr id="32" name="Rectangle: Rounded Corners 31">
            <a:extLst>
              <a:ext uri="{FF2B5EF4-FFF2-40B4-BE49-F238E27FC236}">
                <a16:creationId xmlns:a16="http://schemas.microsoft.com/office/drawing/2014/main" id="{1C5D3EA0-06DB-2691-9028-31EB3A93C618}"/>
              </a:ext>
            </a:extLst>
          </p:cNvPr>
          <p:cNvSpPr/>
          <p:nvPr/>
        </p:nvSpPr>
        <p:spPr bwMode="gray">
          <a:xfrm>
            <a:off x="6723266" y="2308969"/>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Product/</a:t>
            </a:r>
            <a:br>
              <a:rPr lang="en-AU" sz="1600" b="1" kern="0">
                <a:solidFill>
                  <a:prstClr val="white"/>
                </a:solidFill>
                <a:latin typeface="Open Sans"/>
              </a:rPr>
            </a:br>
            <a:r>
              <a:rPr lang="en-AU" sz="1600" b="1" kern="0">
                <a:solidFill>
                  <a:prstClr val="white"/>
                </a:solidFill>
                <a:latin typeface="Open Sans"/>
              </a:rPr>
              <a:t>Service</a:t>
            </a:r>
            <a:br>
              <a:rPr lang="en-AU" sz="1200" b="1" kern="0">
                <a:solidFill>
                  <a:prstClr val="white"/>
                </a:solidFill>
                <a:latin typeface="Open Sans"/>
              </a:rPr>
            </a:br>
            <a:r>
              <a:rPr lang="en-AU" sz="1200" b="1" kern="0">
                <a:solidFill>
                  <a:prstClr val="white"/>
                </a:solidFill>
                <a:latin typeface="Open Sans"/>
              </a:rPr>
              <a:t>(Product)</a:t>
            </a:r>
            <a:endParaRPr lang="en-AU" sz="1600" b="1" kern="0">
              <a:solidFill>
                <a:prstClr val="white"/>
              </a:solidFill>
              <a:latin typeface="Open Sans"/>
            </a:endParaRPr>
          </a:p>
        </p:txBody>
      </p:sp>
      <p:sp>
        <p:nvSpPr>
          <p:cNvPr id="33" name="Rectangle: Rounded Corners 32">
            <a:extLst>
              <a:ext uri="{FF2B5EF4-FFF2-40B4-BE49-F238E27FC236}">
                <a16:creationId xmlns:a16="http://schemas.microsoft.com/office/drawing/2014/main" id="{EF3B30B2-F7D1-8F75-D6E7-C9132A07E1E3}"/>
              </a:ext>
            </a:extLst>
          </p:cNvPr>
          <p:cNvSpPr/>
          <p:nvPr/>
        </p:nvSpPr>
        <p:spPr bwMode="gray">
          <a:xfrm>
            <a:off x="9053773" y="2308969"/>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Service Type</a:t>
            </a:r>
          </a:p>
          <a:p>
            <a:pPr algn="ctr">
              <a:lnSpc>
                <a:spcPct val="106000"/>
              </a:lnSpc>
              <a:buFont typeface="Wingdings 2" pitchFamily="18" charset="2"/>
              <a:buNone/>
            </a:pPr>
            <a:r>
              <a:rPr lang="en-AU" sz="1200" b="1" kern="0">
                <a:solidFill>
                  <a:prstClr val="white"/>
                </a:solidFill>
                <a:latin typeface="Open Sans"/>
              </a:rPr>
              <a:t>(Product)</a:t>
            </a:r>
          </a:p>
        </p:txBody>
      </p:sp>
      <p:sp>
        <p:nvSpPr>
          <p:cNvPr id="34" name="Rectangle: Rounded Corners 33">
            <a:extLst>
              <a:ext uri="{FF2B5EF4-FFF2-40B4-BE49-F238E27FC236}">
                <a16:creationId xmlns:a16="http://schemas.microsoft.com/office/drawing/2014/main" id="{32BFE498-3F0E-FEA1-FC7D-656CC2DDD941}"/>
              </a:ext>
            </a:extLst>
          </p:cNvPr>
          <p:cNvSpPr/>
          <p:nvPr/>
        </p:nvSpPr>
        <p:spPr bwMode="gray">
          <a:xfrm>
            <a:off x="4222686" y="4082860"/>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Principal Ministerial Responsibility</a:t>
            </a:r>
          </a:p>
          <a:p>
            <a:pPr algn="ctr">
              <a:lnSpc>
                <a:spcPct val="106000"/>
              </a:lnSpc>
              <a:buFont typeface="Wingdings 2" pitchFamily="18" charset="2"/>
              <a:buNone/>
            </a:pPr>
            <a:r>
              <a:rPr lang="en-AU" sz="1200" b="1" kern="0">
                <a:solidFill>
                  <a:prstClr val="white"/>
                </a:solidFill>
                <a:latin typeface="Open Sans"/>
              </a:rPr>
              <a:t>(Course of Action)</a:t>
            </a:r>
          </a:p>
        </p:txBody>
      </p:sp>
      <p:sp>
        <p:nvSpPr>
          <p:cNvPr id="35" name="Rectangle: Rounded Corners 34">
            <a:extLst>
              <a:ext uri="{FF2B5EF4-FFF2-40B4-BE49-F238E27FC236}">
                <a16:creationId xmlns:a16="http://schemas.microsoft.com/office/drawing/2014/main" id="{B7EA0CAA-75E7-4D85-9BFD-E3F278E23021}"/>
              </a:ext>
            </a:extLst>
          </p:cNvPr>
          <p:cNvSpPr/>
          <p:nvPr/>
        </p:nvSpPr>
        <p:spPr bwMode="gray">
          <a:xfrm>
            <a:off x="4223657" y="715867"/>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Legislation</a:t>
            </a:r>
          </a:p>
          <a:p>
            <a:pPr algn="ctr">
              <a:lnSpc>
                <a:spcPct val="106000"/>
              </a:lnSpc>
              <a:buFont typeface="Wingdings 2" pitchFamily="18" charset="2"/>
              <a:buNone/>
            </a:pPr>
            <a:r>
              <a:rPr lang="en-AU" sz="1200" b="1" kern="0">
                <a:solidFill>
                  <a:prstClr val="white"/>
                </a:solidFill>
                <a:latin typeface="Open Sans"/>
              </a:rPr>
              <a:t>(Driver)</a:t>
            </a:r>
          </a:p>
        </p:txBody>
      </p:sp>
      <p:cxnSp>
        <p:nvCxnSpPr>
          <p:cNvPr id="36" name="Straight Connector 35">
            <a:extLst>
              <a:ext uri="{FF2B5EF4-FFF2-40B4-BE49-F238E27FC236}">
                <a16:creationId xmlns:a16="http://schemas.microsoft.com/office/drawing/2014/main" id="{2479E9F0-CB1E-C6E0-723A-8E04B76C1D5A}"/>
              </a:ext>
            </a:extLst>
          </p:cNvPr>
          <p:cNvCxnSpPr>
            <a:cxnSpLocks/>
            <a:stCxn id="31" idx="3"/>
            <a:endCxn id="32" idx="1"/>
          </p:cNvCxnSpPr>
          <p:nvPr/>
        </p:nvCxnSpPr>
        <p:spPr>
          <a:xfrm>
            <a:off x="6035637" y="2836082"/>
            <a:ext cx="687629" cy="0"/>
          </a:xfrm>
          <a:prstGeom prst="line">
            <a:avLst/>
          </a:prstGeom>
          <a:noFill/>
          <a:ln w="50800" cap="flat" cmpd="sng" algn="ctr">
            <a:solidFill>
              <a:srgbClr val="8E3493"/>
            </a:solidFill>
            <a:prstDash val="solid"/>
          </a:ln>
          <a:effectLst/>
        </p:spPr>
      </p:cxnSp>
      <p:cxnSp>
        <p:nvCxnSpPr>
          <p:cNvPr id="37" name="Straight Connector 36">
            <a:extLst>
              <a:ext uri="{FF2B5EF4-FFF2-40B4-BE49-F238E27FC236}">
                <a16:creationId xmlns:a16="http://schemas.microsoft.com/office/drawing/2014/main" id="{304AADCB-C09C-4A8D-A14D-05007CF293B5}"/>
              </a:ext>
            </a:extLst>
          </p:cNvPr>
          <p:cNvCxnSpPr>
            <a:cxnSpLocks/>
            <a:stCxn id="30" idx="0"/>
            <a:endCxn id="32" idx="2"/>
          </p:cNvCxnSpPr>
          <p:nvPr/>
        </p:nvCxnSpPr>
        <p:spPr>
          <a:xfrm flipV="1">
            <a:off x="7629741" y="3363195"/>
            <a:ext cx="0" cy="681565"/>
          </a:xfrm>
          <a:prstGeom prst="line">
            <a:avLst/>
          </a:prstGeom>
          <a:noFill/>
          <a:ln w="38100" cap="flat" cmpd="sng" algn="ctr">
            <a:solidFill>
              <a:srgbClr val="8E3493"/>
            </a:solidFill>
            <a:prstDash val="sysDot"/>
          </a:ln>
          <a:effectLst/>
        </p:spPr>
      </p:cxnSp>
      <p:cxnSp>
        <p:nvCxnSpPr>
          <p:cNvPr id="38" name="Straight Connector 37">
            <a:extLst>
              <a:ext uri="{FF2B5EF4-FFF2-40B4-BE49-F238E27FC236}">
                <a16:creationId xmlns:a16="http://schemas.microsoft.com/office/drawing/2014/main" id="{38F59532-26F3-85AD-E6C5-D7D92A6E5EA6}"/>
              </a:ext>
            </a:extLst>
          </p:cNvPr>
          <p:cNvCxnSpPr>
            <a:cxnSpLocks/>
            <a:stCxn id="31" idx="0"/>
            <a:endCxn id="35" idx="2"/>
          </p:cNvCxnSpPr>
          <p:nvPr/>
        </p:nvCxnSpPr>
        <p:spPr>
          <a:xfrm flipV="1">
            <a:off x="5129162" y="1770093"/>
            <a:ext cx="970" cy="538876"/>
          </a:xfrm>
          <a:prstGeom prst="line">
            <a:avLst/>
          </a:prstGeom>
          <a:noFill/>
          <a:ln w="50800" cap="flat" cmpd="sng" algn="ctr">
            <a:solidFill>
              <a:srgbClr val="8E3493"/>
            </a:solidFill>
            <a:prstDash val="solid"/>
          </a:ln>
          <a:effectLst/>
        </p:spPr>
      </p:cxnSp>
      <p:cxnSp>
        <p:nvCxnSpPr>
          <p:cNvPr id="39" name="Straight Connector 38">
            <a:extLst>
              <a:ext uri="{FF2B5EF4-FFF2-40B4-BE49-F238E27FC236}">
                <a16:creationId xmlns:a16="http://schemas.microsoft.com/office/drawing/2014/main" id="{F4E5B5CF-CE0C-487C-34EE-44E4B82D0ACB}"/>
              </a:ext>
            </a:extLst>
          </p:cNvPr>
          <p:cNvCxnSpPr>
            <a:cxnSpLocks/>
            <a:stCxn id="34" idx="0"/>
            <a:endCxn id="31" idx="2"/>
          </p:cNvCxnSpPr>
          <p:nvPr/>
        </p:nvCxnSpPr>
        <p:spPr>
          <a:xfrm flipV="1">
            <a:off x="5129161" y="3363195"/>
            <a:ext cx="1" cy="719665"/>
          </a:xfrm>
          <a:prstGeom prst="line">
            <a:avLst/>
          </a:prstGeom>
          <a:noFill/>
          <a:ln w="50800" cap="flat" cmpd="sng" algn="ctr">
            <a:solidFill>
              <a:srgbClr val="8E3493"/>
            </a:solidFill>
            <a:prstDash val="solid"/>
          </a:ln>
          <a:effectLst/>
        </p:spPr>
      </p:cxnSp>
      <p:cxnSp>
        <p:nvCxnSpPr>
          <p:cNvPr id="40" name="Straight Connector 39">
            <a:extLst>
              <a:ext uri="{FF2B5EF4-FFF2-40B4-BE49-F238E27FC236}">
                <a16:creationId xmlns:a16="http://schemas.microsoft.com/office/drawing/2014/main" id="{9A5B7E6C-6259-23CC-FE66-C86434AA4063}"/>
              </a:ext>
            </a:extLst>
          </p:cNvPr>
          <p:cNvCxnSpPr>
            <a:cxnSpLocks/>
            <a:stCxn id="32" idx="3"/>
            <a:endCxn id="33" idx="1"/>
          </p:cNvCxnSpPr>
          <p:nvPr/>
        </p:nvCxnSpPr>
        <p:spPr>
          <a:xfrm>
            <a:off x="8536216" y="2836082"/>
            <a:ext cx="517557" cy="0"/>
          </a:xfrm>
          <a:prstGeom prst="line">
            <a:avLst/>
          </a:prstGeom>
          <a:noFill/>
          <a:ln w="50800" cap="flat" cmpd="sng" algn="ctr">
            <a:solidFill>
              <a:srgbClr val="8E3493"/>
            </a:solidFill>
            <a:prstDash val="solid"/>
          </a:ln>
          <a:effectLst/>
        </p:spPr>
      </p:cxnSp>
      <p:cxnSp>
        <p:nvCxnSpPr>
          <p:cNvPr id="41" name="Connector: Elbow 40">
            <a:extLst>
              <a:ext uri="{FF2B5EF4-FFF2-40B4-BE49-F238E27FC236}">
                <a16:creationId xmlns:a16="http://schemas.microsoft.com/office/drawing/2014/main" id="{47A60BFD-ED7F-3EED-1DB2-32428C943C43}"/>
              </a:ext>
            </a:extLst>
          </p:cNvPr>
          <p:cNvCxnSpPr>
            <a:cxnSpLocks/>
            <a:stCxn id="70" idx="3"/>
            <a:endCxn id="30" idx="1"/>
          </p:cNvCxnSpPr>
          <p:nvPr/>
        </p:nvCxnSpPr>
        <p:spPr>
          <a:xfrm>
            <a:off x="6033214" y="3041716"/>
            <a:ext cx="690052" cy="1530157"/>
          </a:xfrm>
          <a:prstGeom prst="bentConnector3">
            <a:avLst>
              <a:gd name="adj1" fmla="val 50000"/>
            </a:avLst>
          </a:prstGeom>
          <a:noFill/>
          <a:ln w="50800" cap="flat" cmpd="sng" algn="ctr">
            <a:solidFill>
              <a:srgbClr val="8E3493"/>
            </a:solidFill>
            <a:prstDash val="solid"/>
          </a:ln>
          <a:effectLst/>
        </p:spPr>
      </p:cxnSp>
      <p:cxnSp>
        <p:nvCxnSpPr>
          <p:cNvPr id="42" name="Connector: Elbow 41">
            <a:extLst>
              <a:ext uri="{FF2B5EF4-FFF2-40B4-BE49-F238E27FC236}">
                <a16:creationId xmlns:a16="http://schemas.microsoft.com/office/drawing/2014/main" id="{11BDF441-81A4-94B3-778F-F2F1DD03BAF5}"/>
              </a:ext>
            </a:extLst>
          </p:cNvPr>
          <p:cNvCxnSpPr>
            <a:cxnSpLocks/>
            <a:stCxn id="44" idx="1"/>
            <a:endCxn id="73" idx="3"/>
          </p:cNvCxnSpPr>
          <p:nvPr/>
        </p:nvCxnSpPr>
        <p:spPr>
          <a:xfrm rot="10800000" flipV="1">
            <a:off x="6033215" y="1291079"/>
            <a:ext cx="690053" cy="1355200"/>
          </a:xfrm>
          <a:prstGeom prst="bentConnector3">
            <a:avLst>
              <a:gd name="adj1" fmla="val 50000"/>
            </a:avLst>
          </a:prstGeom>
          <a:noFill/>
          <a:ln w="38100" cap="flat" cmpd="sng" algn="ctr">
            <a:solidFill>
              <a:srgbClr val="8E3493"/>
            </a:solidFill>
            <a:prstDash val="sysDot"/>
          </a:ln>
          <a:effectLst/>
        </p:spPr>
      </p:cxnSp>
      <p:sp>
        <p:nvSpPr>
          <p:cNvPr id="43" name="Rectangle: Rounded Corners 42">
            <a:extLst>
              <a:ext uri="{FF2B5EF4-FFF2-40B4-BE49-F238E27FC236}">
                <a16:creationId xmlns:a16="http://schemas.microsoft.com/office/drawing/2014/main" id="{4769D355-F9C1-2934-50F4-947F2CFB2AE5}"/>
              </a:ext>
            </a:extLst>
          </p:cNvPr>
          <p:cNvSpPr/>
          <p:nvPr/>
        </p:nvSpPr>
        <p:spPr bwMode="gray">
          <a:xfrm>
            <a:off x="9098825" y="759540"/>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defRPr/>
            </a:pPr>
            <a:r>
              <a:rPr lang="en-AU" sz="1600" b="1" kern="0">
                <a:solidFill>
                  <a:prstClr val="white"/>
                </a:solidFill>
                <a:latin typeface="Open Sans"/>
              </a:rPr>
              <a:t>Qld Gov Service Line</a:t>
            </a:r>
            <a:br>
              <a:rPr lang="en-AU" sz="1600" b="1" kern="0">
                <a:solidFill>
                  <a:prstClr val="white"/>
                </a:solidFill>
                <a:latin typeface="Open Sans"/>
              </a:rPr>
            </a:br>
            <a:r>
              <a:rPr lang="en-AU" sz="1100" b="1" kern="0">
                <a:solidFill>
                  <a:prstClr val="white"/>
                </a:solidFill>
                <a:latin typeface="Open Sans"/>
              </a:rPr>
              <a:t>(Business Capability)</a:t>
            </a:r>
            <a:br>
              <a:rPr lang="en-AU" sz="1100" b="1" kern="0">
                <a:solidFill>
                  <a:prstClr val="white"/>
                </a:solidFill>
                <a:latin typeface="Open Sans"/>
              </a:rPr>
            </a:br>
            <a:endParaRPr lang="en-AU" sz="1100" b="1" kern="0">
              <a:solidFill>
                <a:prstClr val="white"/>
              </a:solidFill>
              <a:latin typeface="Open Sans"/>
            </a:endParaRPr>
          </a:p>
        </p:txBody>
      </p:sp>
      <p:sp>
        <p:nvSpPr>
          <p:cNvPr id="44" name="Rectangle: Rounded Corners 43">
            <a:extLst>
              <a:ext uri="{FF2B5EF4-FFF2-40B4-BE49-F238E27FC236}">
                <a16:creationId xmlns:a16="http://schemas.microsoft.com/office/drawing/2014/main" id="{36AD9773-6B5D-3061-5186-51E025918A9A}"/>
              </a:ext>
            </a:extLst>
          </p:cNvPr>
          <p:cNvSpPr/>
          <p:nvPr/>
        </p:nvSpPr>
        <p:spPr bwMode="gray">
          <a:xfrm>
            <a:off x="6723267" y="763966"/>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defRPr/>
            </a:pPr>
            <a:r>
              <a:rPr lang="en-AU" sz="1600" b="1" kern="0">
                <a:solidFill>
                  <a:prstClr val="white"/>
                </a:solidFill>
                <a:latin typeface="Open Sans"/>
              </a:rPr>
              <a:t>Agency Service Line</a:t>
            </a:r>
            <a:br>
              <a:rPr lang="en-AU" sz="1600" b="1" kern="0">
                <a:solidFill>
                  <a:prstClr val="white"/>
                </a:solidFill>
                <a:latin typeface="Open Sans"/>
              </a:rPr>
            </a:br>
            <a:br>
              <a:rPr lang="en-AU" sz="1100" b="1" kern="0">
                <a:solidFill>
                  <a:prstClr val="white"/>
                </a:solidFill>
                <a:latin typeface="Open Sans"/>
              </a:rPr>
            </a:br>
            <a:r>
              <a:rPr lang="en-AU" sz="1100" b="1" kern="0">
                <a:solidFill>
                  <a:prstClr val="white"/>
                </a:solidFill>
                <a:latin typeface="Open Sans"/>
              </a:rPr>
              <a:t>(Value Stream?)</a:t>
            </a:r>
            <a:br>
              <a:rPr lang="en-AU" sz="1100" b="1" kern="0">
                <a:solidFill>
                  <a:prstClr val="white"/>
                </a:solidFill>
                <a:latin typeface="Open Sans"/>
              </a:rPr>
            </a:br>
            <a:endParaRPr lang="en-AU" sz="1100" b="1" kern="0">
              <a:solidFill>
                <a:prstClr val="white"/>
              </a:solidFill>
              <a:latin typeface="Open Sans"/>
            </a:endParaRPr>
          </a:p>
        </p:txBody>
      </p:sp>
      <p:cxnSp>
        <p:nvCxnSpPr>
          <p:cNvPr id="46" name="Connector: Elbow 45">
            <a:extLst>
              <a:ext uri="{FF2B5EF4-FFF2-40B4-BE49-F238E27FC236}">
                <a16:creationId xmlns:a16="http://schemas.microsoft.com/office/drawing/2014/main" id="{11CC3291-8E3F-DC6A-4551-312603D87D0D}"/>
              </a:ext>
            </a:extLst>
          </p:cNvPr>
          <p:cNvCxnSpPr>
            <a:cxnSpLocks/>
            <a:stCxn id="44" idx="2"/>
            <a:endCxn id="32" idx="0"/>
          </p:cNvCxnSpPr>
          <p:nvPr/>
        </p:nvCxnSpPr>
        <p:spPr>
          <a:xfrm rot="5400000">
            <a:off x="7384354" y="2063580"/>
            <a:ext cx="490777" cy="1"/>
          </a:xfrm>
          <a:prstGeom prst="bentConnector3">
            <a:avLst>
              <a:gd name="adj1" fmla="val 50000"/>
            </a:avLst>
          </a:prstGeom>
          <a:noFill/>
          <a:ln w="38100" cap="flat" cmpd="sng" algn="ctr">
            <a:solidFill>
              <a:srgbClr val="8E3493"/>
            </a:solidFill>
            <a:prstDash val="sysDot"/>
          </a:ln>
          <a:effectLst/>
        </p:spPr>
      </p:cxnSp>
      <p:cxnSp>
        <p:nvCxnSpPr>
          <p:cNvPr id="47" name="Connector: Elbow 46">
            <a:extLst>
              <a:ext uri="{FF2B5EF4-FFF2-40B4-BE49-F238E27FC236}">
                <a16:creationId xmlns:a16="http://schemas.microsoft.com/office/drawing/2014/main" id="{E83EBAA4-8D4C-86EE-8E6C-982C44D491D4}"/>
              </a:ext>
            </a:extLst>
          </p:cNvPr>
          <p:cNvCxnSpPr>
            <a:cxnSpLocks/>
            <a:stCxn id="43" idx="3"/>
            <a:endCxn id="30" idx="2"/>
          </p:cNvCxnSpPr>
          <p:nvPr/>
        </p:nvCxnSpPr>
        <p:spPr>
          <a:xfrm flipH="1">
            <a:off x="7629741" y="1286653"/>
            <a:ext cx="3282034" cy="3812333"/>
          </a:xfrm>
          <a:prstGeom prst="bentConnector4">
            <a:avLst>
              <a:gd name="adj1" fmla="val -6965"/>
              <a:gd name="adj2" fmla="val 105996"/>
            </a:avLst>
          </a:prstGeom>
          <a:noFill/>
          <a:ln w="50800" cap="flat" cmpd="sng" algn="ctr">
            <a:solidFill>
              <a:srgbClr val="8E3493"/>
            </a:solidFill>
            <a:prstDash val="solid"/>
          </a:ln>
          <a:effectLst/>
        </p:spPr>
      </p:cxnSp>
      <p:cxnSp>
        <p:nvCxnSpPr>
          <p:cNvPr id="55" name="Connector: Elbow 54">
            <a:extLst>
              <a:ext uri="{FF2B5EF4-FFF2-40B4-BE49-F238E27FC236}">
                <a16:creationId xmlns:a16="http://schemas.microsoft.com/office/drawing/2014/main" id="{3C1B5917-0F75-C189-B467-BD0F84B8C864}"/>
              </a:ext>
            </a:extLst>
          </p:cNvPr>
          <p:cNvCxnSpPr>
            <a:cxnSpLocks/>
            <a:stCxn id="43" idx="1"/>
            <a:endCxn id="44" idx="3"/>
          </p:cNvCxnSpPr>
          <p:nvPr/>
        </p:nvCxnSpPr>
        <p:spPr>
          <a:xfrm rot="10800000" flipV="1">
            <a:off x="8536217" y="1286653"/>
            <a:ext cx="562608" cy="4426"/>
          </a:xfrm>
          <a:prstGeom prst="bentConnector3">
            <a:avLst>
              <a:gd name="adj1" fmla="val 50000"/>
            </a:avLst>
          </a:prstGeom>
          <a:noFill/>
          <a:ln w="50800" cap="flat" cmpd="sng" algn="ctr">
            <a:solidFill>
              <a:srgbClr val="8E3493"/>
            </a:solidFill>
            <a:prstDash val="solid"/>
          </a:ln>
          <a:effectLst/>
        </p:spPr>
      </p:cxnSp>
      <p:sp>
        <p:nvSpPr>
          <p:cNvPr id="76" name="Rectangle: Rounded Corners 75">
            <a:extLst>
              <a:ext uri="{FF2B5EF4-FFF2-40B4-BE49-F238E27FC236}">
                <a16:creationId xmlns:a16="http://schemas.microsoft.com/office/drawing/2014/main" id="{3ED5B213-49EC-75FE-24E0-BB7C1A003911}"/>
              </a:ext>
            </a:extLst>
          </p:cNvPr>
          <p:cNvSpPr/>
          <p:nvPr/>
        </p:nvSpPr>
        <p:spPr bwMode="gray">
          <a:xfrm>
            <a:off x="9049296" y="4050950"/>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defRPr/>
            </a:pPr>
            <a:r>
              <a:rPr lang="en-AU" sz="1600" b="1" kern="0">
                <a:solidFill>
                  <a:prstClr val="white"/>
                </a:solidFill>
                <a:latin typeface="Open Sans"/>
              </a:rPr>
              <a:t>Qld Gov Capability</a:t>
            </a:r>
            <a:br>
              <a:rPr lang="en-AU" sz="1600" b="1" kern="0">
                <a:solidFill>
                  <a:prstClr val="white"/>
                </a:solidFill>
                <a:latin typeface="Open Sans"/>
              </a:rPr>
            </a:br>
            <a:r>
              <a:rPr lang="en-AU" sz="1100" b="1" kern="0">
                <a:solidFill>
                  <a:prstClr val="white"/>
                </a:solidFill>
                <a:latin typeface="Open Sans"/>
              </a:rPr>
              <a:t>(Business Capability)</a:t>
            </a:r>
            <a:br>
              <a:rPr lang="en-AU" sz="1100" b="1" kern="0">
                <a:solidFill>
                  <a:prstClr val="white"/>
                </a:solidFill>
                <a:latin typeface="Open Sans"/>
              </a:rPr>
            </a:br>
            <a:endParaRPr lang="en-AU" sz="1100" b="1" kern="0">
              <a:solidFill>
                <a:prstClr val="white"/>
              </a:solidFill>
              <a:latin typeface="Open Sans"/>
            </a:endParaRPr>
          </a:p>
        </p:txBody>
      </p:sp>
      <p:cxnSp>
        <p:nvCxnSpPr>
          <p:cNvPr id="78" name="Connector: Elbow 77">
            <a:extLst>
              <a:ext uri="{FF2B5EF4-FFF2-40B4-BE49-F238E27FC236}">
                <a16:creationId xmlns:a16="http://schemas.microsoft.com/office/drawing/2014/main" id="{C4453F6B-1400-6248-7726-1689C9B485D1}"/>
              </a:ext>
            </a:extLst>
          </p:cNvPr>
          <p:cNvCxnSpPr>
            <a:cxnSpLocks/>
            <a:stCxn id="76" idx="1"/>
            <a:endCxn id="30" idx="3"/>
          </p:cNvCxnSpPr>
          <p:nvPr/>
        </p:nvCxnSpPr>
        <p:spPr>
          <a:xfrm rot="10800000">
            <a:off x="8536216" y="4571873"/>
            <a:ext cx="513080" cy="6190"/>
          </a:xfrm>
          <a:prstGeom prst="bentConnector3">
            <a:avLst>
              <a:gd name="adj1" fmla="val 50000"/>
            </a:avLst>
          </a:prstGeom>
          <a:noFill/>
          <a:ln w="50800" cap="flat" cmpd="sng" algn="ctr">
            <a:solidFill>
              <a:srgbClr val="8E3493"/>
            </a:solidFill>
            <a:prstDash val="solid"/>
          </a:ln>
          <a:effectLst/>
        </p:spPr>
      </p:cxnSp>
      <p:sp>
        <p:nvSpPr>
          <p:cNvPr id="3" name="Rectangle: Rounded Corners 2">
            <a:extLst>
              <a:ext uri="{FF2B5EF4-FFF2-40B4-BE49-F238E27FC236}">
                <a16:creationId xmlns:a16="http://schemas.microsoft.com/office/drawing/2014/main" id="{51D94A64-265F-76BD-6AFA-134AA47FFD9A}"/>
              </a:ext>
            </a:extLst>
          </p:cNvPr>
          <p:cNvSpPr/>
          <p:nvPr/>
        </p:nvSpPr>
        <p:spPr bwMode="gray">
          <a:xfrm>
            <a:off x="3160450" y="589597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Text</a:t>
            </a:r>
            <a:endParaRPr lang="en-AU" sz="1200" b="1" kern="0">
              <a:solidFill>
                <a:prstClr val="white"/>
              </a:solidFill>
              <a:latin typeface="Open Sans"/>
            </a:endParaRPr>
          </a:p>
        </p:txBody>
      </p:sp>
      <p:sp>
        <p:nvSpPr>
          <p:cNvPr id="4" name="Rectangle: Rounded Corners 3">
            <a:extLst>
              <a:ext uri="{FF2B5EF4-FFF2-40B4-BE49-F238E27FC236}">
                <a16:creationId xmlns:a16="http://schemas.microsoft.com/office/drawing/2014/main" id="{F08262F0-8C7A-4DC8-76A0-97E1E77175B8}"/>
              </a:ext>
            </a:extLst>
          </p:cNvPr>
          <p:cNvSpPr/>
          <p:nvPr/>
        </p:nvSpPr>
        <p:spPr bwMode="gray">
          <a:xfrm>
            <a:off x="5449124" y="589597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50" b="1" kern="0">
                <a:solidFill>
                  <a:prstClr val="white"/>
                </a:solidFill>
                <a:latin typeface="Open Sans"/>
              </a:rPr>
              <a:t>(Text)</a:t>
            </a:r>
            <a:endParaRPr lang="en-AU" sz="900" b="1" kern="0">
              <a:solidFill>
                <a:prstClr val="white"/>
              </a:solidFill>
              <a:latin typeface="Open Sans"/>
            </a:endParaRPr>
          </a:p>
        </p:txBody>
      </p:sp>
      <p:cxnSp>
        <p:nvCxnSpPr>
          <p:cNvPr id="5" name="Straight Connector 4">
            <a:extLst>
              <a:ext uri="{FF2B5EF4-FFF2-40B4-BE49-F238E27FC236}">
                <a16:creationId xmlns:a16="http://schemas.microsoft.com/office/drawing/2014/main" id="{124C9705-0093-CBFC-4F41-217B96E40E8B}"/>
              </a:ext>
            </a:extLst>
          </p:cNvPr>
          <p:cNvCxnSpPr>
            <a:cxnSpLocks/>
          </p:cNvCxnSpPr>
          <p:nvPr/>
        </p:nvCxnSpPr>
        <p:spPr>
          <a:xfrm flipH="1">
            <a:off x="9653493" y="6008820"/>
            <a:ext cx="435762" cy="0"/>
          </a:xfrm>
          <a:prstGeom prst="line">
            <a:avLst/>
          </a:prstGeom>
          <a:noFill/>
          <a:ln w="50800" cap="flat" cmpd="sng" algn="ctr">
            <a:solidFill>
              <a:srgbClr val="8E3493"/>
            </a:solidFill>
            <a:prstDash val="sysDot"/>
          </a:ln>
          <a:effectLst/>
        </p:spPr>
      </p:cxnSp>
      <p:cxnSp>
        <p:nvCxnSpPr>
          <p:cNvPr id="6" name="Straight Connector 5">
            <a:extLst>
              <a:ext uri="{FF2B5EF4-FFF2-40B4-BE49-F238E27FC236}">
                <a16:creationId xmlns:a16="http://schemas.microsoft.com/office/drawing/2014/main" id="{197996D2-5E47-709A-4360-969353B65A62}"/>
              </a:ext>
            </a:extLst>
          </p:cNvPr>
          <p:cNvCxnSpPr>
            <a:cxnSpLocks/>
          </p:cNvCxnSpPr>
          <p:nvPr/>
        </p:nvCxnSpPr>
        <p:spPr>
          <a:xfrm flipH="1">
            <a:off x="7756302" y="6008820"/>
            <a:ext cx="517557" cy="0"/>
          </a:xfrm>
          <a:prstGeom prst="line">
            <a:avLst/>
          </a:prstGeom>
          <a:noFill/>
          <a:ln w="50800" cap="flat" cmpd="sng" algn="ctr">
            <a:solidFill>
              <a:srgbClr val="8E3493"/>
            </a:solidFill>
            <a:prstDash val="solid"/>
          </a:ln>
          <a:effectLst/>
        </p:spPr>
      </p:cxnSp>
      <p:sp>
        <p:nvSpPr>
          <p:cNvPr id="7" name="TextBox 6">
            <a:extLst>
              <a:ext uri="{FF2B5EF4-FFF2-40B4-BE49-F238E27FC236}">
                <a16:creationId xmlns:a16="http://schemas.microsoft.com/office/drawing/2014/main" id="{D03733EA-777F-91CE-E712-C7C0DA01E076}"/>
              </a:ext>
            </a:extLst>
          </p:cNvPr>
          <p:cNvSpPr txBox="1"/>
          <p:nvPr/>
        </p:nvSpPr>
        <p:spPr>
          <a:xfrm>
            <a:off x="3809443" y="5899566"/>
            <a:ext cx="1579872" cy="261610"/>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Metamodel Object</a:t>
            </a:r>
            <a:endParaRPr lang="en-AU" sz="1050"/>
          </a:p>
        </p:txBody>
      </p:sp>
      <p:sp>
        <p:nvSpPr>
          <p:cNvPr id="8" name="TextBox 7">
            <a:extLst>
              <a:ext uri="{FF2B5EF4-FFF2-40B4-BE49-F238E27FC236}">
                <a16:creationId xmlns:a16="http://schemas.microsoft.com/office/drawing/2014/main" id="{B98AC487-9C77-7BA8-EA11-052DE52AE0E4}"/>
              </a:ext>
            </a:extLst>
          </p:cNvPr>
          <p:cNvSpPr txBox="1"/>
          <p:nvPr/>
        </p:nvSpPr>
        <p:spPr>
          <a:xfrm>
            <a:off x="6074726" y="5881862"/>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TOGAF Object Name</a:t>
            </a:r>
            <a:endParaRPr lang="en-AU" sz="1050"/>
          </a:p>
        </p:txBody>
      </p:sp>
      <p:sp>
        <p:nvSpPr>
          <p:cNvPr id="9" name="TextBox 8">
            <a:extLst>
              <a:ext uri="{FF2B5EF4-FFF2-40B4-BE49-F238E27FC236}">
                <a16:creationId xmlns:a16="http://schemas.microsoft.com/office/drawing/2014/main" id="{0566732E-8F34-962E-D70C-43696E66F5A2}"/>
              </a:ext>
            </a:extLst>
          </p:cNvPr>
          <p:cNvSpPr txBox="1"/>
          <p:nvPr/>
        </p:nvSpPr>
        <p:spPr>
          <a:xfrm>
            <a:off x="8273859" y="5889151"/>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TOGAF relationship</a:t>
            </a:r>
            <a:endParaRPr lang="en-AU" sz="1050"/>
          </a:p>
        </p:txBody>
      </p:sp>
      <p:sp>
        <p:nvSpPr>
          <p:cNvPr id="10" name="TextBox 9">
            <a:extLst>
              <a:ext uri="{FF2B5EF4-FFF2-40B4-BE49-F238E27FC236}">
                <a16:creationId xmlns:a16="http://schemas.microsoft.com/office/drawing/2014/main" id="{B031B42C-F3DA-43A0-1501-30483EAAD237}"/>
              </a:ext>
            </a:extLst>
          </p:cNvPr>
          <p:cNvSpPr txBox="1"/>
          <p:nvPr/>
        </p:nvSpPr>
        <p:spPr>
          <a:xfrm>
            <a:off x="10103100" y="5875443"/>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added relationship</a:t>
            </a:r>
            <a:endParaRPr lang="en-AU" sz="1050"/>
          </a:p>
        </p:txBody>
      </p:sp>
      <p:sp>
        <p:nvSpPr>
          <p:cNvPr id="11" name="Rectangle: Rounded Corners 10">
            <a:extLst>
              <a:ext uri="{FF2B5EF4-FFF2-40B4-BE49-F238E27FC236}">
                <a16:creationId xmlns:a16="http://schemas.microsoft.com/office/drawing/2014/main" id="{5B29ACAF-2CD6-7595-6B08-247D0F61DD4B}"/>
              </a:ext>
            </a:extLst>
          </p:cNvPr>
          <p:cNvSpPr/>
          <p:nvPr/>
        </p:nvSpPr>
        <p:spPr bwMode="gray">
          <a:xfrm>
            <a:off x="3145145" y="5566918"/>
            <a:ext cx="659075" cy="233384"/>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pPr>
            <a:r>
              <a:rPr lang="en-AU" sz="1600" b="1" kern="0">
                <a:solidFill>
                  <a:prstClr val="white"/>
                </a:solidFill>
                <a:latin typeface="Open Sans"/>
              </a:rPr>
              <a:t>Text</a:t>
            </a:r>
          </a:p>
        </p:txBody>
      </p:sp>
      <p:sp>
        <p:nvSpPr>
          <p:cNvPr id="13" name="TextBox 12">
            <a:extLst>
              <a:ext uri="{FF2B5EF4-FFF2-40B4-BE49-F238E27FC236}">
                <a16:creationId xmlns:a16="http://schemas.microsoft.com/office/drawing/2014/main" id="{C51B98A4-826B-1575-36E4-9BC92F2785EF}"/>
              </a:ext>
            </a:extLst>
          </p:cNvPr>
          <p:cNvSpPr txBox="1"/>
          <p:nvPr/>
        </p:nvSpPr>
        <p:spPr>
          <a:xfrm>
            <a:off x="3799875" y="5552805"/>
            <a:ext cx="2468151"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Metamodel Object part of this view</a:t>
            </a:r>
            <a:endParaRPr lang="en-AU" sz="1050"/>
          </a:p>
        </p:txBody>
      </p:sp>
    </p:spTree>
    <p:extLst>
      <p:ext uri="{BB962C8B-B14F-4D97-AF65-F5344CB8AC3E}">
        <p14:creationId xmlns:p14="http://schemas.microsoft.com/office/powerpoint/2010/main" val="79245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Rounded Corners 72">
            <a:extLst>
              <a:ext uri="{FF2B5EF4-FFF2-40B4-BE49-F238E27FC236}">
                <a16:creationId xmlns:a16="http://schemas.microsoft.com/office/drawing/2014/main" id="{A696A993-7D08-5D2B-A7AB-C63CF03E45AF}"/>
              </a:ext>
            </a:extLst>
          </p:cNvPr>
          <p:cNvSpPr/>
          <p:nvPr/>
        </p:nvSpPr>
        <p:spPr bwMode="gray">
          <a:xfrm>
            <a:off x="5600368" y="2520429"/>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70" name="Rectangle: Rounded Corners 69">
            <a:extLst>
              <a:ext uri="{FF2B5EF4-FFF2-40B4-BE49-F238E27FC236}">
                <a16:creationId xmlns:a16="http://schemas.microsoft.com/office/drawing/2014/main" id="{7D9F31E7-6D3A-E990-C44E-3B0C4D3B4FCA}"/>
              </a:ext>
            </a:extLst>
          </p:cNvPr>
          <p:cNvSpPr/>
          <p:nvPr/>
        </p:nvSpPr>
        <p:spPr bwMode="gray">
          <a:xfrm>
            <a:off x="5600368" y="2915866"/>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2" name="Slide Number Placeholder 1">
            <a:extLst>
              <a:ext uri="{FF2B5EF4-FFF2-40B4-BE49-F238E27FC236}">
                <a16:creationId xmlns:a16="http://schemas.microsoft.com/office/drawing/2014/main" id="{3EC437E7-FBF5-1AE4-F61C-1B5197869782}"/>
              </a:ext>
            </a:extLst>
          </p:cNvPr>
          <p:cNvSpPr>
            <a:spLocks noGrp="1"/>
          </p:cNvSpPr>
          <p:nvPr>
            <p:ph type="sldNum" sz="quarter" idx="12"/>
          </p:nvPr>
        </p:nvSpPr>
        <p:spPr/>
        <p:txBody>
          <a:bodyPr/>
          <a:lstStyle/>
          <a:p>
            <a:fld id="{1AA8F378-6842-4A19-98F4-B68C8A6CB2C6}" type="slidenum">
              <a:rPr lang="en-AU" smtClean="0"/>
              <a:pPr/>
              <a:t>14</a:t>
            </a:fld>
            <a:endParaRPr lang="en-AU"/>
          </a:p>
        </p:txBody>
      </p:sp>
      <p:sp>
        <p:nvSpPr>
          <p:cNvPr id="27" name="Rectangle: Rounded Corners 26">
            <a:extLst>
              <a:ext uri="{FF2B5EF4-FFF2-40B4-BE49-F238E27FC236}">
                <a16:creationId xmlns:a16="http://schemas.microsoft.com/office/drawing/2014/main" id="{1CB35A4C-15AA-B8A0-8D01-2FC0B6872E4B}"/>
              </a:ext>
            </a:extLst>
          </p:cNvPr>
          <p:cNvSpPr/>
          <p:nvPr/>
        </p:nvSpPr>
        <p:spPr bwMode="gray">
          <a:xfrm>
            <a:off x="8708320" y="219075"/>
            <a:ext cx="2593961" cy="5347843"/>
          </a:xfrm>
          <a:prstGeom prst="roundRect">
            <a:avLst>
              <a:gd name="adj" fmla="val 3305"/>
            </a:avLst>
          </a:prstGeom>
          <a:solidFill>
            <a:srgbClr val="FFE697"/>
          </a:solidFill>
          <a:ln w="19050" algn="ctr">
            <a:noFill/>
            <a:miter lim="800000"/>
            <a:headEnd/>
            <a:tailEnd/>
          </a:ln>
        </p:spPr>
        <p:txBody>
          <a:bodyPr wrap="square" lIns="88900" tIns="88900" rIns="88900" bIns="88900" rtlCol="0" anchor="t"/>
          <a:lstStyle/>
          <a:p>
            <a:pPr algn="r">
              <a:lnSpc>
                <a:spcPct val="106000"/>
              </a:lnSpc>
              <a:buFont typeface="Wingdings 2" pitchFamily="18" charset="2"/>
              <a:buNone/>
            </a:pPr>
            <a:r>
              <a:rPr lang="en-AU" sz="1050" b="1" kern="0">
                <a:solidFill>
                  <a:srgbClr val="E97132"/>
                </a:solidFill>
                <a:latin typeface="Open Sans"/>
              </a:rPr>
              <a:t>From QGEA Business Capability Reference Model</a:t>
            </a:r>
          </a:p>
        </p:txBody>
      </p:sp>
      <p:sp>
        <p:nvSpPr>
          <p:cNvPr id="28" name="Title 2">
            <a:extLst>
              <a:ext uri="{FF2B5EF4-FFF2-40B4-BE49-F238E27FC236}">
                <a16:creationId xmlns:a16="http://schemas.microsoft.com/office/drawing/2014/main" id="{A3E88F6A-7DD2-87BD-CB83-219D83CCADDA}"/>
              </a:ext>
            </a:extLst>
          </p:cNvPr>
          <p:cNvSpPr txBox="1">
            <a:spLocks/>
          </p:cNvSpPr>
          <p:nvPr/>
        </p:nvSpPr>
        <p:spPr>
          <a:xfrm>
            <a:off x="469893" y="476591"/>
            <a:ext cx="2778131" cy="4111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i="0" u="none" strike="noStrike" kern="1200" cap="none" spc="0" normalizeH="0" baseline="0" noProof="0">
                <a:ln>
                  <a:noFill/>
                </a:ln>
                <a:effectLst/>
                <a:uLnTx/>
                <a:uFillTx/>
                <a:latin typeface="Calibri" panose="020F0502020204030204" pitchFamily="34" charset="0"/>
                <a:ea typeface="+mj-ea"/>
                <a:cs typeface="+mj-cs"/>
              </a:rPr>
              <a:t>Worked</a:t>
            </a:r>
            <a:r>
              <a:rPr kumimoji="0" lang="en-AU" sz="3200" b="1" i="0" u="none" strike="noStrike" kern="1200" cap="none" spc="0" normalizeH="0" baseline="0" noProof="0">
                <a:ln>
                  <a:noFill/>
                </a:ln>
                <a:effectLst/>
                <a:uLnTx/>
                <a:uFillTx/>
                <a:latin typeface="Calibri" panose="020F0502020204030204" pitchFamily="34" charset="0"/>
                <a:ea typeface="+mj-ea"/>
                <a:cs typeface="+mj-cs"/>
              </a:rPr>
              <a:t> </a:t>
            </a:r>
            <a:r>
              <a:rPr kumimoji="0" lang="en-AU" sz="3200" i="0" u="none" strike="noStrike" kern="1200" cap="none" spc="0" normalizeH="0" baseline="0" noProof="0" err="1">
                <a:ln>
                  <a:noFill/>
                </a:ln>
                <a:effectLst/>
                <a:uLnTx/>
                <a:uFillTx/>
                <a:latin typeface="Calibri" panose="020F0502020204030204" pitchFamily="34" charset="0"/>
                <a:ea typeface="+mj-ea"/>
                <a:cs typeface="+mj-cs"/>
              </a:rPr>
              <a:t>Examp</a:t>
            </a:r>
            <a:r>
              <a:rPr lang="en-AU" sz="3200">
                <a:latin typeface="Calibri" panose="020F0502020204030204" pitchFamily="34" charset="0"/>
              </a:rPr>
              <a:t>le</a:t>
            </a:r>
            <a:br>
              <a:rPr kumimoji="0" lang="en-AU" sz="2000" b="1" i="0" u="none" strike="noStrike" kern="1200" cap="none" spc="0" normalizeH="0" baseline="0" noProof="0">
                <a:ln>
                  <a:noFill/>
                </a:ln>
                <a:effectLst/>
                <a:uLnTx/>
                <a:uFillTx/>
                <a:latin typeface="Calibri" panose="020F0502020204030204" pitchFamily="34" charset="0"/>
                <a:ea typeface="+mj-ea"/>
                <a:cs typeface="+mj-cs"/>
              </a:rPr>
            </a:br>
            <a:br>
              <a:rPr kumimoji="0" lang="en-AU" sz="2000" b="1" i="0" u="none" strike="noStrike" kern="1200" cap="none" spc="0" normalizeH="0" baseline="0" noProof="0">
                <a:ln>
                  <a:noFill/>
                </a:ln>
                <a:effectLst/>
                <a:uLnTx/>
                <a:uFillTx/>
                <a:latin typeface="Calibri" panose="020F0502020204030204" pitchFamily="34" charset="0"/>
                <a:ea typeface="+mj-ea"/>
                <a:cs typeface="+mj-cs"/>
              </a:rPr>
            </a:br>
            <a:r>
              <a:rPr kumimoji="0" lang="en-AU" sz="2000" b="1" i="0" u="none" strike="noStrike" kern="1200" cap="none" spc="0" normalizeH="0" baseline="0" noProof="0" err="1">
                <a:ln>
                  <a:noFill/>
                </a:ln>
                <a:effectLst/>
                <a:uLnTx/>
                <a:uFillTx/>
                <a:latin typeface="Calibri" panose="020F0502020204030204" pitchFamily="34" charset="0"/>
                <a:ea typeface="+mj-ea"/>
                <a:cs typeface="+mj-cs"/>
              </a:rPr>
              <a:t>WofG</a:t>
            </a:r>
            <a:r>
              <a:rPr kumimoji="0" lang="en-AU" sz="2000" b="1" i="0" u="none" strike="noStrike" kern="1200" cap="none" spc="0" normalizeH="0" baseline="0" noProof="0">
                <a:ln>
                  <a:noFill/>
                </a:ln>
                <a:effectLst/>
                <a:uLnTx/>
                <a:uFillTx/>
                <a:latin typeface="Calibri" panose="020F0502020204030204" pitchFamily="34" charset="0"/>
                <a:ea typeface="+mj-ea"/>
                <a:cs typeface="+mj-cs"/>
              </a:rPr>
              <a:t> Business motivation and capability classification view</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This enables you to connect your service lines to Whole of Government responsibilities set out by Cabinet and Legislation</a:t>
            </a:r>
            <a:b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endParaRPr kumimoji="0" lang="en-AU"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endParaRPr>
          </a:p>
        </p:txBody>
      </p:sp>
      <p:sp>
        <p:nvSpPr>
          <p:cNvPr id="29" name="object 4">
            <a:extLst>
              <a:ext uri="{FF2B5EF4-FFF2-40B4-BE49-F238E27FC236}">
                <a16:creationId xmlns:a16="http://schemas.microsoft.com/office/drawing/2014/main" id="{B2AB587A-6743-DC99-48FD-9A733F9809B3}"/>
              </a:ext>
            </a:extLst>
          </p:cNvPr>
          <p:cNvSpPr txBox="1"/>
          <p:nvPr/>
        </p:nvSpPr>
        <p:spPr>
          <a:xfrm>
            <a:off x="469894" y="3047724"/>
            <a:ext cx="2546973" cy="630942"/>
          </a:xfrm>
          <a:prstGeom prst="rect">
            <a:avLst/>
          </a:prstGeom>
        </p:spPr>
        <p:txBody>
          <a:bodyPr vert="horz" wrap="square" lIns="0" tIns="0" rIns="0" bIns="0" rtlCol="0" anchor="t">
            <a:spAutoFit/>
          </a:bodyPr>
          <a:lstStyle/>
          <a:p>
            <a:pPr marL="12700">
              <a:spcAft>
                <a:spcPts val="300"/>
              </a:spcAft>
              <a:defRPr/>
            </a:pPr>
            <a:r>
              <a:rPr lang="en-US" sz="1200" i="1">
                <a:solidFill>
                  <a:prstClr val="black"/>
                </a:solidFill>
                <a:latin typeface="Open Sans"/>
                <a:ea typeface="Chronicle Display Black" charset="0"/>
                <a:cs typeface="Arial"/>
              </a:rPr>
              <a:t>.</a:t>
            </a:r>
          </a:p>
          <a:p>
            <a:pPr marL="12700">
              <a:spcAft>
                <a:spcPts val="300"/>
              </a:spcAft>
              <a:defRPr/>
            </a:pPr>
            <a:endParaRPr lang="en-US" sz="1200" i="1">
              <a:solidFill>
                <a:prstClr val="black"/>
              </a:solidFill>
              <a:latin typeface="Open Sans"/>
              <a:ea typeface="Chronicle Display Black" charset="0"/>
              <a:cs typeface="Arial"/>
            </a:endParaRPr>
          </a:p>
          <a:p>
            <a:pPr marL="12700">
              <a:spcAft>
                <a:spcPts val="300"/>
              </a:spcAft>
              <a:defRPr/>
            </a:pPr>
            <a:endParaRPr lang="en-US" sz="1200" i="1">
              <a:solidFill>
                <a:prstClr val="black"/>
              </a:solidFill>
              <a:latin typeface="Open Sans"/>
              <a:ea typeface="Chronicle Display Black" charset="0"/>
              <a:cs typeface="Arial"/>
            </a:endParaRPr>
          </a:p>
        </p:txBody>
      </p:sp>
      <p:sp>
        <p:nvSpPr>
          <p:cNvPr id="33" name="Rectangle: Rounded Corners 32">
            <a:extLst>
              <a:ext uri="{FF2B5EF4-FFF2-40B4-BE49-F238E27FC236}">
                <a16:creationId xmlns:a16="http://schemas.microsoft.com/office/drawing/2014/main" id="{EF3B30B2-F7D1-8F75-D6E7-C9132A07E1E3}"/>
              </a:ext>
            </a:extLst>
          </p:cNvPr>
          <p:cNvSpPr/>
          <p:nvPr/>
        </p:nvSpPr>
        <p:spPr bwMode="gray">
          <a:xfrm>
            <a:off x="9053773" y="2308969"/>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Service Type</a:t>
            </a:r>
          </a:p>
        </p:txBody>
      </p:sp>
      <p:sp>
        <p:nvSpPr>
          <p:cNvPr id="34" name="Rectangle: Rounded Corners 33">
            <a:extLst>
              <a:ext uri="{FF2B5EF4-FFF2-40B4-BE49-F238E27FC236}">
                <a16:creationId xmlns:a16="http://schemas.microsoft.com/office/drawing/2014/main" id="{32BFE498-3F0E-FEA1-FC7D-656CC2DDD941}"/>
              </a:ext>
            </a:extLst>
          </p:cNvPr>
          <p:cNvSpPr/>
          <p:nvPr/>
        </p:nvSpPr>
        <p:spPr bwMode="gray">
          <a:xfrm>
            <a:off x="4222686" y="4082859"/>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Principal Ministerial Responsibility</a:t>
            </a:r>
          </a:p>
        </p:txBody>
      </p:sp>
      <p:sp>
        <p:nvSpPr>
          <p:cNvPr id="35" name="Rectangle: Rounded Corners 34">
            <a:extLst>
              <a:ext uri="{FF2B5EF4-FFF2-40B4-BE49-F238E27FC236}">
                <a16:creationId xmlns:a16="http://schemas.microsoft.com/office/drawing/2014/main" id="{B7EA0CAA-75E7-4D85-9BFD-E3F278E23021}"/>
              </a:ext>
            </a:extLst>
          </p:cNvPr>
          <p:cNvSpPr/>
          <p:nvPr/>
        </p:nvSpPr>
        <p:spPr bwMode="gray">
          <a:xfrm>
            <a:off x="4239710" y="755922"/>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Legislation</a:t>
            </a:r>
          </a:p>
        </p:txBody>
      </p:sp>
      <p:cxnSp>
        <p:nvCxnSpPr>
          <p:cNvPr id="36" name="Straight Connector 35">
            <a:extLst>
              <a:ext uri="{FF2B5EF4-FFF2-40B4-BE49-F238E27FC236}">
                <a16:creationId xmlns:a16="http://schemas.microsoft.com/office/drawing/2014/main" id="{2479E9F0-CB1E-C6E0-723A-8E04B76C1D5A}"/>
              </a:ext>
            </a:extLst>
          </p:cNvPr>
          <p:cNvCxnSpPr>
            <a:cxnSpLocks/>
          </p:cNvCxnSpPr>
          <p:nvPr/>
        </p:nvCxnSpPr>
        <p:spPr>
          <a:xfrm>
            <a:off x="6035637" y="2836082"/>
            <a:ext cx="687629" cy="0"/>
          </a:xfrm>
          <a:prstGeom prst="line">
            <a:avLst/>
          </a:prstGeom>
          <a:noFill/>
          <a:ln w="50800" cap="flat" cmpd="sng" algn="ctr">
            <a:solidFill>
              <a:srgbClr val="8E3493"/>
            </a:solidFill>
            <a:prstDash val="solid"/>
          </a:ln>
          <a:effectLst/>
        </p:spPr>
      </p:cxnSp>
      <p:cxnSp>
        <p:nvCxnSpPr>
          <p:cNvPr id="37" name="Straight Connector 36">
            <a:extLst>
              <a:ext uri="{FF2B5EF4-FFF2-40B4-BE49-F238E27FC236}">
                <a16:creationId xmlns:a16="http://schemas.microsoft.com/office/drawing/2014/main" id="{304AADCB-C09C-4A8D-A14D-05007CF293B5}"/>
              </a:ext>
            </a:extLst>
          </p:cNvPr>
          <p:cNvCxnSpPr>
            <a:cxnSpLocks/>
          </p:cNvCxnSpPr>
          <p:nvPr/>
        </p:nvCxnSpPr>
        <p:spPr>
          <a:xfrm flipV="1">
            <a:off x="7629741" y="3363195"/>
            <a:ext cx="0" cy="681565"/>
          </a:xfrm>
          <a:prstGeom prst="line">
            <a:avLst/>
          </a:prstGeom>
          <a:noFill/>
          <a:ln w="38100" cap="flat" cmpd="sng" algn="ctr">
            <a:solidFill>
              <a:srgbClr val="8E3493"/>
            </a:solidFill>
            <a:prstDash val="sysDot"/>
          </a:ln>
          <a:effectLst/>
        </p:spPr>
      </p:cxnSp>
      <p:cxnSp>
        <p:nvCxnSpPr>
          <p:cNvPr id="38" name="Straight Connector 37">
            <a:extLst>
              <a:ext uri="{FF2B5EF4-FFF2-40B4-BE49-F238E27FC236}">
                <a16:creationId xmlns:a16="http://schemas.microsoft.com/office/drawing/2014/main" id="{38F59532-26F3-85AD-E6C5-D7D92A6E5EA6}"/>
              </a:ext>
            </a:extLst>
          </p:cNvPr>
          <p:cNvCxnSpPr>
            <a:cxnSpLocks/>
            <a:endCxn id="35" idx="2"/>
          </p:cNvCxnSpPr>
          <p:nvPr/>
        </p:nvCxnSpPr>
        <p:spPr>
          <a:xfrm flipV="1">
            <a:off x="5145215" y="1810148"/>
            <a:ext cx="970" cy="538876"/>
          </a:xfrm>
          <a:prstGeom prst="line">
            <a:avLst/>
          </a:prstGeom>
          <a:noFill/>
          <a:ln w="50800" cap="flat" cmpd="sng" algn="ctr">
            <a:solidFill>
              <a:srgbClr val="8E3493"/>
            </a:solidFill>
            <a:prstDash val="solid"/>
          </a:ln>
          <a:effectLst/>
        </p:spPr>
      </p:cxnSp>
      <p:cxnSp>
        <p:nvCxnSpPr>
          <p:cNvPr id="39" name="Straight Connector 38">
            <a:extLst>
              <a:ext uri="{FF2B5EF4-FFF2-40B4-BE49-F238E27FC236}">
                <a16:creationId xmlns:a16="http://schemas.microsoft.com/office/drawing/2014/main" id="{F4E5B5CF-CE0C-487C-34EE-44E4B82D0ACB}"/>
              </a:ext>
            </a:extLst>
          </p:cNvPr>
          <p:cNvCxnSpPr>
            <a:cxnSpLocks/>
            <a:stCxn id="34" idx="0"/>
          </p:cNvCxnSpPr>
          <p:nvPr/>
        </p:nvCxnSpPr>
        <p:spPr>
          <a:xfrm flipV="1">
            <a:off x="5129161" y="3363195"/>
            <a:ext cx="1" cy="719664"/>
          </a:xfrm>
          <a:prstGeom prst="line">
            <a:avLst/>
          </a:prstGeom>
          <a:noFill/>
          <a:ln w="50800" cap="flat" cmpd="sng" algn="ctr">
            <a:solidFill>
              <a:srgbClr val="8E3493"/>
            </a:solidFill>
            <a:prstDash val="solid"/>
          </a:ln>
          <a:effectLst/>
        </p:spPr>
      </p:cxnSp>
      <p:cxnSp>
        <p:nvCxnSpPr>
          <p:cNvPr id="40" name="Straight Connector 39">
            <a:extLst>
              <a:ext uri="{FF2B5EF4-FFF2-40B4-BE49-F238E27FC236}">
                <a16:creationId xmlns:a16="http://schemas.microsoft.com/office/drawing/2014/main" id="{9A5B7E6C-6259-23CC-FE66-C86434AA4063}"/>
              </a:ext>
            </a:extLst>
          </p:cNvPr>
          <p:cNvCxnSpPr>
            <a:cxnSpLocks/>
            <a:endCxn id="33" idx="1"/>
          </p:cNvCxnSpPr>
          <p:nvPr/>
        </p:nvCxnSpPr>
        <p:spPr>
          <a:xfrm>
            <a:off x="8536216" y="2836082"/>
            <a:ext cx="517557" cy="0"/>
          </a:xfrm>
          <a:prstGeom prst="line">
            <a:avLst/>
          </a:prstGeom>
          <a:noFill/>
          <a:ln w="50800" cap="flat" cmpd="sng" algn="ctr">
            <a:solidFill>
              <a:srgbClr val="8E3493"/>
            </a:solidFill>
            <a:prstDash val="solid"/>
          </a:ln>
          <a:effectLst/>
        </p:spPr>
      </p:cxnSp>
      <p:cxnSp>
        <p:nvCxnSpPr>
          <p:cNvPr id="41" name="Connector: Elbow 40">
            <a:extLst>
              <a:ext uri="{FF2B5EF4-FFF2-40B4-BE49-F238E27FC236}">
                <a16:creationId xmlns:a16="http://schemas.microsoft.com/office/drawing/2014/main" id="{47A60BFD-ED7F-3EED-1DB2-32428C943C43}"/>
              </a:ext>
            </a:extLst>
          </p:cNvPr>
          <p:cNvCxnSpPr>
            <a:cxnSpLocks/>
            <a:stCxn id="70" idx="3"/>
          </p:cNvCxnSpPr>
          <p:nvPr/>
        </p:nvCxnSpPr>
        <p:spPr>
          <a:xfrm>
            <a:off x="6033214" y="3041716"/>
            <a:ext cx="690052" cy="1530157"/>
          </a:xfrm>
          <a:prstGeom prst="bentConnector3">
            <a:avLst>
              <a:gd name="adj1" fmla="val 50000"/>
            </a:avLst>
          </a:prstGeom>
          <a:noFill/>
          <a:ln w="50800" cap="flat" cmpd="sng" algn="ctr">
            <a:solidFill>
              <a:srgbClr val="8E3493"/>
            </a:solidFill>
            <a:prstDash val="solid"/>
          </a:ln>
          <a:effectLst/>
        </p:spPr>
      </p:cxnSp>
      <p:cxnSp>
        <p:nvCxnSpPr>
          <p:cNvPr id="42" name="Connector: Elbow 41">
            <a:extLst>
              <a:ext uri="{FF2B5EF4-FFF2-40B4-BE49-F238E27FC236}">
                <a16:creationId xmlns:a16="http://schemas.microsoft.com/office/drawing/2014/main" id="{11BDF441-81A4-94B3-778F-F2F1DD03BAF5}"/>
              </a:ext>
            </a:extLst>
          </p:cNvPr>
          <p:cNvCxnSpPr>
            <a:cxnSpLocks/>
            <a:stCxn id="44" idx="1"/>
            <a:endCxn id="73" idx="3"/>
          </p:cNvCxnSpPr>
          <p:nvPr/>
        </p:nvCxnSpPr>
        <p:spPr>
          <a:xfrm rot="10800000" flipV="1">
            <a:off x="6033215" y="1291079"/>
            <a:ext cx="690053" cy="1355200"/>
          </a:xfrm>
          <a:prstGeom prst="bentConnector3">
            <a:avLst>
              <a:gd name="adj1" fmla="val 50000"/>
            </a:avLst>
          </a:prstGeom>
          <a:noFill/>
          <a:ln w="38100" cap="flat" cmpd="sng" algn="ctr">
            <a:solidFill>
              <a:srgbClr val="8E3493"/>
            </a:solidFill>
            <a:prstDash val="sysDot"/>
          </a:ln>
          <a:effectLst/>
        </p:spPr>
      </p:cxnSp>
      <p:sp>
        <p:nvSpPr>
          <p:cNvPr id="43" name="Rectangle: Rounded Corners 42">
            <a:extLst>
              <a:ext uri="{FF2B5EF4-FFF2-40B4-BE49-F238E27FC236}">
                <a16:creationId xmlns:a16="http://schemas.microsoft.com/office/drawing/2014/main" id="{4769D355-F9C1-2934-50F4-947F2CFB2AE5}"/>
              </a:ext>
            </a:extLst>
          </p:cNvPr>
          <p:cNvSpPr/>
          <p:nvPr/>
        </p:nvSpPr>
        <p:spPr bwMode="gray">
          <a:xfrm>
            <a:off x="9098825" y="759540"/>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defRPr/>
            </a:pPr>
            <a:r>
              <a:rPr lang="en-AU" sz="1050" b="1" kern="0">
                <a:solidFill>
                  <a:prstClr val="white"/>
                </a:solidFill>
                <a:latin typeface="Open Sans"/>
              </a:rPr>
              <a:t>Qld Gov Service Line</a:t>
            </a:r>
            <a:br>
              <a:rPr lang="en-AU" sz="800" b="1" kern="0">
                <a:solidFill>
                  <a:prstClr val="white"/>
                </a:solidFill>
                <a:latin typeface="Open Sans"/>
              </a:rPr>
            </a:br>
            <a:endParaRPr lang="en-AU" sz="800" b="1" kern="0">
              <a:solidFill>
                <a:prstClr val="white"/>
              </a:solidFill>
              <a:latin typeface="Open Sans"/>
            </a:endParaRPr>
          </a:p>
        </p:txBody>
      </p:sp>
      <p:sp>
        <p:nvSpPr>
          <p:cNvPr id="44" name="Rectangle: Rounded Corners 43">
            <a:extLst>
              <a:ext uri="{FF2B5EF4-FFF2-40B4-BE49-F238E27FC236}">
                <a16:creationId xmlns:a16="http://schemas.microsoft.com/office/drawing/2014/main" id="{36AD9773-6B5D-3061-5186-51E025918A9A}"/>
              </a:ext>
            </a:extLst>
          </p:cNvPr>
          <p:cNvSpPr/>
          <p:nvPr/>
        </p:nvSpPr>
        <p:spPr bwMode="gray">
          <a:xfrm>
            <a:off x="6723267" y="763966"/>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defRPr/>
            </a:pPr>
            <a:r>
              <a:rPr lang="en-AU" sz="1050" b="1" kern="0">
                <a:solidFill>
                  <a:prstClr val="white"/>
                </a:solidFill>
                <a:latin typeface="Open Sans"/>
              </a:rPr>
              <a:t>Agency Service Line</a:t>
            </a:r>
            <a:br>
              <a:rPr lang="en-AU" sz="1050" b="1" kern="0">
                <a:solidFill>
                  <a:prstClr val="white"/>
                </a:solidFill>
                <a:latin typeface="Open Sans"/>
              </a:rPr>
            </a:br>
            <a:br>
              <a:rPr lang="en-AU" sz="800" b="1" kern="0">
                <a:solidFill>
                  <a:prstClr val="white"/>
                </a:solidFill>
                <a:latin typeface="Open Sans"/>
              </a:rPr>
            </a:br>
            <a:endParaRPr lang="en-AU" sz="800" b="1" kern="0">
              <a:solidFill>
                <a:prstClr val="white"/>
              </a:solidFill>
              <a:latin typeface="Open Sans"/>
            </a:endParaRPr>
          </a:p>
        </p:txBody>
      </p:sp>
      <p:cxnSp>
        <p:nvCxnSpPr>
          <p:cNvPr id="46" name="Connector: Elbow 45">
            <a:extLst>
              <a:ext uri="{FF2B5EF4-FFF2-40B4-BE49-F238E27FC236}">
                <a16:creationId xmlns:a16="http://schemas.microsoft.com/office/drawing/2014/main" id="{11CC3291-8E3F-DC6A-4551-312603D87D0D}"/>
              </a:ext>
            </a:extLst>
          </p:cNvPr>
          <p:cNvCxnSpPr>
            <a:cxnSpLocks/>
            <a:stCxn id="44" idx="2"/>
          </p:cNvCxnSpPr>
          <p:nvPr/>
        </p:nvCxnSpPr>
        <p:spPr>
          <a:xfrm rot="5400000">
            <a:off x="7384354" y="2063580"/>
            <a:ext cx="490777" cy="1"/>
          </a:xfrm>
          <a:prstGeom prst="bentConnector3">
            <a:avLst>
              <a:gd name="adj1" fmla="val 50000"/>
            </a:avLst>
          </a:prstGeom>
          <a:noFill/>
          <a:ln w="38100" cap="flat" cmpd="sng" algn="ctr">
            <a:solidFill>
              <a:srgbClr val="8E3493"/>
            </a:solidFill>
            <a:prstDash val="sysDot"/>
          </a:ln>
          <a:effectLst/>
        </p:spPr>
      </p:cxnSp>
      <p:cxnSp>
        <p:nvCxnSpPr>
          <p:cNvPr id="47" name="Connector: Elbow 46">
            <a:extLst>
              <a:ext uri="{FF2B5EF4-FFF2-40B4-BE49-F238E27FC236}">
                <a16:creationId xmlns:a16="http://schemas.microsoft.com/office/drawing/2014/main" id="{E83EBAA4-8D4C-86EE-8E6C-982C44D491D4}"/>
              </a:ext>
            </a:extLst>
          </p:cNvPr>
          <p:cNvCxnSpPr>
            <a:cxnSpLocks/>
            <a:stCxn id="43" idx="3"/>
          </p:cNvCxnSpPr>
          <p:nvPr/>
        </p:nvCxnSpPr>
        <p:spPr>
          <a:xfrm flipH="1">
            <a:off x="7629741" y="1286653"/>
            <a:ext cx="3282034" cy="3812333"/>
          </a:xfrm>
          <a:prstGeom prst="bentConnector4">
            <a:avLst>
              <a:gd name="adj1" fmla="val -6965"/>
              <a:gd name="adj2" fmla="val 105996"/>
            </a:avLst>
          </a:prstGeom>
          <a:noFill/>
          <a:ln w="50800" cap="flat" cmpd="sng" algn="ctr">
            <a:solidFill>
              <a:srgbClr val="8E3493"/>
            </a:solidFill>
            <a:prstDash val="solid"/>
          </a:ln>
          <a:effectLst/>
        </p:spPr>
      </p:cxnSp>
      <p:cxnSp>
        <p:nvCxnSpPr>
          <p:cNvPr id="55" name="Connector: Elbow 54">
            <a:extLst>
              <a:ext uri="{FF2B5EF4-FFF2-40B4-BE49-F238E27FC236}">
                <a16:creationId xmlns:a16="http://schemas.microsoft.com/office/drawing/2014/main" id="{3C1B5917-0F75-C189-B467-BD0F84B8C864}"/>
              </a:ext>
            </a:extLst>
          </p:cNvPr>
          <p:cNvCxnSpPr>
            <a:cxnSpLocks/>
            <a:stCxn id="43" idx="1"/>
            <a:endCxn id="44" idx="3"/>
          </p:cNvCxnSpPr>
          <p:nvPr/>
        </p:nvCxnSpPr>
        <p:spPr>
          <a:xfrm rot="10800000" flipV="1">
            <a:off x="8536217" y="1286653"/>
            <a:ext cx="562608" cy="4426"/>
          </a:xfrm>
          <a:prstGeom prst="bentConnector3">
            <a:avLst>
              <a:gd name="adj1" fmla="val 50000"/>
            </a:avLst>
          </a:prstGeom>
          <a:noFill/>
          <a:ln w="50800" cap="flat" cmpd="sng" algn="ctr">
            <a:solidFill>
              <a:srgbClr val="8E3493"/>
            </a:solidFill>
            <a:prstDash val="solid"/>
          </a:ln>
          <a:effectLst/>
        </p:spPr>
      </p:cxnSp>
      <p:sp>
        <p:nvSpPr>
          <p:cNvPr id="3" name="Rectangle: Rounded Corners 2">
            <a:extLst>
              <a:ext uri="{FF2B5EF4-FFF2-40B4-BE49-F238E27FC236}">
                <a16:creationId xmlns:a16="http://schemas.microsoft.com/office/drawing/2014/main" id="{51D94A64-265F-76BD-6AFA-134AA47FFD9A}"/>
              </a:ext>
            </a:extLst>
          </p:cNvPr>
          <p:cNvSpPr/>
          <p:nvPr/>
        </p:nvSpPr>
        <p:spPr bwMode="gray">
          <a:xfrm>
            <a:off x="3160450" y="589597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Text</a:t>
            </a:r>
            <a:endParaRPr lang="en-AU" sz="1200" b="1" kern="0">
              <a:solidFill>
                <a:prstClr val="white"/>
              </a:solidFill>
              <a:latin typeface="Open Sans"/>
            </a:endParaRPr>
          </a:p>
        </p:txBody>
      </p:sp>
      <p:sp>
        <p:nvSpPr>
          <p:cNvPr id="4" name="Rectangle: Rounded Corners 3">
            <a:extLst>
              <a:ext uri="{FF2B5EF4-FFF2-40B4-BE49-F238E27FC236}">
                <a16:creationId xmlns:a16="http://schemas.microsoft.com/office/drawing/2014/main" id="{F08262F0-8C7A-4DC8-76A0-97E1E77175B8}"/>
              </a:ext>
            </a:extLst>
          </p:cNvPr>
          <p:cNvSpPr/>
          <p:nvPr/>
        </p:nvSpPr>
        <p:spPr bwMode="gray">
          <a:xfrm>
            <a:off x="5449124" y="589597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50" b="1" kern="0">
                <a:solidFill>
                  <a:prstClr val="white"/>
                </a:solidFill>
                <a:latin typeface="Open Sans"/>
              </a:rPr>
              <a:t>(Text)</a:t>
            </a:r>
            <a:endParaRPr lang="en-AU" sz="900" b="1" kern="0">
              <a:solidFill>
                <a:prstClr val="white"/>
              </a:solidFill>
              <a:latin typeface="Open Sans"/>
            </a:endParaRPr>
          </a:p>
        </p:txBody>
      </p:sp>
      <p:cxnSp>
        <p:nvCxnSpPr>
          <p:cNvPr id="5" name="Straight Connector 4">
            <a:extLst>
              <a:ext uri="{FF2B5EF4-FFF2-40B4-BE49-F238E27FC236}">
                <a16:creationId xmlns:a16="http://schemas.microsoft.com/office/drawing/2014/main" id="{124C9705-0093-CBFC-4F41-217B96E40E8B}"/>
              </a:ext>
            </a:extLst>
          </p:cNvPr>
          <p:cNvCxnSpPr>
            <a:cxnSpLocks/>
          </p:cNvCxnSpPr>
          <p:nvPr/>
        </p:nvCxnSpPr>
        <p:spPr>
          <a:xfrm flipH="1">
            <a:off x="9653493" y="6008820"/>
            <a:ext cx="435762" cy="0"/>
          </a:xfrm>
          <a:prstGeom prst="line">
            <a:avLst/>
          </a:prstGeom>
          <a:noFill/>
          <a:ln w="50800" cap="flat" cmpd="sng" algn="ctr">
            <a:solidFill>
              <a:srgbClr val="8E3493"/>
            </a:solidFill>
            <a:prstDash val="sysDot"/>
          </a:ln>
          <a:effectLst/>
        </p:spPr>
      </p:cxnSp>
      <p:cxnSp>
        <p:nvCxnSpPr>
          <p:cNvPr id="6" name="Straight Connector 5">
            <a:extLst>
              <a:ext uri="{FF2B5EF4-FFF2-40B4-BE49-F238E27FC236}">
                <a16:creationId xmlns:a16="http://schemas.microsoft.com/office/drawing/2014/main" id="{197996D2-5E47-709A-4360-969353B65A62}"/>
              </a:ext>
            </a:extLst>
          </p:cNvPr>
          <p:cNvCxnSpPr>
            <a:cxnSpLocks/>
          </p:cNvCxnSpPr>
          <p:nvPr/>
        </p:nvCxnSpPr>
        <p:spPr>
          <a:xfrm flipH="1">
            <a:off x="7756302" y="6008820"/>
            <a:ext cx="517557" cy="0"/>
          </a:xfrm>
          <a:prstGeom prst="line">
            <a:avLst/>
          </a:prstGeom>
          <a:noFill/>
          <a:ln w="50800" cap="flat" cmpd="sng" algn="ctr">
            <a:solidFill>
              <a:srgbClr val="8E3493"/>
            </a:solidFill>
            <a:prstDash val="solid"/>
          </a:ln>
          <a:effectLst/>
        </p:spPr>
      </p:cxnSp>
      <p:sp>
        <p:nvSpPr>
          <p:cNvPr id="7" name="TextBox 6">
            <a:extLst>
              <a:ext uri="{FF2B5EF4-FFF2-40B4-BE49-F238E27FC236}">
                <a16:creationId xmlns:a16="http://schemas.microsoft.com/office/drawing/2014/main" id="{D03733EA-777F-91CE-E712-C7C0DA01E076}"/>
              </a:ext>
            </a:extLst>
          </p:cNvPr>
          <p:cNvSpPr txBox="1"/>
          <p:nvPr/>
        </p:nvSpPr>
        <p:spPr>
          <a:xfrm>
            <a:off x="3809443" y="5899566"/>
            <a:ext cx="1579872" cy="261610"/>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Metamodel Object</a:t>
            </a:r>
            <a:endParaRPr lang="en-AU" sz="1050"/>
          </a:p>
        </p:txBody>
      </p:sp>
      <p:sp>
        <p:nvSpPr>
          <p:cNvPr id="8" name="TextBox 7">
            <a:extLst>
              <a:ext uri="{FF2B5EF4-FFF2-40B4-BE49-F238E27FC236}">
                <a16:creationId xmlns:a16="http://schemas.microsoft.com/office/drawing/2014/main" id="{B98AC487-9C77-7BA8-EA11-052DE52AE0E4}"/>
              </a:ext>
            </a:extLst>
          </p:cNvPr>
          <p:cNvSpPr txBox="1"/>
          <p:nvPr/>
        </p:nvSpPr>
        <p:spPr>
          <a:xfrm>
            <a:off x="6074726" y="5881862"/>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TOGAF Object Name</a:t>
            </a:r>
            <a:endParaRPr lang="en-AU" sz="1050"/>
          </a:p>
        </p:txBody>
      </p:sp>
      <p:sp>
        <p:nvSpPr>
          <p:cNvPr id="9" name="TextBox 8">
            <a:extLst>
              <a:ext uri="{FF2B5EF4-FFF2-40B4-BE49-F238E27FC236}">
                <a16:creationId xmlns:a16="http://schemas.microsoft.com/office/drawing/2014/main" id="{0566732E-8F34-962E-D70C-43696E66F5A2}"/>
              </a:ext>
            </a:extLst>
          </p:cNvPr>
          <p:cNvSpPr txBox="1"/>
          <p:nvPr/>
        </p:nvSpPr>
        <p:spPr>
          <a:xfrm>
            <a:off x="8273859" y="5889151"/>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TOGAF relationship</a:t>
            </a:r>
            <a:endParaRPr lang="en-AU" sz="1050"/>
          </a:p>
        </p:txBody>
      </p:sp>
      <p:sp>
        <p:nvSpPr>
          <p:cNvPr id="10" name="TextBox 9">
            <a:extLst>
              <a:ext uri="{FF2B5EF4-FFF2-40B4-BE49-F238E27FC236}">
                <a16:creationId xmlns:a16="http://schemas.microsoft.com/office/drawing/2014/main" id="{B031B42C-F3DA-43A0-1501-30483EAAD237}"/>
              </a:ext>
            </a:extLst>
          </p:cNvPr>
          <p:cNvSpPr txBox="1"/>
          <p:nvPr/>
        </p:nvSpPr>
        <p:spPr>
          <a:xfrm>
            <a:off x="10103100" y="5875443"/>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added relationship</a:t>
            </a:r>
            <a:endParaRPr lang="en-AU" sz="1050"/>
          </a:p>
        </p:txBody>
      </p:sp>
      <p:sp>
        <p:nvSpPr>
          <p:cNvPr id="11" name="Rectangle: Rounded Corners 10">
            <a:extLst>
              <a:ext uri="{FF2B5EF4-FFF2-40B4-BE49-F238E27FC236}">
                <a16:creationId xmlns:a16="http://schemas.microsoft.com/office/drawing/2014/main" id="{AC05E2B6-1912-50CF-D7A6-3876E833778D}"/>
              </a:ext>
            </a:extLst>
          </p:cNvPr>
          <p:cNvSpPr/>
          <p:nvPr/>
        </p:nvSpPr>
        <p:spPr bwMode="gray">
          <a:xfrm>
            <a:off x="7154540" y="4860639"/>
            <a:ext cx="432846" cy="251699"/>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900" b="1" kern="0">
              <a:solidFill>
                <a:prstClr val="white"/>
              </a:solidFill>
              <a:latin typeface="Open Sans"/>
            </a:endParaRPr>
          </a:p>
        </p:txBody>
      </p:sp>
      <p:sp>
        <p:nvSpPr>
          <p:cNvPr id="12" name="Rectangle: Rounded Corners 11">
            <a:extLst>
              <a:ext uri="{FF2B5EF4-FFF2-40B4-BE49-F238E27FC236}">
                <a16:creationId xmlns:a16="http://schemas.microsoft.com/office/drawing/2014/main" id="{F895F2BF-9CB6-130A-57B3-C534CB489DE8}"/>
              </a:ext>
            </a:extLst>
          </p:cNvPr>
          <p:cNvSpPr/>
          <p:nvPr/>
        </p:nvSpPr>
        <p:spPr bwMode="gray">
          <a:xfrm>
            <a:off x="4247544" y="2315256"/>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Agency</a:t>
            </a:r>
            <a:endParaRPr lang="en-AU" sz="900" b="1" kern="0">
              <a:solidFill>
                <a:prstClr val="white"/>
              </a:solidFill>
              <a:latin typeface="Open Sans"/>
            </a:endParaRPr>
          </a:p>
        </p:txBody>
      </p:sp>
      <p:sp>
        <p:nvSpPr>
          <p:cNvPr id="13" name="Rectangle: Rounded Corners 12">
            <a:extLst>
              <a:ext uri="{FF2B5EF4-FFF2-40B4-BE49-F238E27FC236}">
                <a16:creationId xmlns:a16="http://schemas.microsoft.com/office/drawing/2014/main" id="{A73D70FD-F8F4-5F4C-EADC-4940EC4CAA67}"/>
              </a:ext>
            </a:extLst>
          </p:cNvPr>
          <p:cNvSpPr/>
          <p:nvPr/>
        </p:nvSpPr>
        <p:spPr bwMode="gray">
          <a:xfrm>
            <a:off x="6748123" y="2315256"/>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Product/ Service</a:t>
            </a:r>
          </a:p>
        </p:txBody>
      </p:sp>
      <p:cxnSp>
        <p:nvCxnSpPr>
          <p:cNvPr id="14" name="Straight Connector 13">
            <a:extLst>
              <a:ext uri="{FF2B5EF4-FFF2-40B4-BE49-F238E27FC236}">
                <a16:creationId xmlns:a16="http://schemas.microsoft.com/office/drawing/2014/main" id="{68BA6346-C61B-BE69-B9B3-62807B692132}"/>
              </a:ext>
            </a:extLst>
          </p:cNvPr>
          <p:cNvCxnSpPr>
            <a:cxnSpLocks/>
            <a:stCxn id="12" idx="3"/>
            <a:endCxn id="13" idx="1"/>
          </p:cNvCxnSpPr>
          <p:nvPr/>
        </p:nvCxnSpPr>
        <p:spPr>
          <a:xfrm>
            <a:off x="6060494" y="2842369"/>
            <a:ext cx="687629" cy="0"/>
          </a:xfrm>
          <a:prstGeom prst="line">
            <a:avLst/>
          </a:prstGeom>
          <a:noFill/>
          <a:ln w="50800" cap="flat" cmpd="sng" algn="ctr">
            <a:solidFill>
              <a:srgbClr val="8E3493"/>
            </a:solidFill>
            <a:prstDash val="solid"/>
          </a:ln>
          <a:effectLst/>
        </p:spPr>
      </p:cxnSp>
      <p:sp>
        <p:nvSpPr>
          <p:cNvPr id="16" name="Rectangle: Rounded Corners 15">
            <a:extLst>
              <a:ext uri="{FF2B5EF4-FFF2-40B4-BE49-F238E27FC236}">
                <a16:creationId xmlns:a16="http://schemas.microsoft.com/office/drawing/2014/main" id="{106E842D-72D9-8AD6-8274-B65A240224D9}"/>
              </a:ext>
            </a:extLst>
          </p:cNvPr>
          <p:cNvSpPr/>
          <p:nvPr/>
        </p:nvSpPr>
        <p:spPr bwMode="gray">
          <a:xfrm>
            <a:off x="5627648" y="2930612"/>
            <a:ext cx="432846" cy="251699"/>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900" b="1" kern="0">
              <a:solidFill>
                <a:prstClr val="white"/>
              </a:solidFill>
              <a:latin typeface="Open Sans"/>
            </a:endParaRPr>
          </a:p>
        </p:txBody>
      </p:sp>
      <p:sp>
        <p:nvSpPr>
          <p:cNvPr id="17" name="Rectangle: Rounded Corners 16">
            <a:extLst>
              <a:ext uri="{FF2B5EF4-FFF2-40B4-BE49-F238E27FC236}">
                <a16:creationId xmlns:a16="http://schemas.microsoft.com/office/drawing/2014/main" id="{E5AE35A2-F3FA-805D-4D7D-FE984F0E33E1}"/>
              </a:ext>
            </a:extLst>
          </p:cNvPr>
          <p:cNvSpPr/>
          <p:nvPr/>
        </p:nvSpPr>
        <p:spPr bwMode="gray">
          <a:xfrm>
            <a:off x="6761133" y="4119220"/>
            <a:ext cx="432846" cy="251699"/>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900" b="1" kern="0">
              <a:solidFill>
                <a:prstClr val="white"/>
              </a:solidFill>
              <a:latin typeface="Open Sans"/>
            </a:endParaRPr>
          </a:p>
        </p:txBody>
      </p:sp>
      <p:sp>
        <p:nvSpPr>
          <p:cNvPr id="18" name="Rectangle: Rounded Corners 17">
            <a:extLst>
              <a:ext uri="{FF2B5EF4-FFF2-40B4-BE49-F238E27FC236}">
                <a16:creationId xmlns:a16="http://schemas.microsoft.com/office/drawing/2014/main" id="{661DAB3C-9EEA-5FC3-7AF8-49E4E04AEA8F}"/>
              </a:ext>
            </a:extLst>
          </p:cNvPr>
          <p:cNvSpPr/>
          <p:nvPr/>
        </p:nvSpPr>
        <p:spPr bwMode="gray">
          <a:xfrm>
            <a:off x="8100454" y="4177275"/>
            <a:ext cx="432846" cy="251699"/>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900" b="1" kern="0">
              <a:solidFill>
                <a:prstClr val="white"/>
              </a:solidFill>
              <a:latin typeface="Open Sans"/>
            </a:endParaRPr>
          </a:p>
        </p:txBody>
      </p:sp>
      <p:sp>
        <p:nvSpPr>
          <p:cNvPr id="19" name="Rectangle: Rounded Corners 18">
            <a:extLst>
              <a:ext uri="{FF2B5EF4-FFF2-40B4-BE49-F238E27FC236}">
                <a16:creationId xmlns:a16="http://schemas.microsoft.com/office/drawing/2014/main" id="{CCC13776-A46A-40F6-B720-210B35B5109C}"/>
              </a:ext>
            </a:extLst>
          </p:cNvPr>
          <p:cNvSpPr/>
          <p:nvPr/>
        </p:nvSpPr>
        <p:spPr bwMode="gray">
          <a:xfrm>
            <a:off x="6723266" y="4058112"/>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Business Capability</a:t>
            </a:r>
            <a:endParaRPr lang="en-AU" sz="1000" b="1" kern="0">
              <a:solidFill>
                <a:prstClr val="white"/>
              </a:solidFill>
              <a:latin typeface="Open Sans"/>
            </a:endParaRPr>
          </a:p>
        </p:txBody>
      </p:sp>
      <p:sp>
        <p:nvSpPr>
          <p:cNvPr id="20" name="Rectangle: Rounded Corners 19">
            <a:extLst>
              <a:ext uri="{FF2B5EF4-FFF2-40B4-BE49-F238E27FC236}">
                <a16:creationId xmlns:a16="http://schemas.microsoft.com/office/drawing/2014/main" id="{80E49E2A-479A-14DE-D75B-59C9AFC5A617}"/>
              </a:ext>
            </a:extLst>
          </p:cNvPr>
          <p:cNvSpPr/>
          <p:nvPr/>
        </p:nvSpPr>
        <p:spPr bwMode="gray">
          <a:xfrm>
            <a:off x="4325210" y="2791389"/>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Transport and Main Roads</a:t>
            </a:r>
          </a:p>
        </p:txBody>
      </p:sp>
      <p:sp>
        <p:nvSpPr>
          <p:cNvPr id="21" name="Rectangle: Rounded Corners 20">
            <a:extLst>
              <a:ext uri="{FF2B5EF4-FFF2-40B4-BE49-F238E27FC236}">
                <a16:creationId xmlns:a16="http://schemas.microsoft.com/office/drawing/2014/main" id="{93A2E918-E981-6341-D64B-1E7E90EF47B4}"/>
              </a:ext>
            </a:extLst>
          </p:cNvPr>
          <p:cNvSpPr/>
          <p:nvPr/>
        </p:nvSpPr>
        <p:spPr bwMode="gray">
          <a:xfrm>
            <a:off x="6840433" y="2791389"/>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Driver Licence</a:t>
            </a:r>
          </a:p>
        </p:txBody>
      </p:sp>
      <p:sp>
        <p:nvSpPr>
          <p:cNvPr id="22" name="Rectangle: Rounded Corners 21">
            <a:extLst>
              <a:ext uri="{FF2B5EF4-FFF2-40B4-BE49-F238E27FC236}">
                <a16:creationId xmlns:a16="http://schemas.microsoft.com/office/drawing/2014/main" id="{EA09EF72-FA3D-076C-FDDB-C4CDA8B55E66}"/>
              </a:ext>
            </a:extLst>
          </p:cNvPr>
          <p:cNvSpPr/>
          <p:nvPr/>
        </p:nvSpPr>
        <p:spPr bwMode="gray">
          <a:xfrm>
            <a:off x="6806433" y="4534597"/>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Driver Licensing</a:t>
            </a:r>
          </a:p>
        </p:txBody>
      </p:sp>
      <p:sp>
        <p:nvSpPr>
          <p:cNvPr id="25" name="Rectangle: Rounded Corners 24">
            <a:extLst>
              <a:ext uri="{FF2B5EF4-FFF2-40B4-BE49-F238E27FC236}">
                <a16:creationId xmlns:a16="http://schemas.microsoft.com/office/drawing/2014/main" id="{985213FB-1FAA-B993-D1FA-78CD6CB3B432}"/>
              </a:ext>
            </a:extLst>
          </p:cNvPr>
          <p:cNvSpPr/>
          <p:nvPr/>
        </p:nvSpPr>
        <p:spPr bwMode="gray">
          <a:xfrm>
            <a:off x="9181992" y="1273301"/>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Transport &amp; Motoring</a:t>
            </a:r>
          </a:p>
        </p:txBody>
      </p:sp>
      <p:sp>
        <p:nvSpPr>
          <p:cNvPr id="26" name="Rectangle: Rounded Corners 25">
            <a:extLst>
              <a:ext uri="{FF2B5EF4-FFF2-40B4-BE49-F238E27FC236}">
                <a16:creationId xmlns:a16="http://schemas.microsoft.com/office/drawing/2014/main" id="{1EA9F380-D792-F40C-B51C-9F52156498A1}"/>
              </a:ext>
            </a:extLst>
          </p:cNvPr>
          <p:cNvSpPr/>
          <p:nvPr/>
        </p:nvSpPr>
        <p:spPr bwMode="gray">
          <a:xfrm>
            <a:off x="6803043" y="1255609"/>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Licensing</a:t>
            </a:r>
          </a:p>
        </p:txBody>
      </p:sp>
      <p:sp>
        <p:nvSpPr>
          <p:cNvPr id="45" name="Rectangle: Rounded Corners 44">
            <a:extLst>
              <a:ext uri="{FF2B5EF4-FFF2-40B4-BE49-F238E27FC236}">
                <a16:creationId xmlns:a16="http://schemas.microsoft.com/office/drawing/2014/main" id="{2C7D4CDF-96BD-F3BA-F875-AFCD6E01A598}"/>
              </a:ext>
            </a:extLst>
          </p:cNvPr>
          <p:cNvSpPr/>
          <p:nvPr/>
        </p:nvSpPr>
        <p:spPr bwMode="gray">
          <a:xfrm>
            <a:off x="9132463" y="2837127"/>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Licensing, Permits &amp; Accreditation</a:t>
            </a:r>
          </a:p>
        </p:txBody>
      </p:sp>
      <p:sp>
        <p:nvSpPr>
          <p:cNvPr id="49" name="Rectangle: Rounded Corners 48">
            <a:extLst>
              <a:ext uri="{FF2B5EF4-FFF2-40B4-BE49-F238E27FC236}">
                <a16:creationId xmlns:a16="http://schemas.microsoft.com/office/drawing/2014/main" id="{85CE71DC-9D6C-5DF0-7BA9-3A4A6488ABCF}"/>
              </a:ext>
            </a:extLst>
          </p:cNvPr>
          <p:cNvSpPr/>
          <p:nvPr/>
        </p:nvSpPr>
        <p:spPr bwMode="gray">
          <a:xfrm>
            <a:off x="4315333" y="4593338"/>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Road Safety</a:t>
            </a:r>
          </a:p>
        </p:txBody>
      </p:sp>
      <p:sp>
        <p:nvSpPr>
          <p:cNvPr id="52" name="Rectangle: Rounded Corners 51">
            <a:extLst>
              <a:ext uri="{FF2B5EF4-FFF2-40B4-BE49-F238E27FC236}">
                <a16:creationId xmlns:a16="http://schemas.microsoft.com/office/drawing/2014/main" id="{6EC3C85C-C760-2D68-A663-F950F477A3CA}"/>
              </a:ext>
            </a:extLst>
          </p:cNvPr>
          <p:cNvSpPr/>
          <p:nvPr/>
        </p:nvSpPr>
        <p:spPr bwMode="gray">
          <a:xfrm>
            <a:off x="4325957" y="1260087"/>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900" b="1" kern="0">
                <a:solidFill>
                  <a:srgbClr val="8E3493"/>
                </a:solidFill>
                <a:latin typeface="Open Sans"/>
              </a:rPr>
              <a:t>Transport Operations (Road Use Management) Act 1995</a:t>
            </a:r>
          </a:p>
        </p:txBody>
      </p:sp>
      <p:sp>
        <p:nvSpPr>
          <p:cNvPr id="54" name="Rectangle: Rounded Corners 53">
            <a:extLst>
              <a:ext uri="{FF2B5EF4-FFF2-40B4-BE49-F238E27FC236}">
                <a16:creationId xmlns:a16="http://schemas.microsoft.com/office/drawing/2014/main" id="{C0690257-79DD-2B54-D7B4-E434E138D8DA}"/>
              </a:ext>
            </a:extLst>
          </p:cNvPr>
          <p:cNvSpPr/>
          <p:nvPr/>
        </p:nvSpPr>
        <p:spPr bwMode="gray">
          <a:xfrm>
            <a:off x="3145145" y="5566918"/>
            <a:ext cx="659075" cy="233384"/>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pPr>
            <a:r>
              <a:rPr lang="en-AU" sz="1600" b="1" kern="0">
                <a:solidFill>
                  <a:prstClr val="white"/>
                </a:solidFill>
                <a:latin typeface="Open Sans"/>
              </a:rPr>
              <a:t>Text</a:t>
            </a:r>
          </a:p>
        </p:txBody>
      </p:sp>
      <p:sp>
        <p:nvSpPr>
          <p:cNvPr id="56" name="TextBox 55">
            <a:extLst>
              <a:ext uri="{FF2B5EF4-FFF2-40B4-BE49-F238E27FC236}">
                <a16:creationId xmlns:a16="http://schemas.microsoft.com/office/drawing/2014/main" id="{94C674C7-2495-5070-4DA3-16BEE83F4162}"/>
              </a:ext>
            </a:extLst>
          </p:cNvPr>
          <p:cNvSpPr txBox="1"/>
          <p:nvPr/>
        </p:nvSpPr>
        <p:spPr>
          <a:xfrm>
            <a:off x="3799875" y="5552805"/>
            <a:ext cx="2468151"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Metamodel Object part of this view</a:t>
            </a:r>
            <a:endParaRPr lang="en-AU" sz="1050"/>
          </a:p>
        </p:txBody>
      </p:sp>
    </p:spTree>
    <p:extLst>
      <p:ext uri="{BB962C8B-B14F-4D97-AF65-F5344CB8AC3E}">
        <p14:creationId xmlns:p14="http://schemas.microsoft.com/office/powerpoint/2010/main" val="3018881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C437E7-FBF5-1AE4-F61C-1B5197869782}"/>
              </a:ext>
            </a:extLst>
          </p:cNvPr>
          <p:cNvSpPr>
            <a:spLocks noGrp="1"/>
          </p:cNvSpPr>
          <p:nvPr>
            <p:ph type="sldNum" sz="quarter" idx="12"/>
          </p:nvPr>
        </p:nvSpPr>
        <p:spPr/>
        <p:txBody>
          <a:bodyPr/>
          <a:lstStyle/>
          <a:p>
            <a:fld id="{1AA8F378-6842-4A19-98F4-B68C8A6CB2C6}" type="slidenum">
              <a:rPr lang="en-AU" smtClean="0"/>
              <a:pPr/>
              <a:t>15</a:t>
            </a:fld>
            <a:endParaRPr lang="en-AU"/>
          </a:p>
        </p:txBody>
      </p:sp>
      <p:sp>
        <p:nvSpPr>
          <p:cNvPr id="28" name="Title 2">
            <a:extLst>
              <a:ext uri="{FF2B5EF4-FFF2-40B4-BE49-F238E27FC236}">
                <a16:creationId xmlns:a16="http://schemas.microsoft.com/office/drawing/2014/main" id="{A3E88F6A-7DD2-87BD-CB83-219D83CCADDA}"/>
              </a:ext>
            </a:extLst>
          </p:cNvPr>
          <p:cNvSpPr txBox="1">
            <a:spLocks/>
          </p:cNvSpPr>
          <p:nvPr/>
        </p:nvSpPr>
        <p:spPr>
          <a:xfrm>
            <a:off x="469893" y="476591"/>
            <a:ext cx="2778131" cy="4111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i="0" u="none" strike="noStrike" kern="1200" cap="none" spc="0" normalizeH="0" baseline="0" noProof="0">
                <a:ln>
                  <a:noFill/>
                </a:ln>
                <a:effectLst/>
                <a:uLnTx/>
                <a:uFillTx/>
                <a:latin typeface="Calibri" panose="020F0502020204030204" pitchFamily="34" charset="0"/>
                <a:ea typeface="+mj-ea"/>
                <a:cs typeface="+mj-cs"/>
              </a:rPr>
              <a:t>QGEA Metamodel</a:t>
            </a:r>
            <a:br>
              <a:rPr kumimoji="0" lang="en-AU" sz="2000" b="1" i="0" u="none" strike="noStrike" kern="1200" cap="none" spc="0" normalizeH="0" baseline="0" noProof="0">
                <a:ln>
                  <a:noFill/>
                </a:ln>
                <a:effectLst/>
                <a:uLnTx/>
                <a:uFillTx/>
                <a:latin typeface="Calibri" panose="020F0502020204030204" pitchFamily="34" charset="0"/>
                <a:ea typeface="+mj-ea"/>
                <a:cs typeface="+mj-cs"/>
              </a:rPr>
            </a:br>
            <a:br>
              <a:rPr kumimoji="0" lang="en-AU" sz="2000" b="1" i="0" u="none" strike="noStrike" kern="1200" cap="none" spc="0" normalizeH="0" baseline="0" noProof="0">
                <a:ln>
                  <a:noFill/>
                </a:ln>
                <a:effectLst/>
                <a:uLnTx/>
                <a:uFillTx/>
                <a:latin typeface="Calibri" panose="020F0502020204030204" pitchFamily="34" charset="0"/>
                <a:ea typeface="+mj-ea"/>
                <a:cs typeface="+mj-cs"/>
              </a:rPr>
            </a:br>
            <a:r>
              <a:rPr kumimoji="0" lang="en-AU" sz="2000" b="1" i="0" u="none" strike="noStrike" kern="1200" cap="none" spc="0" normalizeH="0" baseline="0" noProof="0">
                <a:ln>
                  <a:noFill/>
                </a:ln>
                <a:effectLst/>
                <a:uLnTx/>
                <a:uFillTx/>
                <a:latin typeface="Calibri" panose="020F0502020204030204" pitchFamily="34" charset="0"/>
                <a:ea typeface="+mj-ea"/>
                <a:cs typeface="+mj-cs"/>
              </a:rPr>
              <a:t>Business motivation view</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This enables you to capture the strategic purpose of your organisation, these concepts can be found in strategic or business plans and roadmaps.</a:t>
            </a:r>
            <a:br>
              <a:rPr kumimoji="0" lang="en-AU"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endParaRPr kumimoji="0" lang="en-AU"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endParaRPr>
          </a:p>
        </p:txBody>
      </p:sp>
      <p:sp>
        <p:nvSpPr>
          <p:cNvPr id="29" name="object 4">
            <a:extLst>
              <a:ext uri="{FF2B5EF4-FFF2-40B4-BE49-F238E27FC236}">
                <a16:creationId xmlns:a16="http://schemas.microsoft.com/office/drawing/2014/main" id="{B2AB587A-6743-DC99-48FD-9A733F9809B3}"/>
              </a:ext>
            </a:extLst>
          </p:cNvPr>
          <p:cNvSpPr txBox="1"/>
          <p:nvPr/>
        </p:nvSpPr>
        <p:spPr>
          <a:xfrm>
            <a:off x="469894" y="3047724"/>
            <a:ext cx="2546973" cy="630942"/>
          </a:xfrm>
          <a:prstGeom prst="rect">
            <a:avLst/>
          </a:prstGeom>
        </p:spPr>
        <p:txBody>
          <a:bodyPr vert="horz" wrap="square" lIns="0" tIns="0" rIns="0" bIns="0" rtlCol="0" anchor="t">
            <a:spAutoFit/>
          </a:bodyPr>
          <a:lstStyle/>
          <a:p>
            <a:pPr marL="12700">
              <a:spcAft>
                <a:spcPts val="300"/>
              </a:spcAft>
              <a:defRPr/>
            </a:pPr>
            <a:r>
              <a:rPr lang="en-US" sz="1200" i="1">
                <a:solidFill>
                  <a:prstClr val="black"/>
                </a:solidFill>
                <a:latin typeface="Open Sans"/>
                <a:ea typeface="Chronicle Display Black" charset="0"/>
                <a:cs typeface="Arial"/>
              </a:rPr>
              <a:t>.</a:t>
            </a:r>
          </a:p>
          <a:p>
            <a:pPr marL="12700">
              <a:spcAft>
                <a:spcPts val="300"/>
              </a:spcAft>
              <a:defRPr/>
            </a:pPr>
            <a:endParaRPr lang="en-US" sz="1200" i="1">
              <a:solidFill>
                <a:prstClr val="black"/>
              </a:solidFill>
              <a:latin typeface="Open Sans"/>
              <a:ea typeface="Chronicle Display Black" charset="0"/>
              <a:cs typeface="Arial"/>
            </a:endParaRPr>
          </a:p>
          <a:p>
            <a:pPr marL="12700">
              <a:spcAft>
                <a:spcPts val="300"/>
              </a:spcAft>
              <a:defRPr/>
            </a:pPr>
            <a:endParaRPr lang="en-US" sz="1200" i="1">
              <a:solidFill>
                <a:prstClr val="black"/>
              </a:solidFill>
              <a:latin typeface="Open Sans"/>
              <a:ea typeface="Chronicle Display Black" charset="0"/>
              <a:cs typeface="Arial"/>
            </a:endParaRPr>
          </a:p>
        </p:txBody>
      </p:sp>
      <p:sp>
        <p:nvSpPr>
          <p:cNvPr id="3" name="Rectangle: Rounded Corners 2">
            <a:extLst>
              <a:ext uri="{FF2B5EF4-FFF2-40B4-BE49-F238E27FC236}">
                <a16:creationId xmlns:a16="http://schemas.microsoft.com/office/drawing/2014/main" id="{738C9999-2427-19F1-3E15-3CFF8D4A172F}"/>
              </a:ext>
            </a:extLst>
          </p:cNvPr>
          <p:cNvSpPr/>
          <p:nvPr/>
        </p:nvSpPr>
        <p:spPr bwMode="gray">
          <a:xfrm>
            <a:off x="6882254" y="3909293"/>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Goal</a:t>
            </a:r>
            <a:endParaRPr lang="en-AU" sz="1200" b="1" kern="0">
              <a:solidFill>
                <a:prstClr val="white"/>
              </a:solidFill>
              <a:latin typeface="Open Sans"/>
            </a:endParaRPr>
          </a:p>
        </p:txBody>
      </p:sp>
      <p:sp>
        <p:nvSpPr>
          <p:cNvPr id="5" name="Rectangle: Rounded Corners 4">
            <a:extLst>
              <a:ext uri="{FF2B5EF4-FFF2-40B4-BE49-F238E27FC236}">
                <a16:creationId xmlns:a16="http://schemas.microsoft.com/office/drawing/2014/main" id="{EA4E948F-8029-1B3D-B7CA-E123471FBFCA}"/>
              </a:ext>
            </a:extLst>
          </p:cNvPr>
          <p:cNvSpPr/>
          <p:nvPr/>
        </p:nvSpPr>
        <p:spPr bwMode="gray">
          <a:xfrm>
            <a:off x="6882254" y="2245015"/>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Objective</a:t>
            </a:r>
            <a:endParaRPr lang="en-AU" sz="1200" b="1" kern="0">
              <a:solidFill>
                <a:prstClr val="white"/>
              </a:solidFill>
              <a:latin typeface="Open Sans"/>
            </a:endParaRPr>
          </a:p>
        </p:txBody>
      </p:sp>
      <p:sp>
        <p:nvSpPr>
          <p:cNvPr id="6" name="Rectangle: Rounded Corners 5">
            <a:extLst>
              <a:ext uri="{FF2B5EF4-FFF2-40B4-BE49-F238E27FC236}">
                <a16:creationId xmlns:a16="http://schemas.microsoft.com/office/drawing/2014/main" id="{0158959C-ACDD-4F12-B228-5CED35CAFC37}"/>
              </a:ext>
            </a:extLst>
          </p:cNvPr>
          <p:cNvSpPr/>
          <p:nvPr/>
        </p:nvSpPr>
        <p:spPr bwMode="gray">
          <a:xfrm>
            <a:off x="9436255" y="3909293"/>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Measure</a:t>
            </a:r>
            <a:endParaRPr lang="en-AU" sz="1200" b="1" kern="0">
              <a:solidFill>
                <a:prstClr val="white"/>
              </a:solidFill>
              <a:latin typeface="Open Sans"/>
            </a:endParaRPr>
          </a:p>
        </p:txBody>
      </p:sp>
      <p:sp>
        <p:nvSpPr>
          <p:cNvPr id="12" name="Rectangle: Rounded Corners 11">
            <a:extLst>
              <a:ext uri="{FF2B5EF4-FFF2-40B4-BE49-F238E27FC236}">
                <a16:creationId xmlns:a16="http://schemas.microsoft.com/office/drawing/2014/main" id="{E07F11AD-0450-5DEA-717E-B47BCE3E646B}"/>
              </a:ext>
            </a:extLst>
          </p:cNvPr>
          <p:cNvSpPr/>
          <p:nvPr/>
        </p:nvSpPr>
        <p:spPr bwMode="gray">
          <a:xfrm>
            <a:off x="5600368" y="2520429"/>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13" name="Rectangle: Rounded Corners 12">
            <a:extLst>
              <a:ext uri="{FF2B5EF4-FFF2-40B4-BE49-F238E27FC236}">
                <a16:creationId xmlns:a16="http://schemas.microsoft.com/office/drawing/2014/main" id="{2708B3E6-A745-D1B1-6847-5F06170B2EE8}"/>
              </a:ext>
            </a:extLst>
          </p:cNvPr>
          <p:cNvSpPr/>
          <p:nvPr/>
        </p:nvSpPr>
        <p:spPr bwMode="gray">
          <a:xfrm>
            <a:off x="5600368" y="2915866"/>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14" name="Rectangle: Rounded Corners 13">
            <a:extLst>
              <a:ext uri="{FF2B5EF4-FFF2-40B4-BE49-F238E27FC236}">
                <a16:creationId xmlns:a16="http://schemas.microsoft.com/office/drawing/2014/main" id="{E02A4526-DD5A-693C-3FF9-13A3FA203551}"/>
              </a:ext>
            </a:extLst>
          </p:cNvPr>
          <p:cNvSpPr/>
          <p:nvPr/>
        </p:nvSpPr>
        <p:spPr bwMode="gray">
          <a:xfrm>
            <a:off x="4222687" y="2308969"/>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Agency</a:t>
            </a:r>
          </a:p>
          <a:p>
            <a:pPr algn="ctr">
              <a:lnSpc>
                <a:spcPct val="106000"/>
              </a:lnSpc>
              <a:buFont typeface="Wingdings 2" pitchFamily="18" charset="2"/>
              <a:buNone/>
            </a:pPr>
            <a:r>
              <a:rPr lang="en-AU" sz="1200" b="1" kern="0">
                <a:solidFill>
                  <a:prstClr val="white"/>
                </a:solidFill>
                <a:latin typeface="Open Sans"/>
              </a:rPr>
              <a:t>(Org Unit)</a:t>
            </a:r>
          </a:p>
        </p:txBody>
      </p:sp>
      <p:sp>
        <p:nvSpPr>
          <p:cNvPr id="15" name="Rectangle: Rounded Corners 14">
            <a:extLst>
              <a:ext uri="{FF2B5EF4-FFF2-40B4-BE49-F238E27FC236}">
                <a16:creationId xmlns:a16="http://schemas.microsoft.com/office/drawing/2014/main" id="{A34CFD75-57F0-ECB5-2783-86B28443F07F}"/>
              </a:ext>
            </a:extLst>
          </p:cNvPr>
          <p:cNvSpPr/>
          <p:nvPr/>
        </p:nvSpPr>
        <p:spPr bwMode="gray">
          <a:xfrm>
            <a:off x="4222686" y="3947392"/>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Principal Ministerial Responsibility</a:t>
            </a:r>
          </a:p>
          <a:p>
            <a:pPr algn="ctr">
              <a:lnSpc>
                <a:spcPct val="106000"/>
              </a:lnSpc>
              <a:buFont typeface="Wingdings 2" pitchFamily="18" charset="2"/>
              <a:buNone/>
            </a:pPr>
            <a:r>
              <a:rPr lang="en-AU" sz="1200" b="1" kern="0">
                <a:solidFill>
                  <a:prstClr val="white"/>
                </a:solidFill>
                <a:latin typeface="Open Sans"/>
              </a:rPr>
              <a:t>(Course of Action)</a:t>
            </a:r>
          </a:p>
        </p:txBody>
      </p:sp>
      <p:sp>
        <p:nvSpPr>
          <p:cNvPr id="16" name="Rectangle: Rounded Corners 15">
            <a:extLst>
              <a:ext uri="{FF2B5EF4-FFF2-40B4-BE49-F238E27FC236}">
                <a16:creationId xmlns:a16="http://schemas.microsoft.com/office/drawing/2014/main" id="{07D4F071-24B5-4C91-EA2A-A20CD41AEECC}"/>
              </a:ext>
            </a:extLst>
          </p:cNvPr>
          <p:cNvSpPr/>
          <p:nvPr/>
        </p:nvSpPr>
        <p:spPr bwMode="gray">
          <a:xfrm>
            <a:off x="4223657" y="715867"/>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Legislation</a:t>
            </a:r>
          </a:p>
          <a:p>
            <a:pPr algn="ctr">
              <a:lnSpc>
                <a:spcPct val="106000"/>
              </a:lnSpc>
              <a:buFont typeface="Wingdings 2" pitchFamily="18" charset="2"/>
              <a:buNone/>
            </a:pPr>
            <a:r>
              <a:rPr lang="en-AU" sz="1200" b="1" kern="0">
                <a:solidFill>
                  <a:prstClr val="white"/>
                </a:solidFill>
                <a:latin typeface="Open Sans"/>
              </a:rPr>
              <a:t>(Driver)</a:t>
            </a:r>
          </a:p>
        </p:txBody>
      </p:sp>
      <p:cxnSp>
        <p:nvCxnSpPr>
          <p:cNvPr id="17" name="Straight Connector 16">
            <a:extLst>
              <a:ext uri="{FF2B5EF4-FFF2-40B4-BE49-F238E27FC236}">
                <a16:creationId xmlns:a16="http://schemas.microsoft.com/office/drawing/2014/main" id="{0F243141-8285-1617-A225-18DC3057D25F}"/>
              </a:ext>
            </a:extLst>
          </p:cNvPr>
          <p:cNvCxnSpPr>
            <a:cxnSpLocks/>
            <a:stCxn id="14" idx="0"/>
            <a:endCxn id="16" idx="2"/>
          </p:cNvCxnSpPr>
          <p:nvPr/>
        </p:nvCxnSpPr>
        <p:spPr>
          <a:xfrm flipV="1">
            <a:off x="5129162" y="1770093"/>
            <a:ext cx="970" cy="538876"/>
          </a:xfrm>
          <a:prstGeom prst="line">
            <a:avLst/>
          </a:prstGeom>
          <a:noFill/>
          <a:ln w="50800" cap="flat" cmpd="sng" algn="ctr">
            <a:solidFill>
              <a:srgbClr val="8E3493"/>
            </a:solidFill>
            <a:prstDash val="solid"/>
          </a:ln>
          <a:effectLst/>
        </p:spPr>
      </p:cxnSp>
      <p:cxnSp>
        <p:nvCxnSpPr>
          <p:cNvPr id="18" name="Straight Connector 17">
            <a:extLst>
              <a:ext uri="{FF2B5EF4-FFF2-40B4-BE49-F238E27FC236}">
                <a16:creationId xmlns:a16="http://schemas.microsoft.com/office/drawing/2014/main" id="{1E39CBF7-D067-533C-CFE7-26049B5F58D6}"/>
              </a:ext>
            </a:extLst>
          </p:cNvPr>
          <p:cNvCxnSpPr>
            <a:cxnSpLocks/>
            <a:stCxn id="15" idx="0"/>
            <a:endCxn id="14" idx="2"/>
          </p:cNvCxnSpPr>
          <p:nvPr/>
        </p:nvCxnSpPr>
        <p:spPr>
          <a:xfrm flipV="1">
            <a:off x="5129161" y="3363195"/>
            <a:ext cx="1" cy="584197"/>
          </a:xfrm>
          <a:prstGeom prst="line">
            <a:avLst/>
          </a:prstGeom>
          <a:noFill/>
          <a:ln w="50800" cap="flat" cmpd="sng" algn="ctr">
            <a:solidFill>
              <a:srgbClr val="8E3493"/>
            </a:solidFill>
            <a:prstDash val="solid"/>
          </a:ln>
          <a:effectLst/>
        </p:spPr>
      </p:cxnSp>
      <p:cxnSp>
        <p:nvCxnSpPr>
          <p:cNvPr id="20" name="Straight Connector 19">
            <a:extLst>
              <a:ext uri="{FF2B5EF4-FFF2-40B4-BE49-F238E27FC236}">
                <a16:creationId xmlns:a16="http://schemas.microsoft.com/office/drawing/2014/main" id="{3E977690-3D1B-74D5-87AC-E62860A3AC46}"/>
              </a:ext>
            </a:extLst>
          </p:cNvPr>
          <p:cNvCxnSpPr>
            <a:cxnSpLocks/>
            <a:stCxn id="16" idx="3"/>
            <a:endCxn id="4" idx="1"/>
          </p:cNvCxnSpPr>
          <p:nvPr/>
        </p:nvCxnSpPr>
        <p:spPr>
          <a:xfrm flipV="1">
            <a:off x="6036607" y="1236358"/>
            <a:ext cx="845647" cy="6622"/>
          </a:xfrm>
          <a:prstGeom prst="line">
            <a:avLst/>
          </a:prstGeom>
          <a:noFill/>
          <a:ln w="50800" cap="flat" cmpd="sng" algn="ctr">
            <a:solidFill>
              <a:srgbClr val="8E3493"/>
            </a:solidFill>
            <a:prstDash val="solid"/>
          </a:ln>
          <a:effectLst/>
        </p:spPr>
      </p:cxnSp>
      <p:cxnSp>
        <p:nvCxnSpPr>
          <p:cNvPr id="45" name="Straight Connector 44">
            <a:extLst>
              <a:ext uri="{FF2B5EF4-FFF2-40B4-BE49-F238E27FC236}">
                <a16:creationId xmlns:a16="http://schemas.microsoft.com/office/drawing/2014/main" id="{0BE5A8E1-3CB5-DC53-BDB5-53CD9A3145D1}"/>
              </a:ext>
            </a:extLst>
          </p:cNvPr>
          <p:cNvCxnSpPr>
            <a:cxnSpLocks/>
            <a:stCxn id="5" idx="0"/>
            <a:endCxn id="4" idx="2"/>
          </p:cNvCxnSpPr>
          <p:nvPr/>
        </p:nvCxnSpPr>
        <p:spPr>
          <a:xfrm flipV="1">
            <a:off x="7788729" y="1763471"/>
            <a:ext cx="0" cy="481544"/>
          </a:xfrm>
          <a:prstGeom prst="line">
            <a:avLst/>
          </a:prstGeom>
          <a:noFill/>
          <a:ln w="50800" cap="flat" cmpd="sng" algn="ctr">
            <a:solidFill>
              <a:srgbClr val="8E3493"/>
            </a:solidFill>
            <a:prstDash val="solid"/>
          </a:ln>
          <a:effectLst/>
        </p:spPr>
      </p:cxnSp>
      <p:cxnSp>
        <p:nvCxnSpPr>
          <p:cNvPr id="51" name="Straight Connector 50">
            <a:extLst>
              <a:ext uri="{FF2B5EF4-FFF2-40B4-BE49-F238E27FC236}">
                <a16:creationId xmlns:a16="http://schemas.microsoft.com/office/drawing/2014/main" id="{7AF3C6C4-2528-5468-F73E-C544C444D9F5}"/>
              </a:ext>
            </a:extLst>
          </p:cNvPr>
          <p:cNvCxnSpPr>
            <a:cxnSpLocks/>
            <a:stCxn id="3" idx="0"/>
            <a:endCxn id="5" idx="2"/>
          </p:cNvCxnSpPr>
          <p:nvPr/>
        </p:nvCxnSpPr>
        <p:spPr>
          <a:xfrm flipV="1">
            <a:off x="7788729" y="3299241"/>
            <a:ext cx="0" cy="610052"/>
          </a:xfrm>
          <a:prstGeom prst="line">
            <a:avLst/>
          </a:prstGeom>
          <a:noFill/>
          <a:ln w="50800" cap="flat" cmpd="sng" algn="ctr">
            <a:solidFill>
              <a:srgbClr val="8E3493"/>
            </a:solidFill>
            <a:prstDash val="solid"/>
          </a:ln>
          <a:effectLst/>
        </p:spPr>
      </p:cxnSp>
      <p:cxnSp>
        <p:nvCxnSpPr>
          <p:cNvPr id="56" name="Straight Connector 55">
            <a:extLst>
              <a:ext uri="{FF2B5EF4-FFF2-40B4-BE49-F238E27FC236}">
                <a16:creationId xmlns:a16="http://schemas.microsoft.com/office/drawing/2014/main" id="{9F2D4CA2-EC27-59BD-0D0F-E6510E8FA430}"/>
              </a:ext>
            </a:extLst>
          </p:cNvPr>
          <p:cNvCxnSpPr>
            <a:cxnSpLocks/>
            <a:stCxn id="3" idx="3"/>
            <a:endCxn id="6" idx="1"/>
          </p:cNvCxnSpPr>
          <p:nvPr/>
        </p:nvCxnSpPr>
        <p:spPr>
          <a:xfrm>
            <a:off x="8695204" y="4436406"/>
            <a:ext cx="741051" cy="0"/>
          </a:xfrm>
          <a:prstGeom prst="line">
            <a:avLst/>
          </a:prstGeom>
          <a:noFill/>
          <a:ln w="50800" cap="flat" cmpd="sng" algn="ctr">
            <a:solidFill>
              <a:srgbClr val="8E3493"/>
            </a:solidFill>
            <a:prstDash val="solid"/>
          </a:ln>
          <a:effectLst/>
        </p:spPr>
      </p:cxnSp>
      <p:sp>
        <p:nvSpPr>
          <p:cNvPr id="7" name="Rectangle: Rounded Corners 6">
            <a:extLst>
              <a:ext uri="{FF2B5EF4-FFF2-40B4-BE49-F238E27FC236}">
                <a16:creationId xmlns:a16="http://schemas.microsoft.com/office/drawing/2014/main" id="{E9070FA7-761C-B21F-5CA3-1118AEF1F2D9}"/>
              </a:ext>
            </a:extLst>
          </p:cNvPr>
          <p:cNvSpPr/>
          <p:nvPr/>
        </p:nvSpPr>
        <p:spPr bwMode="gray">
          <a:xfrm>
            <a:off x="3160450" y="589597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Text</a:t>
            </a:r>
            <a:endParaRPr lang="en-AU" sz="1200" b="1" kern="0">
              <a:solidFill>
                <a:prstClr val="white"/>
              </a:solidFill>
              <a:latin typeface="Open Sans"/>
            </a:endParaRPr>
          </a:p>
        </p:txBody>
      </p:sp>
      <p:sp>
        <p:nvSpPr>
          <p:cNvPr id="8" name="Rectangle: Rounded Corners 7">
            <a:extLst>
              <a:ext uri="{FF2B5EF4-FFF2-40B4-BE49-F238E27FC236}">
                <a16:creationId xmlns:a16="http://schemas.microsoft.com/office/drawing/2014/main" id="{A9B2AD72-8ADE-42FE-C63E-7192B123396A}"/>
              </a:ext>
            </a:extLst>
          </p:cNvPr>
          <p:cNvSpPr/>
          <p:nvPr/>
        </p:nvSpPr>
        <p:spPr bwMode="gray">
          <a:xfrm>
            <a:off x="5449124" y="589597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50" b="1" kern="0">
                <a:solidFill>
                  <a:prstClr val="white"/>
                </a:solidFill>
                <a:latin typeface="Open Sans"/>
              </a:rPr>
              <a:t>(Text)</a:t>
            </a:r>
            <a:endParaRPr lang="en-AU" sz="900" b="1" kern="0">
              <a:solidFill>
                <a:prstClr val="white"/>
              </a:solidFill>
              <a:latin typeface="Open Sans"/>
            </a:endParaRPr>
          </a:p>
        </p:txBody>
      </p:sp>
      <p:cxnSp>
        <p:nvCxnSpPr>
          <p:cNvPr id="9" name="Straight Connector 8">
            <a:extLst>
              <a:ext uri="{FF2B5EF4-FFF2-40B4-BE49-F238E27FC236}">
                <a16:creationId xmlns:a16="http://schemas.microsoft.com/office/drawing/2014/main" id="{A6506A7D-46EF-F78C-7F1D-58582DBA77F8}"/>
              </a:ext>
            </a:extLst>
          </p:cNvPr>
          <p:cNvCxnSpPr>
            <a:cxnSpLocks/>
          </p:cNvCxnSpPr>
          <p:nvPr/>
        </p:nvCxnSpPr>
        <p:spPr>
          <a:xfrm flipH="1">
            <a:off x="9653493" y="6008820"/>
            <a:ext cx="435762" cy="0"/>
          </a:xfrm>
          <a:prstGeom prst="line">
            <a:avLst/>
          </a:prstGeom>
          <a:noFill/>
          <a:ln w="50800" cap="flat" cmpd="sng" algn="ctr">
            <a:solidFill>
              <a:srgbClr val="8E3493"/>
            </a:solidFill>
            <a:prstDash val="sysDot"/>
          </a:ln>
          <a:effectLst/>
        </p:spPr>
      </p:cxnSp>
      <p:cxnSp>
        <p:nvCxnSpPr>
          <p:cNvPr id="10" name="Straight Connector 9">
            <a:extLst>
              <a:ext uri="{FF2B5EF4-FFF2-40B4-BE49-F238E27FC236}">
                <a16:creationId xmlns:a16="http://schemas.microsoft.com/office/drawing/2014/main" id="{C1F2A1CD-7434-6D9A-7DC5-C09A41209545}"/>
              </a:ext>
            </a:extLst>
          </p:cNvPr>
          <p:cNvCxnSpPr>
            <a:cxnSpLocks/>
          </p:cNvCxnSpPr>
          <p:nvPr/>
        </p:nvCxnSpPr>
        <p:spPr>
          <a:xfrm flipH="1">
            <a:off x="7756302" y="6008820"/>
            <a:ext cx="517557" cy="0"/>
          </a:xfrm>
          <a:prstGeom prst="line">
            <a:avLst/>
          </a:prstGeom>
          <a:noFill/>
          <a:ln w="50800" cap="flat" cmpd="sng" algn="ctr">
            <a:solidFill>
              <a:srgbClr val="8E3493"/>
            </a:solidFill>
            <a:prstDash val="solid"/>
          </a:ln>
          <a:effectLst/>
        </p:spPr>
      </p:cxnSp>
      <p:sp>
        <p:nvSpPr>
          <p:cNvPr id="11" name="TextBox 10">
            <a:extLst>
              <a:ext uri="{FF2B5EF4-FFF2-40B4-BE49-F238E27FC236}">
                <a16:creationId xmlns:a16="http://schemas.microsoft.com/office/drawing/2014/main" id="{9E242343-8997-1A69-A4A2-B9592B7D9D10}"/>
              </a:ext>
            </a:extLst>
          </p:cNvPr>
          <p:cNvSpPr txBox="1"/>
          <p:nvPr/>
        </p:nvSpPr>
        <p:spPr>
          <a:xfrm>
            <a:off x="3809443" y="5899566"/>
            <a:ext cx="1579872" cy="261610"/>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Metamodel Object</a:t>
            </a:r>
            <a:endParaRPr lang="en-AU" sz="1050"/>
          </a:p>
        </p:txBody>
      </p:sp>
      <p:sp>
        <p:nvSpPr>
          <p:cNvPr id="19" name="TextBox 18">
            <a:extLst>
              <a:ext uri="{FF2B5EF4-FFF2-40B4-BE49-F238E27FC236}">
                <a16:creationId xmlns:a16="http://schemas.microsoft.com/office/drawing/2014/main" id="{8ABAE85B-13FD-34D9-B2C9-8F952E37D0D9}"/>
              </a:ext>
            </a:extLst>
          </p:cNvPr>
          <p:cNvSpPr txBox="1"/>
          <p:nvPr/>
        </p:nvSpPr>
        <p:spPr>
          <a:xfrm>
            <a:off x="6074726" y="5881862"/>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TOGAF Object Name</a:t>
            </a:r>
            <a:endParaRPr lang="en-AU" sz="1050"/>
          </a:p>
        </p:txBody>
      </p:sp>
      <p:sp>
        <p:nvSpPr>
          <p:cNvPr id="21" name="TextBox 20">
            <a:extLst>
              <a:ext uri="{FF2B5EF4-FFF2-40B4-BE49-F238E27FC236}">
                <a16:creationId xmlns:a16="http://schemas.microsoft.com/office/drawing/2014/main" id="{B9806243-9386-39EC-9619-CD35D45C5D90}"/>
              </a:ext>
            </a:extLst>
          </p:cNvPr>
          <p:cNvSpPr txBox="1"/>
          <p:nvPr/>
        </p:nvSpPr>
        <p:spPr>
          <a:xfrm>
            <a:off x="8273859" y="5889151"/>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TOGAF relationship</a:t>
            </a:r>
            <a:endParaRPr lang="en-AU" sz="1050"/>
          </a:p>
        </p:txBody>
      </p:sp>
      <p:sp>
        <p:nvSpPr>
          <p:cNvPr id="22" name="TextBox 21">
            <a:extLst>
              <a:ext uri="{FF2B5EF4-FFF2-40B4-BE49-F238E27FC236}">
                <a16:creationId xmlns:a16="http://schemas.microsoft.com/office/drawing/2014/main" id="{698BB068-478B-E29B-C1A5-CAF26A0014E6}"/>
              </a:ext>
            </a:extLst>
          </p:cNvPr>
          <p:cNvSpPr txBox="1"/>
          <p:nvPr/>
        </p:nvSpPr>
        <p:spPr>
          <a:xfrm>
            <a:off x="10103100" y="5875443"/>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added relationship</a:t>
            </a:r>
            <a:endParaRPr lang="en-AU" sz="1050"/>
          </a:p>
        </p:txBody>
      </p:sp>
      <p:sp>
        <p:nvSpPr>
          <p:cNvPr id="23" name="Rectangle: Rounded Corners 22">
            <a:extLst>
              <a:ext uri="{FF2B5EF4-FFF2-40B4-BE49-F238E27FC236}">
                <a16:creationId xmlns:a16="http://schemas.microsoft.com/office/drawing/2014/main" id="{4D5366E9-EEB5-E0D8-4E37-A08135756174}"/>
              </a:ext>
            </a:extLst>
          </p:cNvPr>
          <p:cNvSpPr/>
          <p:nvPr/>
        </p:nvSpPr>
        <p:spPr bwMode="gray">
          <a:xfrm>
            <a:off x="6882254" y="1357500"/>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cxnSp>
        <p:nvCxnSpPr>
          <p:cNvPr id="25" name="Connector: Elbow 24">
            <a:extLst>
              <a:ext uri="{FF2B5EF4-FFF2-40B4-BE49-F238E27FC236}">
                <a16:creationId xmlns:a16="http://schemas.microsoft.com/office/drawing/2014/main" id="{4AAB9D8C-0E5D-A2DE-2A03-D605A802180D}"/>
              </a:ext>
            </a:extLst>
          </p:cNvPr>
          <p:cNvCxnSpPr>
            <a:cxnSpLocks/>
            <a:endCxn id="23" idx="1"/>
          </p:cNvCxnSpPr>
          <p:nvPr/>
        </p:nvCxnSpPr>
        <p:spPr>
          <a:xfrm flipV="1">
            <a:off x="6060494" y="1483350"/>
            <a:ext cx="821760" cy="1359019"/>
          </a:xfrm>
          <a:prstGeom prst="bentConnector3">
            <a:avLst>
              <a:gd name="adj1" fmla="val 50000"/>
            </a:avLst>
          </a:prstGeom>
          <a:noFill/>
          <a:ln w="50800" cap="flat" cmpd="sng" algn="ctr">
            <a:solidFill>
              <a:srgbClr val="8E3493"/>
            </a:solidFill>
            <a:prstDash val="solid"/>
          </a:ln>
          <a:effectLst/>
        </p:spPr>
      </p:cxnSp>
      <p:sp>
        <p:nvSpPr>
          <p:cNvPr id="4" name="Rectangle: Rounded Corners 3">
            <a:extLst>
              <a:ext uri="{FF2B5EF4-FFF2-40B4-BE49-F238E27FC236}">
                <a16:creationId xmlns:a16="http://schemas.microsoft.com/office/drawing/2014/main" id="{743E1292-09F3-D81C-9271-33F5994F6060}"/>
              </a:ext>
            </a:extLst>
          </p:cNvPr>
          <p:cNvSpPr/>
          <p:nvPr/>
        </p:nvSpPr>
        <p:spPr bwMode="gray">
          <a:xfrm>
            <a:off x="6882254" y="709245"/>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Driver</a:t>
            </a:r>
            <a:endParaRPr lang="en-AU" sz="1200" b="1" kern="0">
              <a:solidFill>
                <a:prstClr val="white"/>
              </a:solidFill>
              <a:latin typeface="Open Sans"/>
            </a:endParaRPr>
          </a:p>
        </p:txBody>
      </p:sp>
      <p:sp>
        <p:nvSpPr>
          <p:cNvPr id="26" name="Rectangle: Rounded Corners 25">
            <a:extLst>
              <a:ext uri="{FF2B5EF4-FFF2-40B4-BE49-F238E27FC236}">
                <a16:creationId xmlns:a16="http://schemas.microsoft.com/office/drawing/2014/main" id="{2E550173-F6F1-CF4B-D2B9-B91FDAD11136}"/>
              </a:ext>
            </a:extLst>
          </p:cNvPr>
          <p:cNvSpPr/>
          <p:nvPr/>
        </p:nvSpPr>
        <p:spPr bwMode="gray">
          <a:xfrm>
            <a:off x="3145145" y="5566918"/>
            <a:ext cx="659075" cy="233384"/>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pPr>
            <a:r>
              <a:rPr lang="en-AU" sz="1600" b="1" kern="0">
                <a:solidFill>
                  <a:prstClr val="white"/>
                </a:solidFill>
                <a:latin typeface="Open Sans"/>
              </a:rPr>
              <a:t>Text</a:t>
            </a:r>
          </a:p>
        </p:txBody>
      </p:sp>
      <p:sp>
        <p:nvSpPr>
          <p:cNvPr id="27" name="TextBox 26">
            <a:extLst>
              <a:ext uri="{FF2B5EF4-FFF2-40B4-BE49-F238E27FC236}">
                <a16:creationId xmlns:a16="http://schemas.microsoft.com/office/drawing/2014/main" id="{6180D6C8-305A-5989-1ADB-64E85B5A50C3}"/>
              </a:ext>
            </a:extLst>
          </p:cNvPr>
          <p:cNvSpPr txBox="1"/>
          <p:nvPr/>
        </p:nvSpPr>
        <p:spPr>
          <a:xfrm>
            <a:off x="3799875" y="5552805"/>
            <a:ext cx="2468151"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Metamodel Object part of this view</a:t>
            </a:r>
            <a:endParaRPr lang="en-AU" sz="1050"/>
          </a:p>
        </p:txBody>
      </p:sp>
    </p:spTree>
    <p:extLst>
      <p:ext uri="{BB962C8B-B14F-4D97-AF65-F5344CB8AC3E}">
        <p14:creationId xmlns:p14="http://schemas.microsoft.com/office/powerpoint/2010/main" val="482612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245E00FA-5096-5F9A-7322-99DED0D1FE54}"/>
              </a:ext>
            </a:extLst>
          </p:cNvPr>
          <p:cNvSpPr/>
          <p:nvPr/>
        </p:nvSpPr>
        <p:spPr bwMode="gray">
          <a:xfrm>
            <a:off x="6882254" y="1357500"/>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4" name="Rectangle: Rounded Corners 3">
            <a:extLst>
              <a:ext uri="{FF2B5EF4-FFF2-40B4-BE49-F238E27FC236}">
                <a16:creationId xmlns:a16="http://schemas.microsoft.com/office/drawing/2014/main" id="{743E1292-09F3-D81C-9271-33F5994F6060}"/>
              </a:ext>
            </a:extLst>
          </p:cNvPr>
          <p:cNvSpPr/>
          <p:nvPr/>
        </p:nvSpPr>
        <p:spPr bwMode="gray">
          <a:xfrm>
            <a:off x="6882254" y="709245"/>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100" b="1" kern="0">
                <a:solidFill>
                  <a:prstClr val="white"/>
                </a:solidFill>
                <a:latin typeface="Open Sans"/>
              </a:rPr>
              <a:t>Driver</a:t>
            </a:r>
            <a:endParaRPr lang="en-AU" sz="1000" b="1" kern="0">
              <a:solidFill>
                <a:prstClr val="white"/>
              </a:solidFill>
              <a:latin typeface="Open Sans"/>
            </a:endParaRPr>
          </a:p>
        </p:txBody>
      </p:sp>
      <p:sp>
        <p:nvSpPr>
          <p:cNvPr id="2" name="Slide Number Placeholder 1">
            <a:extLst>
              <a:ext uri="{FF2B5EF4-FFF2-40B4-BE49-F238E27FC236}">
                <a16:creationId xmlns:a16="http://schemas.microsoft.com/office/drawing/2014/main" id="{3EC437E7-FBF5-1AE4-F61C-1B5197869782}"/>
              </a:ext>
            </a:extLst>
          </p:cNvPr>
          <p:cNvSpPr>
            <a:spLocks noGrp="1"/>
          </p:cNvSpPr>
          <p:nvPr>
            <p:ph type="sldNum" sz="quarter" idx="12"/>
          </p:nvPr>
        </p:nvSpPr>
        <p:spPr/>
        <p:txBody>
          <a:bodyPr/>
          <a:lstStyle/>
          <a:p>
            <a:fld id="{1AA8F378-6842-4A19-98F4-B68C8A6CB2C6}" type="slidenum">
              <a:rPr lang="en-AU" smtClean="0"/>
              <a:pPr/>
              <a:t>16</a:t>
            </a:fld>
            <a:endParaRPr lang="en-AU"/>
          </a:p>
        </p:txBody>
      </p:sp>
      <p:sp>
        <p:nvSpPr>
          <p:cNvPr id="28" name="Title 2">
            <a:extLst>
              <a:ext uri="{FF2B5EF4-FFF2-40B4-BE49-F238E27FC236}">
                <a16:creationId xmlns:a16="http://schemas.microsoft.com/office/drawing/2014/main" id="{A3E88F6A-7DD2-87BD-CB83-219D83CCADDA}"/>
              </a:ext>
            </a:extLst>
          </p:cNvPr>
          <p:cNvSpPr txBox="1">
            <a:spLocks/>
          </p:cNvSpPr>
          <p:nvPr/>
        </p:nvSpPr>
        <p:spPr>
          <a:xfrm>
            <a:off x="469893" y="476591"/>
            <a:ext cx="2778131" cy="4111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i="0" u="none" strike="noStrike" kern="1200" cap="none" spc="0" normalizeH="0" baseline="0" noProof="0">
                <a:ln>
                  <a:noFill/>
                </a:ln>
                <a:effectLst/>
                <a:uLnTx/>
                <a:uFillTx/>
                <a:latin typeface="Calibri" panose="020F0502020204030204" pitchFamily="34" charset="0"/>
                <a:ea typeface="+mj-ea"/>
                <a:cs typeface="+mj-cs"/>
              </a:rPr>
              <a:t>Worked Example</a:t>
            </a:r>
            <a:br>
              <a:rPr kumimoji="0" lang="en-AU" sz="2000" b="1" i="0" u="none" strike="noStrike" kern="1200" cap="none" spc="0" normalizeH="0" baseline="0" noProof="0">
                <a:ln>
                  <a:noFill/>
                </a:ln>
                <a:effectLst/>
                <a:uLnTx/>
                <a:uFillTx/>
                <a:latin typeface="Calibri" panose="020F0502020204030204" pitchFamily="34" charset="0"/>
                <a:ea typeface="+mj-ea"/>
                <a:cs typeface="+mj-cs"/>
              </a:rPr>
            </a:br>
            <a:br>
              <a:rPr kumimoji="0" lang="en-AU" sz="2000" b="1" i="0" u="none" strike="noStrike" kern="1200" cap="none" spc="0" normalizeH="0" baseline="0" noProof="0">
                <a:ln>
                  <a:noFill/>
                </a:ln>
                <a:effectLst/>
                <a:uLnTx/>
                <a:uFillTx/>
                <a:latin typeface="Calibri" panose="020F0502020204030204" pitchFamily="34" charset="0"/>
                <a:ea typeface="+mj-ea"/>
                <a:cs typeface="+mj-cs"/>
              </a:rPr>
            </a:br>
            <a:r>
              <a:rPr kumimoji="0" lang="en-AU" sz="2000" b="1" i="0" u="none" strike="noStrike" kern="1200" cap="none" spc="0" normalizeH="0" baseline="0" noProof="0">
                <a:ln>
                  <a:noFill/>
                </a:ln>
                <a:effectLst/>
                <a:uLnTx/>
                <a:uFillTx/>
                <a:latin typeface="Calibri" panose="020F0502020204030204" pitchFamily="34" charset="0"/>
                <a:ea typeface="+mj-ea"/>
                <a:cs typeface="+mj-cs"/>
              </a:rPr>
              <a:t>Business motivation view</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This enables you to capture the strategic purpose of your organisation, these concepts can be found in strategic or business plans and roadmaps.</a:t>
            </a:r>
            <a:br>
              <a:rPr kumimoji="0" lang="en-AU"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endParaRPr kumimoji="0" lang="en-AU"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endParaRPr>
          </a:p>
        </p:txBody>
      </p:sp>
      <p:sp>
        <p:nvSpPr>
          <p:cNvPr id="29" name="object 4">
            <a:extLst>
              <a:ext uri="{FF2B5EF4-FFF2-40B4-BE49-F238E27FC236}">
                <a16:creationId xmlns:a16="http://schemas.microsoft.com/office/drawing/2014/main" id="{B2AB587A-6743-DC99-48FD-9A733F9809B3}"/>
              </a:ext>
            </a:extLst>
          </p:cNvPr>
          <p:cNvSpPr txBox="1"/>
          <p:nvPr/>
        </p:nvSpPr>
        <p:spPr>
          <a:xfrm>
            <a:off x="469894" y="3047724"/>
            <a:ext cx="2546973" cy="630942"/>
          </a:xfrm>
          <a:prstGeom prst="rect">
            <a:avLst/>
          </a:prstGeom>
        </p:spPr>
        <p:txBody>
          <a:bodyPr vert="horz" wrap="square" lIns="0" tIns="0" rIns="0" bIns="0" rtlCol="0" anchor="t">
            <a:spAutoFit/>
          </a:bodyPr>
          <a:lstStyle/>
          <a:p>
            <a:pPr marL="12700">
              <a:spcAft>
                <a:spcPts val="300"/>
              </a:spcAft>
              <a:defRPr/>
            </a:pPr>
            <a:r>
              <a:rPr lang="en-US" sz="1200" i="1">
                <a:solidFill>
                  <a:prstClr val="black"/>
                </a:solidFill>
                <a:latin typeface="Open Sans"/>
                <a:ea typeface="Chronicle Display Black" charset="0"/>
                <a:cs typeface="Arial"/>
              </a:rPr>
              <a:t>.</a:t>
            </a:r>
          </a:p>
          <a:p>
            <a:pPr marL="12700">
              <a:spcAft>
                <a:spcPts val="300"/>
              </a:spcAft>
              <a:defRPr/>
            </a:pPr>
            <a:endParaRPr lang="en-US" sz="1200" i="1">
              <a:solidFill>
                <a:prstClr val="black"/>
              </a:solidFill>
              <a:latin typeface="Open Sans"/>
              <a:ea typeface="Chronicle Display Black" charset="0"/>
              <a:cs typeface="Arial"/>
            </a:endParaRPr>
          </a:p>
          <a:p>
            <a:pPr marL="12700">
              <a:spcAft>
                <a:spcPts val="300"/>
              </a:spcAft>
              <a:defRPr/>
            </a:pPr>
            <a:endParaRPr lang="en-US" sz="1200" i="1">
              <a:solidFill>
                <a:prstClr val="black"/>
              </a:solidFill>
              <a:latin typeface="Open Sans"/>
              <a:ea typeface="Chronicle Display Black" charset="0"/>
              <a:cs typeface="Arial"/>
            </a:endParaRPr>
          </a:p>
        </p:txBody>
      </p:sp>
      <p:sp>
        <p:nvSpPr>
          <p:cNvPr id="3" name="Rectangle: Rounded Corners 2">
            <a:extLst>
              <a:ext uri="{FF2B5EF4-FFF2-40B4-BE49-F238E27FC236}">
                <a16:creationId xmlns:a16="http://schemas.microsoft.com/office/drawing/2014/main" id="{738C9999-2427-19F1-3E15-3CFF8D4A172F}"/>
              </a:ext>
            </a:extLst>
          </p:cNvPr>
          <p:cNvSpPr/>
          <p:nvPr/>
        </p:nvSpPr>
        <p:spPr bwMode="gray">
          <a:xfrm>
            <a:off x="6882254" y="3909293"/>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100" b="1" kern="0">
                <a:solidFill>
                  <a:prstClr val="white"/>
                </a:solidFill>
                <a:latin typeface="Open Sans"/>
              </a:rPr>
              <a:t>Goal</a:t>
            </a:r>
            <a:endParaRPr lang="en-AU" sz="1000" b="1" kern="0">
              <a:solidFill>
                <a:prstClr val="white"/>
              </a:solidFill>
              <a:latin typeface="Open Sans"/>
            </a:endParaRPr>
          </a:p>
        </p:txBody>
      </p:sp>
      <p:sp>
        <p:nvSpPr>
          <p:cNvPr id="5" name="Rectangle: Rounded Corners 4">
            <a:extLst>
              <a:ext uri="{FF2B5EF4-FFF2-40B4-BE49-F238E27FC236}">
                <a16:creationId xmlns:a16="http://schemas.microsoft.com/office/drawing/2014/main" id="{EA4E948F-8029-1B3D-B7CA-E123471FBFCA}"/>
              </a:ext>
            </a:extLst>
          </p:cNvPr>
          <p:cNvSpPr/>
          <p:nvPr/>
        </p:nvSpPr>
        <p:spPr bwMode="gray">
          <a:xfrm>
            <a:off x="6882254" y="2245015"/>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100" b="1" kern="0">
                <a:solidFill>
                  <a:prstClr val="white"/>
                </a:solidFill>
                <a:latin typeface="Open Sans"/>
              </a:rPr>
              <a:t>Objective</a:t>
            </a:r>
            <a:endParaRPr lang="en-AU" sz="1000" b="1" kern="0">
              <a:solidFill>
                <a:prstClr val="white"/>
              </a:solidFill>
              <a:latin typeface="Open Sans"/>
            </a:endParaRPr>
          </a:p>
        </p:txBody>
      </p:sp>
      <p:sp>
        <p:nvSpPr>
          <p:cNvPr id="6" name="Rectangle: Rounded Corners 5">
            <a:extLst>
              <a:ext uri="{FF2B5EF4-FFF2-40B4-BE49-F238E27FC236}">
                <a16:creationId xmlns:a16="http://schemas.microsoft.com/office/drawing/2014/main" id="{0158959C-ACDD-4F12-B228-5CED35CAFC37}"/>
              </a:ext>
            </a:extLst>
          </p:cNvPr>
          <p:cNvSpPr/>
          <p:nvPr/>
        </p:nvSpPr>
        <p:spPr bwMode="gray">
          <a:xfrm>
            <a:off x="9436255" y="3909293"/>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100" b="1" kern="0">
                <a:solidFill>
                  <a:prstClr val="white"/>
                </a:solidFill>
                <a:latin typeface="Open Sans"/>
              </a:rPr>
              <a:t>Measure</a:t>
            </a:r>
            <a:endParaRPr lang="en-AU" sz="1000" b="1" kern="0">
              <a:solidFill>
                <a:prstClr val="white"/>
              </a:solidFill>
              <a:latin typeface="Open Sans"/>
            </a:endParaRPr>
          </a:p>
        </p:txBody>
      </p:sp>
      <p:cxnSp>
        <p:nvCxnSpPr>
          <p:cNvPr id="20" name="Straight Connector 19">
            <a:extLst>
              <a:ext uri="{FF2B5EF4-FFF2-40B4-BE49-F238E27FC236}">
                <a16:creationId xmlns:a16="http://schemas.microsoft.com/office/drawing/2014/main" id="{3E977690-3D1B-74D5-87AC-E62860A3AC46}"/>
              </a:ext>
            </a:extLst>
          </p:cNvPr>
          <p:cNvCxnSpPr>
            <a:cxnSpLocks/>
            <a:endCxn id="4" idx="1"/>
          </p:cNvCxnSpPr>
          <p:nvPr/>
        </p:nvCxnSpPr>
        <p:spPr>
          <a:xfrm flipV="1">
            <a:off x="6036607" y="1236358"/>
            <a:ext cx="845647" cy="6622"/>
          </a:xfrm>
          <a:prstGeom prst="line">
            <a:avLst/>
          </a:prstGeom>
          <a:noFill/>
          <a:ln w="50800" cap="flat" cmpd="sng" algn="ctr">
            <a:solidFill>
              <a:srgbClr val="8E3493"/>
            </a:solidFill>
            <a:prstDash val="solid"/>
          </a:ln>
          <a:effectLst/>
        </p:spPr>
      </p:cxnSp>
      <p:cxnSp>
        <p:nvCxnSpPr>
          <p:cNvPr id="24" name="Connector: Elbow 23">
            <a:extLst>
              <a:ext uri="{FF2B5EF4-FFF2-40B4-BE49-F238E27FC236}">
                <a16:creationId xmlns:a16="http://schemas.microsoft.com/office/drawing/2014/main" id="{2CBB003F-EDB7-383F-5FF4-B64593480B89}"/>
              </a:ext>
            </a:extLst>
          </p:cNvPr>
          <p:cNvCxnSpPr>
            <a:cxnSpLocks/>
            <a:endCxn id="32" idx="1"/>
          </p:cNvCxnSpPr>
          <p:nvPr/>
        </p:nvCxnSpPr>
        <p:spPr>
          <a:xfrm flipV="1">
            <a:off x="6060494" y="1483350"/>
            <a:ext cx="821760" cy="1359019"/>
          </a:xfrm>
          <a:prstGeom prst="bentConnector3">
            <a:avLst>
              <a:gd name="adj1" fmla="val 50000"/>
            </a:avLst>
          </a:prstGeom>
          <a:noFill/>
          <a:ln w="50800" cap="flat" cmpd="sng" algn="ctr">
            <a:solidFill>
              <a:srgbClr val="8E3493"/>
            </a:solidFill>
            <a:prstDash val="solid"/>
          </a:ln>
          <a:effectLst/>
        </p:spPr>
      </p:cxnSp>
      <p:cxnSp>
        <p:nvCxnSpPr>
          <p:cNvPr id="45" name="Straight Connector 44">
            <a:extLst>
              <a:ext uri="{FF2B5EF4-FFF2-40B4-BE49-F238E27FC236}">
                <a16:creationId xmlns:a16="http://schemas.microsoft.com/office/drawing/2014/main" id="{0BE5A8E1-3CB5-DC53-BDB5-53CD9A3145D1}"/>
              </a:ext>
            </a:extLst>
          </p:cNvPr>
          <p:cNvCxnSpPr>
            <a:cxnSpLocks/>
            <a:stCxn id="5" idx="0"/>
            <a:endCxn id="4" idx="2"/>
          </p:cNvCxnSpPr>
          <p:nvPr/>
        </p:nvCxnSpPr>
        <p:spPr>
          <a:xfrm flipV="1">
            <a:off x="7788729" y="1763471"/>
            <a:ext cx="0" cy="481544"/>
          </a:xfrm>
          <a:prstGeom prst="line">
            <a:avLst/>
          </a:prstGeom>
          <a:noFill/>
          <a:ln w="50800" cap="flat" cmpd="sng" algn="ctr">
            <a:solidFill>
              <a:srgbClr val="8E3493"/>
            </a:solidFill>
            <a:prstDash val="solid"/>
          </a:ln>
          <a:effectLst/>
        </p:spPr>
      </p:cxnSp>
      <p:cxnSp>
        <p:nvCxnSpPr>
          <p:cNvPr id="51" name="Straight Connector 50">
            <a:extLst>
              <a:ext uri="{FF2B5EF4-FFF2-40B4-BE49-F238E27FC236}">
                <a16:creationId xmlns:a16="http://schemas.microsoft.com/office/drawing/2014/main" id="{7AF3C6C4-2528-5468-F73E-C544C444D9F5}"/>
              </a:ext>
            </a:extLst>
          </p:cNvPr>
          <p:cNvCxnSpPr>
            <a:cxnSpLocks/>
            <a:stCxn id="3" idx="0"/>
            <a:endCxn id="5" idx="2"/>
          </p:cNvCxnSpPr>
          <p:nvPr/>
        </p:nvCxnSpPr>
        <p:spPr>
          <a:xfrm flipV="1">
            <a:off x="7788729" y="3299241"/>
            <a:ext cx="0" cy="610052"/>
          </a:xfrm>
          <a:prstGeom prst="line">
            <a:avLst/>
          </a:prstGeom>
          <a:noFill/>
          <a:ln w="50800" cap="flat" cmpd="sng" algn="ctr">
            <a:solidFill>
              <a:srgbClr val="8E3493"/>
            </a:solidFill>
            <a:prstDash val="solid"/>
          </a:ln>
          <a:effectLst/>
        </p:spPr>
      </p:cxnSp>
      <p:cxnSp>
        <p:nvCxnSpPr>
          <p:cNvPr id="56" name="Straight Connector 55">
            <a:extLst>
              <a:ext uri="{FF2B5EF4-FFF2-40B4-BE49-F238E27FC236}">
                <a16:creationId xmlns:a16="http://schemas.microsoft.com/office/drawing/2014/main" id="{9F2D4CA2-EC27-59BD-0D0F-E6510E8FA430}"/>
              </a:ext>
            </a:extLst>
          </p:cNvPr>
          <p:cNvCxnSpPr>
            <a:cxnSpLocks/>
            <a:stCxn id="3" idx="3"/>
            <a:endCxn id="6" idx="1"/>
          </p:cNvCxnSpPr>
          <p:nvPr/>
        </p:nvCxnSpPr>
        <p:spPr>
          <a:xfrm>
            <a:off x="8695204" y="4436406"/>
            <a:ext cx="741051" cy="0"/>
          </a:xfrm>
          <a:prstGeom prst="line">
            <a:avLst/>
          </a:prstGeom>
          <a:noFill/>
          <a:ln w="50800" cap="flat" cmpd="sng" algn="ctr">
            <a:solidFill>
              <a:srgbClr val="8E3493"/>
            </a:solidFill>
            <a:prstDash val="solid"/>
          </a:ln>
          <a:effectLst/>
        </p:spPr>
      </p:cxnSp>
      <p:sp>
        <p:nvSpPr>
          <p:cNvPr id="7" name="Rectangle: Rounded Corners 6">
            <a:extLst>
              <a:ext uri="{FF2B5EF4-FFF2-40B4-BE49-F238E27FC236}">
                <a16:creationId xmlns:a16="http://schemas.microsoft.com/office/drawing/2014/main" id="{E9070FA7-761C-B21F-5CA3-1118AEF1F2D9}"/>
              </a:ext>
            </a:extLst>
          </p:cNvPr>
          <p:cNvSpPr/>
          <p:nvPr/>
        </p:nvSpPr>
        <p:spPr bwMode="gray">
          <a:xfrm>
            <a:off x="3160450" y="589597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Text</a:t>
            </a:r>
            <a:endParaRPr lang="en-AU" sz="1200" b="1" kern="0">
              <a:solidFill>
                <a:prstClr val="white"/>
              </a:solidFill>
              <a:latin typeface="Open Sans"/>
            </a:endParaRPr>
          </a:p>
        </p:txBody>
      </p:sp>
      <p:sp>
        <p:nvSpPr>
          <p:cNvPr id="8" name="Rectangle: Rounded Corners 7">
            <a:extLst>
              <a:ext uri="{FF2B5EF4-FFF2-40B4-BE49-F238E27FC236}">
                <a16:creationId xmlns:a16="http://schemas.microsoft.com/office/drawing/2014/main" id="{A9B2AD72-8ADE-42FE-C63E-7192B123396A}"/>
              </a:ext>
            </a:extLst>
          </p:cNvPr>
          <p:cNvSpPr/>
          <p:nvPr/>
        </p:nvSpPr>
        <p:spPr bwMode="gray">
          <a:xfrm>
            <a:off x="5449124" y="589597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50" b="1" kern="0">
                <a:solidFill>
                  <a:prstClr val="white"/>
                </a:solidFill>
                <a:latin typeface="Open Sans"/>
              </a:rPr>
              <a:t>(Text)</a:t>
            </a:r>
            <a:endParaRPr lang="en-AU" sz="900" b="1" kern="0">
              <a:solidFill>
                <a:prstClr val="white"/>
              </a:solidFill>
              <a:latin typeface="Open Sans"/>
            </a:endParaRPr>
          </a:p>
        </p:txBody>
      </p:sp>
      <p:cxnSp>
        <p:nvCxnSpPr>
          <p:cNvPr id="9" name="Straight Connector 8">
            <a:extLst>
              <a:ext uri="{FF2B5EF4-FFF2-40B4-BE49-F238E27FC236}">
                <a16:creationId xmlns:a16="http://schemas.microsoft.com/office/drawing/2014/main" id="{A6506A7D-46EF-F78C-7F1D-58582DBA77F8}"/>
              </a:ext>
            </a:extLst>
          </p:cNvPr>
          <p:cNvCxnSpPr>
            <a:cxnSpLocks/>
          </p:cNvCxnSpPr>
          <p:nvPr/>
        </p:nvCxnSpPr>
        <p:spPr>
          <a:xfrm flipH="1">
            <a:off x="9653493" y="6008820"/>
            <a:ext cx="435762" cy="0"/>
          </a:xfrm>
          <a:prstGeom prst="line">
            <a:avLst/>
          </a:prstGeom>
          <a:noFill/>
          <a:ln w="50800" cap="flat" cmpd="sng" algn="ctr">
            <a:solidFill>
              <a:srgbClr val="8E3493"/>
            </a:solidFill>
            <a:prstDash val="sysDot"/>
          </a:ln>
          <a:effectLst/>
        </p:spPr>
      </p:cxnSp>
      <p:cxnSp>
        <p:nvCxnSpPr>
          <p:cNvPr id="10" name="Straight Connector 9">
            <a:extLst>
              <a:ext uri="{FF2B5EF4-FFF2-40B4-BE49-F238E27FC236}">
                <a16:creationId xmlns:a16="http://schemas.microsoft.com/office/drawing/2014/main" id="{C1F2A1CD-7434-6D9A-7DC5-C09A41209545}"/>
              </a:ext>
            </a:extLst>
          </p:cNvPr>
          <p:cNvCxnSpPr>
            <a:cxnSpLocks/>
          </p:cNvCxnSpPr>
          <p:nvPr/>
        </p:nvCxnSpPr>
        <p:spPr>
          <a:xfrm flipH="1">
            <a:off x="7756302" y="6008820"/>
            <a:ext cx="517557" cy="0"/>
          </a:xfrm>
          <a:prstGeom prst="line">
            <a:avLst/>
          </a:prstGeom>
          <a:noFill/>
          <a:ln w="50800" cap="flat" cmpd="sng" algn="ctr">
            <a:solidFill>
              <a:srgbClr val="8E3493"/>
            </a:solidFill>
            <a:prstDash val="solid"/>
          </a:ln>
          <a:effectLst/>
        </p:spPr>
      </p:cxnSp>
      <p:sp>
        <p:nvSpPr>
          <p:cNvPr id="11" name="TextBox 10">
            <a:extLst>
              <a:ext uri="{FF2B5EF4-FFF2-40B4-BE49-F238E27FC236}">
                <a16:creationId xmlns:a16="http://schemas.microsoft.com/office/drawing/2014/main" id="{9E242343-8997-1A69-A4A2-B9592B7D9D10}"/>
              </a:ext>
            </a:extLst>
          </p:cNvPr>
          <p:cNvSpPr txBox="1"/>
          <p:nvPr/>
        </p:nvSpPr>
        <p:spPr>
          <a:xfrm>
            <a:off x="3809443" y="5899566"/>
            <a:ext cx="1579872" cy="261610"/>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Metamodel Object</a:t>
            </a:r>
            <a:endParaRPr lang="en-AU" sz="1050"/>
          </a:p>
        </p:txBody>
      </p:sp>
      <p:sp>
        <p:nvSpPr>
          <p:cNvPr id="19" name="TextBox 18">
            <a:extLst>
              <a:ext uri="{FF2B5EF4-FFF2-40B4-BE49-F238E27FC236}">
                <a16:creationId xmlns:a16="http://schemas.microsoft.com/office/drawing/2014/main" id="{8ABAE85B-13FD-34D9-B2C9-8F952E37D0D9}"/>
              </a:ext>
            </a:extLst>
          </p:cNvPr>
          <p:cNvSpPr txBox="1"/>
          <p:nvPr/>
        </p:nvSpPr>
        <p:spPr>
          <a:xfrm>
            <a:off x="6074726" y="5881862"/>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TOGAF Object Name</a:t>
            </a:r>
            <a:endParaRPr lang="en-AU" sz="1050"/>
          </a:p>
        </p:txBody>
      </p:sp>
      <p:sp>
        <p:nvSpPr>
          <p:cNvPr id="21" name="TextBox 20">
            <a:extLst>
              <a:ext uri="{FF2B5EF4-FFF2-40B4-BE49-F238E27FC236}">
                <a16:creationId xmlns:a16="http://schemas.microsoft.com/office/drawing/2014/main" id="{B9806243-9386-39EC-9619-CD35D45C5D90}"/>
              </a:ext>
            </a:extLst>
          </p:cNvPr>
          <p:cNvSpPr txBox="1"/>
          <p:nvPr/>
        </p:nvSpPr>
        <p:spPr>
          <a:xfrm>
            <a:off x="8273859" y="5889151"/>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TOGAF relationship</a:t>
            </a:r>
            <a:endParaRPr lang="en-AU" sz="1050"/>
          </a:p>
        </p:txBody>
      </p:sp>
      <p:sp>
        <p:nvSpPr>
          <p:cNvPr id="22" name="TextBox 21">
            <a:extLst>
              <a:ext uri="{FF2B5EF4-FFF2-40B4-BE49-F238E27FC236}">
                <a16:creationId xmlns:a16="http://schemas.microsoft.com/office/drawing/2014/main" id="{698BB068-478B-E29B-C1A5-CAF26A0014E6}"/>
              </a:ext>
            </a:extLst>
          </p:cNvPr>
          <p:cNvSpPr txBox="1"/>
          <p:nvPr/>
        </p:nvSpPr>
        <p:spPr>
          <a:xfrm>
            <a:off x="10103100" y="5875443"/>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added relationship</a:t>
            </a:r>
            <a:endParaRPr lang="en-AU" sz="1050"/>
          </a:p>
        </p:txBody>
      </p:sp>
      <p:sp>
        <p:nvSpPr>
          <p:cNvPr id="38" name="Rectangle: Rounded Corners 37">
            <a:extLst>
              <a:ext uri="{FF2B5EF4-FFF2-40B4-BE49-F238E27FC236}">
                <a16:creationId xmlns:a16="http://schemas.microsoft.com/office/drawing/2014/main" id="{81D80D9B-E179-C805-9A04-63536BA7A51F}"/>
              </a:ext>
            </a:extLst>
          </p:cNvPr>
          <p:cNvSpPr/>
          <p:nvPr/>
        </p:nvSpPr>
        <p:spPr bwMode="gray">
          <a:xfrm>
            <a:off x="5611826" y="2501386"/>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39" name="Rectangle: Rounded Corners 38">
            <a:extLst>
              <a:ext uri="{FF2B5EF4-FFF2-40B4-BE49-F238E27FC236}">
                <a16:creationId xmlns:a16="http://schemas.microsoft.com/office/drawing/2014/main" id="{B963FA60-54CC-A065-3A68-ABF6892B19B5}"/>
              </a:ext>
            </a:extLst>
          </p:cNvPr>
          <p:cNvSpPr/>
          <p:nvPr/>
        </p:nvSpPr>
        <p:spPr bwMode="gray">
          <a:xfrm>
            <a:off x="5611826" y="2896823"/>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40" name="Rectangle: Rounded Corners 39">
            <a:extLst>
              <a:ext uri="{FF2B5EF4-FFF2-40B4-BE49-F238E27FC236}">
                <a16:creationId xmlns:a16="http://schemas.microsoft.com/office/drawing/2014/main" id="{F4002C96-4FA7-8F6D-4F6B-60E392AE52DB}"/>
              </a:ext>
            </a:extLst>
          </p:cNvPr>
          <p:cNvSpPr/>
          <p:nvPr/>
        </p:nvSpPr>
        <p:spPr bwMode="gray">
          <a:xfrm>
            <a:off x="4234144" y="3873316"/>
            <a:ext cx="1812950" cy="1215762"/>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Principal Ministerial Responsibility</a:t>
            </a:r>
          </a:p>
          <a:p>
            <a:pPr>
              <a:lnSpc>
                <a:spcPct val="106000"/>
              </a:lnSpc>
              <a:buFont typeface="Wingdings 2" pitchFamily="18" charset="2"/>
              <a:buNone/>
            </a:pPr>
            <a:endParaRPr lang="en-AU" sz="900" b="1" kern="0">
              <a:solidFill>
                <a:prstClr val="white"/>
              </a:solidFill>
              <a:latin typeface="Open Sans"/>
            </a:endParaRPr>
          </a:p>
        </p:txBody>
      </p:sp>
      <p:sp>
        <p:nvSpPr>
          <p:cNvPr id="41" name="Rectangle: Rounded Corners 40">
            <a:extLst>
              <a:ext uri="{FF2B5EF4-FFF2-40B4-BE49-F238E27FC236}">
                <a16:creationId xmlns:a16="http://schemas.microsoft.com/office/drawing/2014/main" id="{822617F8-C8BE-6C55-82FC-6DB76BBC8839}"/>
              </a:ext>
            </a:extLst>
          </p:cNvPr>
          <p:cNvSpPr/>
          <p:nvPr/>
        </p:nvSpPr>
        <p:spPr bwMode="gray">
          <a:xfrm>
            <a:off x="4235115" y="696824"/>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Legislation</a:t>
            </a:r>
          </a:p>
        </p:txBody>
      </p:sp>
      <p:cxnSp>
        <p:nvCxnSpPr>
          <p:cNvPr id="42" name="Straight Connector 41">
            <a:extLst>
              <a:ext uri="{FF2B5EF4-FFF2-40B4-BE49-F238E27FC236}">
                <a16:creationId xmlns:a16="http://schemas.microsoft.com/office/drawing/2014/main" id="{CE838F1B-D1DF-D1BF-909D-D515FA0F5094}"/>
              </a:ext>
            </a:extLst>
          </p:cNvPr>
          <p:cNvCxnSpPr>
            <a:cxnSpLocks/>
            <a:endCxn id="41" idx="2"/>
          </p:cNvCxnSpPr>
          <p:nvPr/>
        </p:nvCxnSpPr>
        <p:spPr>
          <a:xfrm flipV="1">
            <a:off x="5140620" y="1751050"/>
            <a:ext cx="970" cy="538876"/>
          </a:xfrm>
          <a:prstGeom prst="line">
            <a:avLst/>
          </a:prstGeom>
          <a:noFill/>
          <a:ln w="50800" cap="flat" cmpd="sng" algn="ctr">
            <a:solidFill>
              <a:srgbClr val="8E3493"/>
            </a:solidFill>
            <a:prstDash val="solid"/>
          </a:ln>
          <a:effectLst/>
        </p:spPr>
      </p:cxnSp>
      <p:cxnSp>
        <p:nvCxnSpPr>
          <p:cNvPr id="43" name="Straight Connector 42">
            <a:extLst>
              <a:ext uri="{FF2B5EF4-FFF2-40B4-BE49-F238E27FC236}">
                <a16:creationId xmlns:a16="http://schemas.microsoft.com/office/drawing/2014/main" id="{F45B6212-56A4-BBB6-46B9-672DC62C1E01}"/>
              </a:ext>
            </a:extLst>
          </p:cNvPr>
          <p:cNvCxnSpPr>
            <a:cxnSpLocks/>
            <a:stCxn id="40" idx="0"/>
          </p:cNvCxnSpPr>
          <p:nvPr/>
        </p:nvCxnSpPr>
        <p:spPr>
          <a:xfrm flipV="1">
            <a:off x="5140619" y="3153652"/>
            <a:ext cx="1" cy="719664"/>
          </a:xfrm>
          <a:prstGeom prst="line">
            <a:avLst/>
          </a:prstGeom>
          <a:noFill/>
          <a:ln w="50800" cap="flat" cmpd="sng" algn="ctr">
            <a:solidFill>
              <a:srgbClr val="8E3493"/>
            </a:solidFill>
            <a:prstDash val="solid"/>
          </a:ln>
          <a:effectLst/>
        </p:spPr>
      </p:cxnSp>
      <p:sp>
        <p:nvSpPr>
          <p:cNvPr id="44" name="Rectangle: Rounded Corners 43">
            <a:extLst>
              <a:ext uri="{FF2B5EF4-FFF2-40B4-BE49-F238E27FC236}">
                <a16:creationId xmlns:a16="http://schemas.microsoft.com/office/drawing/2014/main" id="{16B59B32-721A-1AC5-EFC0-04B2CA35FABC}"/>
              </a:ext>
            </a:extLst>
          </p:cNvPr>
          <p:cNvSpPr/>
          <p:nvPr/>
        </p:nvSpPr>
        <p:spPr bwMode="gray">
          <a:xfrm>
            <a:off x="4259002" y="2296213"/>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Agency</a:t>
            </a:r>
            <a:endParaRPr lang="en-AU" sz="900" b="1" kern="0">
              <a:solidFill>
                <a:prstClr val="white"/>
              </a:solidFill>
              <a:latin typeface="Open Sans"/>
            </a:endParaRPr>
          </a:p>
        </p:txBody>
      </p:sp>
      <p:sp>
        <p:nvSpPr>
          <p:cNvPr id="46" name="Rectangle: Rounded Corners 45">
            <a:extLst>
              <a:ext uri="{FF2B5EF4-FFF2-40B4-BE49-F238E27FC236}">
                <a16:creationId xmlns:a16="http://schemas.microsoft.com/office/drawing/2014/main" id="{59615598-1112-D35C-A5F5-89700DCE2CFC}"/>
              </a:ext>
            </a:extLst>
          </p:cNvPr>
          <p:cNvSpPr/>
          <p:nvPr/>
        </p:nvSpPr>
        <p:spPr bwMode="gray">
          <a:xfrm>
            <a:off x="5639106" y="2911569"/>
            <a:ext cx="432846" cy="251699"/>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900" b="1" kern="0">
              <a:solidFill>
                <a:prstClr val="white"/>
              </a:solidFill>
              <a:latin typeface="Open Sans"/>
            </a:endParaRPr>
          </a:p>
        </p:txBody>
      </p:sp>
      <p:sp>
        <p:nvSpPr>
          <p:cNvPr id="47" name="Rectangle: Rounded Corners 46">
            <a:extLst>
              <a:ext uri="{FF2B5EF4-FFF2-40B4-BE49-F238E27FC236}">
                <a16:creationId xmlns:a16="http://schemas.microsoft.com/office/drawing/2014/main" id="{7357384E-3E81-2374-7FF3-69C436CDF900}"/>
              </a:ext>
            </a:extLst>
          </p:cNvPr>
          <p:cNvSpPr/>
          <p:nvPr/>
        </p:nvSpPr>
        <p:spPr bwMode="gray">
          <a:xfrm>
            <a:off x="4336668" y="2772346"/>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Transport and Main Roads</a:t>
            </a:r>
          </a:p>
        </p:txBody>
      </p:sp>
      <p:sp>
        <p:nvSpPr>
          <p:cNvPr id="48" name="Rectangle: Rounded Corners 47">
            <a:extLst>
              <a:ext uri="{FF2B5EF4-FFF2-40B4-BE49-F238E27FC236}">
                <a16:creationId xmlns:a16="http://schemas.microsoft.com/office/drawing/2014/main" id="{8174699D-55E6-9179-7532-82D4F3FC280D}"/>
              </a:ext>
            </a:extLst>
          </p:cNvPr>
          <p:cNvSpPr/>
          <p:nvPr/>
        </p:nvSpPr>
        <p:spPr bwMode="gray">
          <a:xfrm>
            <a:off x="4309904" y="1220032"/>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900" b="1" kern="0">
                <a:solidFill>
                  <a:srgbClr val="8E3493"/>
                </a:solidFill>
                <a:latin typeface="Open Sans"/>
              </a:rPr>
              <a:t>Transport Operations (Road Use Management) Act 1995</a:t>
            </a:r>
          </a:p>
        </p:txBody>
      </p:sp>
      <p:sp>
        <p:nvSpPr>
          <p:cNvPr id="49" name="Rectangle: Rounded Corners 48">
            <a:extLst>
              <a:ext uri="{FF2B5EF4-FFF2-40B4-BE49-F238E27FC236}">
                <a16:creationId xmlns:a16="http://schemas.microsoft.com/office/drawing/2014/main" id="{F803E5F1-6F9B-DCDE-C289-34F613767B8B}"/>
              </a:ext>
            </a:extLst>
          </p:cNvPr>
          <p:cNvSpPr/>
          <p:nvPr/>
        </p:nvSpPr>
        <p:spPr bwMode="gray">
          <a:xfrm>
            <a:off x="4326791" y="4550942"/>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Road Safety</a:t>
            </a:r>
          </a:p>
        </p:txBody>
      </p:sp>
      <p:sp>
        <p:nvSpPr>
          <p:cNvPr id="50" name="Rectangle: Rounded Corners 49">
            <a:extLst>
              <a:ext uri="{FF2B5EF4-FFF2-40B4-BE49-F238E27FC236}">
                <a16:creationId xmlns:a16="http://schemas.microsoft.com/office/drawing/2014/main" id="{02B93C46-429C-CF71-9430-769C4CA5085F}"/>
              </a:ext>
            </a:extLst>
          </p:cNvPr>
          <p:cNvSpPr/>
          <p:nvPr/>
        </p:nvSpPr>
        <p:spPr bwMode="gray">
          <a:xfrm>
            <a:off x="6977850" y="1220032"/>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Queensland Transport Strategy</a:t>
            </a:r>
          </a:p>
        </p:txBody>
      </p:sp>
      <p:sp>
        <p:nvSpPr>
          <p:cNvPr id="52" name="Rectangle: Rounded Corners 51">
            <a:extLst>
              <a:ext uri="{FF2B5EF4-FFF2-40B4-BE49-F238E27FC236}">
                <a16:creationId xmlns:a16="http://schemas.microsoft.com/office/drawing/2014/main" id="{8AE07D8B-8CA9-E19F-267C-CE9E42852730}"/>
              </a:ext>
            </a:extLst>
          </p:cNvPr>
          <p:cNvSpPr/>
          <p:nvPr/>
        </p:nvSpPr>
        <p:spPr bwMode="gray">
          <a:xfrm>
            <a:off x="6977850" y="2748510"/>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Safety and Security</a:t>
            </a:r>
          </a:p>
        </p:txBody>
      </p:sp>
      <p:sp>
        <p:nvSpPr>
          <p:cNvPr id="53" name="Rectangle: Rounded Corners 52">
            <a:extLst>
              <a:ext uri="{FF2B5EF4-FFF2-40B4-BE49-F238E27FC236}">
                <a16:creationId xmlns:a16="http://schemas.microsoft.com/office/drawing/2014/main" id="{27209E11-4A4F-DDC7-3276-FE2C1F4419C7}"/>
              </a:ext>
            </a:extLst>
          </p:cNvPr>
          <p:cNvSpPr/>
          <p:nvPr/>
        </p:nvSpPr>
        <p:spPr bwMode="gray">
          <a:xfrm>
            <a:off x="6977850" y="4422804"/>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Safe journeys for all</a:t>
            </a:r>
          </a:p>
        </p:txBody>
      </p:sp>
      <p:sp>
        <p:nvSpPr>
          <p:cNvPr id="54" name="Rectangle: Rounded Corners 53">
            <a:extLst>
              <a:ext uri="{FF2B5EF4-FFF2-40B4-BE49-F238E27FC236}">
                <a16:creationId xmlns:a16="http://schemas.microsoft.com/office/drawing/2014/main" id="{4EC3FB79-6FC5-26A3-5C78-900C14B2B716}"/>
              </a:ext>
            </a:extLst>
          </p:cNvPr>
          <p:cNvSpPr/>
          <p:nvPr/>
        </p:nvSpPr>
        <p:spPr bwMode="gray">
          <a:xfrm>
            <a:off x="9530364" y="4422777"/>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900" b="1" kern="0">
                <a:solidFill>
                  <a:srgbClr val="8E3493"/>
                </a:solidFill>
                <a:latin typeface="Open Sans"/>
              </a:rPr>
              <a:t>Using new technology to improve our roads to achieve zero deaths</a:t>
            </a:r>
          </a:p>
        </p:txBody>
      </p:sp>
      <p:sp>
        <p:nvSpPr>
          <p:cNvPr id="55" name="Rectangle: Rounded Corners 54">
            <a:extLst>
              <a:ext uri="{FF2B5EF4-FFF2-40B4-BE49-F238E27FC236}">
                <a16:creationId xmlns:a16="http://schemas.microsoft.com/office/drawing/2014/main" id="{E74EC9B3-3E70-0B98-649F-28034CF1C48B}"/>
              </a:ext>
            </a:extLst>
          </p:cNvPr>
          <p:cNvSpPr/>
          <p:nvPr/>
        </p:nvSpPr>
        <p:spPr bwMode="gray">
          <a:xfrm>
            <a:off x="3145145" y="5566918"/>
            <a:ext cx="659075" cy="233384"/>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pPr>
            <a:r>
              <a:rPr lang="en-AU" sz="1600" b="1" kern="0">
                <a:solidFill>
                  <a:prstClr val="white"/>
                </a:solidFill>
                <a:latin typeface="Open Sans"/>
              </a:rPr>
              <a:t>Text</a:t>
            </a:r>
          </a:p>
        </p:txBody>
      </p:sp>
      <p:sp>
        <p:nvSpPr>
          <p:cNvPr id="57" name="TextBox 56">
            <a:extLst>
              <a:ext uri="{FF2B5EF4-FFF2-40B4-BE49-F238E27FC236}">
                <a16:creationId xmlns:a16="http://schemas.microsoft.com/office/drawing/2014/main" id="{75B22B96-71CA-E127-C458-5DC2E3A358C2}"/>
              </a:ext>
            </a:extLst>
          </p:cNvPr>
          <p:cNvSpPr txBox="1"/>
          <p:nvPr/>
        </p:nvSpPr>
        <p:spPr>
          <a:xfrm>
            <a:off x="3799875" y="5552805"/>
            <a:ext cx="2468151"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Metamodel Object part of this view</a:t>
            </a:r>
            <a:endParaRPr lang="en-AU" sz="1050"/>
          </a:p>
        </p:txBody>
      </p:sp>
    </p:spTree>
    <p:extLst>
      <p:ext uri="{BB962C8B-B14F-4D97-AF65-F5344CB8AC3E}">
        <p14:creationId xmlns:p14="http://schemas.microsoft.com/office/powerpoint/2010/main" val="62914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Rounded Corners 71">
            <a:extLst>
              <a:ext uri="{FF2B5EF4-FFF2-40B4-BE49-F238E27FC236}">
                <a16:creationId xmlns:a16="http://schemas.microsoft.com/office/drawing/2014/main" id="{0C8BBB6F-5C89-1C6E-27BF-81B41FF79E82}"/>
              </a:ext>
            </a:extLst>
          </p:cNvPr>
          <p:cNvSpPr/>
          <p:nvPr/>
        </p:nvSpPr>
        <p:spPr bwMode="gray">
          <a:xfrm>
            <a:off x="4391970" y="4911738"/>
            <a:ext cx="3665005" cy="1256742"/>
          </a:xfrm>
          <a:prstGeom prst="roundRect">
            <a:avLst>
              <a:gd name="adj" fmla="val 6610"/>
            </a:avLst>
          </a:prstGeom>
          <a:solidFill>
            <a:schemeClr val="accent3">
              <a:lumMod val="20000"/>
              <a:lumOff val="80000"/>
            </a:schemeClr>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srgbClr val="0070C0"/>
                </a:solidFill>
                <a:latin typeface="Open Sans"/>
              </a:rPr>
              <a:t>Product Info</a:t>
            </a:r>
            <a:br>
              <a:rPr lang="en-AU" sz="1050" b="1" kern="0">
                <a:solidFill>
                  <a:srgbClr val="0070C0"/>
                </a:solidFill>
                <a:latin typeface="Open Sans"/>
              </a:rPr>
            </a:br>
            <a:r>
              <a:rPr lang="en-AU" sz="1050" b="1" kern="0">
                <a:solidFill>
                  <a:srgbClr val="0070C0"/>
                </a:solidFill>
                <a:latin typeface="Open Sans"/>
              </a:rPr>
              <a:t>from Flexera</a:t>
            </a:r>
            <a:br>
              <a:rPr lang="en-AU" sz="1050" b="1" kern="0">
                <a:solidFill>
                  <a:srgbClr val="0070C0"/>
                </a:solidFill>
                <a:latin typeface="Open Sans"/>
              </a:rPr>
            </a:br>
            <a:r>
              <a:rPr lang="en-AU" sz="1050" b="1" kern="0">
                <a:solidFill>
                  <a:srgbClr val="0070C0"/>
                </a:solidFill>
                <a:latin typeface="Open Sans"/>
              </a:rPr>
              <a:t>Technopedia</a:t>
            </a:r>
          </a:p>
        </p:txBody>
      </p:sp>
      <p:sp>
        <p:nvSpPr>
          <p:cNvPr id="65" name="Rectangle: Rounded Corners 64">
            <a:extLst>
              <a:ext uri="{FF2B5EF4-FFF2-40B4-BE49-F238E27FC236}">
                <a16:creationId xmlns:a16="http://schemas.microsoft.com/office/drawing/2014/main" id="{2D24AFCD-743C-4E82-E12E-37A7A6E0102C}"/>
              </a:ext>
            </a:extLst>
          </p:cNvPr>
          <p:cNvSpPr/>
          <p:nvPr/>
        </p:nvSpPr>
        <p:spPr bwMode="gray">
          <a:xfrm>
            <a:off x="8209495" y="211119"/>
            <a:ext cx="3665005" cy="1256742"/>
          </a:xfrm>
          <a:prstGeom prst="roundRect">
            <a:avLst>
              <a:gd name="adj" fmla="val 6610"/>
            </a:avLst>
          </a:prstGeom>
          <a:solidFill>
            <a:schemeClr val="tx2">
              <a:lumMod val="20000"/>
              <a:lumOff val="80000"/>
            </a:schemeClr>
          </a:solidFill>
          <a:ln w="19050" algn="ctr">
            <a:noFill/>
            <a:miter lim="800000"/>
            <a:headEnd/>
            <a:tailEnd/>
          </a:ln>
        </p:spPr>
        <p:txBody>
          <a:bodyPr wrap="square" lIns="88900" tIns="88900" rIns="88900" bIns="88900" rtlCol="0" anchor="t"/>
          <a:lstStyle/>
          <a:p>
            <a:pPr algn="r">
              <a:lnSpc>
                <a:spcPct val="106000"/>
              </a:lnSpc>
              <a:buFont typeface="Wingdings 2" pitchFamily="18" charset="2"/>
              <a:buNone/>
            </a:pPr>
            <a:r>
              <a:rPr lang="en-AU" sz="1050" b="1" kern="0">
                <a:solidFill>
                  <a:schemeClr val="tx2">
                    <a:lumMod val="75000"/>
                  </a:schemeClr>
                </a:solidFill>
                <a:latin typeface="Open Sans"/>
              </a:rPr>
              <a:t>From APQC </a:t>
            </a:r>
          </a:p>
          <a:p>
            <a:pPr algn="r">
              <a:lnSpc>
                <a:spcPct val="106000"/>
              </a:lnSpc>
              <a:buFont typeface="Wingdings 2" pitchFamily="18" charset="2"/>
              <a:buNone/>
            </a:pPr>
            <a:r>
              <a:rPr lang="en-AU" sz="1050" b="1" kern="0">
                <a:solidFill>
                  <a:schemeClr val="tx2">
                    <a:lumMod val="75000"/>
                  </a:schemeClr>
                </a:solidFill>
                <a:latin typeface="Open Sans"/>
              </a:rPr>
              <a:t>Process </a:t>
            </a:r>
          </a:p>
          <a:p>
            <a:pPr algn="r">
              <a:lnSpc>
                <a:spcPct val="106000"/>
              </a:lnSpc>
              <a:buFont typeface="Wingdings 2" pitchFamily="18" charset="2"/>
              <a:buNone/>
            </a:pPr>
            <a:r>
              <a:rPr lang="en-AU" sz="1050" b="1" kern="0">
                <a:solidFill>
                  <a:schemeClr val="tx2">
                    <a:lumMod val="75000"/>
                  </a:schemeClr>
                </a:solidFill>
                <a:latin typeface="Open Sans"/>
              </a:rPr>
              <a:t>Classification </a:t>
            </a:r>
          </a:p>
          <a:p>
            <a:pPr algn="r">
              <a:lnSpc>
                <a:spcPct val="106000"/>
              </a:lnSpc>
              <a:buFont typeface="Wingdings 2" pitchFamily="18" charset="2"/>
              <a:buNone/>
            </a:pPr>
            <a:r>
              <a:rPr lang="en-AU" sz="1050" b="1" kern="0">
                <a:solidFill>
                  <a:schemeClr val="tx2">
                    <a:lumMod val="75000"/>
                  </a:schemeClr>
                </a:solidFill>
                <a:latin typeface="Open Sans"/>
              </a:rPr>
              <a:t>Framework</a:t>
            </a:r>
          </a:p>
        </p:txBody>
      </p:sp>
      <p:sp>
        <p:nvSpPr>
          <p:cNvPr id="64" name="Rectangle: Rounded Corners 63">
            <a:extLst>
              <a:ext uri="{FF2B5EF4-FFF2-40B4-BE49-F238E27FC236}">
                <a16:creationId xmlns:a16="http://schemas.microsoft.com/office/drawing/2014/main" id="{02C5CBD6-8574-917B-E644-210BA20F51AD}"/>
              </a:ext>
            </a:extLst>
          </p:cNvPr>
          <p:cNvSpPr/>
          <p:nvPr/>
        </p:nvSpPr>
        <p:spPr bwMode="gray">
          <a:xfrm>
            <a:off x="8209495" y="1756243"/>
            <a:ext cx="3665005" cy="1256742"/>
          </a:xfrm>
          <a:prstGeom prst="roundRect">
            <a:avLst>
              <a:gd name="adj" fmla="val 6610"/>
            </a:avLst>
          </a:prstGeom>
          <a:solidFill>
            <a:srgbClr val="FFFF99"/>
          </a:solidFill>
          <a:ln w="19050" algn="ctr">
            <a:noFill/>
            <a:miter lim="800000"/>
            <a:headEnd/>
            <a:tailEnd/>
          </a:ln>
        </p:spPr>
        <p:txBody>
          <a:bodyPr wrap="square" lIns="88900" tIns="88900" rIns="88900" bIns="88900" rtlCol="0" anchor="t"/>
          <a:lstStyle/>
          <a:p>
            <a:pPr algn="r">
              <a:lnSpc>
                <a:spcPct val="106000"/>
              </a:lnSpc>
              <a:buFont typeface="Wingdings 2" pitchFamily="18" charset="2"/>
              <a:buNone/>
            </a:pPr>
            <a:r>
              <a:rPr lang="en-AU" sz="1050" b="1" kern="0">
                <a:solidFill>
                  <a:srgbClr val="CC9900"/>
                </a:solidFill>
                <a:latin typeface="Open Sans"/>
              </a:rPr>
              <a:t>From QGEA </a:t>
            </a:r>
          </a:p>
          <a:p>
            <a:pPr algn="r">
              <a:lnSpc>
                <a:spcPct val="106000"/>
              </a:lnSpc>
              <a:buFont typeface="Wingdings 2" pitchFamily="18" charset="2"/>
              <a:buNone/>
            </a:pPr>
            <a:r>
              <a:rPr lang="en-AU" sz="1050" b="1" kern="0">
                <a:solidFill>
                  <a:srgbClr val="CC9900"/>
                </a:solidFill>
                <a:latin typeface="Open Sans"/>
              </a:rPr>
              <a:t>Information </a:t>
            </a:r>
          </a:p>
          <a:p>
            <a:pPr algn="r">
              <a:lnSpc>
                <a:spcPct val="106000"/>
              </a:lnSpc>
              <a:buFont typeface="Wingdings 2" pitchFamily="18" charset="2"/>
              <a:buNone/>
            </a:pPr>
            <a:r>
              <a:rPr lang="en-AU" sz="1050" b="1" kern="0">
                <a:solidFill>
                  <a:srgbClr val="CC9900"/>
                </a:solidFill>
                <a:latin typeface="Open Sans"/>
              </a:rPr>
              <a:t>Classification </a:t>
            </a:r>
          </a:p>
          <a:p>
            <a:pPr algn="r">
              <a:lnSpc>
                <a:spcPct val="106000"/>
              </a:lnSpc>
              <a:buFont typeface="Wingdings 2" pitchFamily="18" charset="2"/>
              <a:buNone/>
            </a:pPr>
            <a:r>
              <a:rPr lang="en-AU" sz="1050" b="1" kern="0">
                <a:solidFill>
                  <a:srgbClr val="CC9900"/>
                </a:solidFill>
                <a:latin typeface="Open Sans"/>
              </a:rPr>
              <a:t>Framework</a:t>
            </a:r>
          </a:p>
        </p:txBody>
      </p:sp>
      <p:sp>
        <p:nvSpPr>
          <p:cNvPr id="63" name="Rectangle: Rounded Corners 62">
            <a:extLst>
              <a:ext uri="{FF2B5EF4-FFF2-40B4-BE49-F238E27FC236}">
                <a16:creationId xmlns:a16="http://schemas.microsoft.com/office/drawing/2014/main" id="{0F52C217-B0ED-2D8B-445A-EA4AFA20F2AD}"/>
              </a:ext>
            </a:extLst>
          </p:cNvPr>
          <p:cNvSpPr/>
          <p:nvPr/>
        </p:nvSpPr>
        <p:spPr bwMode="gray">
          <a:xfrm>
            <a:off x="8209495" y="4907199"/>
            <a:ext cx="3665005" cy="1256742"/>
          </a:xfrm>
          <a:prstGeom prst="roundRect">
            <a:avLst>
              <a:gd name="adj" fmla="val 6610"/>
            </a:avLst>
          </a:prstGeom>
          <a:solidFill>
            <a:schemeClr val="accent3">
              <a:lumMod val="20000"/>
              <a:lumOff val="80000"/>
            </a:schemeClr>
          </a:solidFill>
          <a:ln w="19050" algn="ctr">
            <a:noFill/>
            <a:miter lim="800000"/>
            <a:headEnd/>
            <a:tailEnd/>
          </a:ln>
        </p:spPr>
        <p:txBody>
          <a:bodyPr wrap="square" lIns="88900" tIns="88900" rIns="88900" bIns="88900" rtlCol="0" anchor="t"/>
          <a:lstStyle/>
          <a:p>
            <a:pPr algn="r">
              <a:lnSpc>
                <a:spcPct val="106000"/>
              </a:lnSpc>
              <a:buFont typeface="Wingdings 2" pitchFamily="18" charset="2"/>
              <a:buNone/>
            </a:pPr>
            <a:r>
              <a:rPr lang="en-AU" sz="1050" b="1" kern="0">
                <a:solidFill>
                  <a:srgbClr val="0070C0"/>
                </a:solidFill>
                <a:latin typeface="Open Sans"/>
              </a:rPr>
              <a:t>From QGEA </a:t>
            </a:r>
          </a:p>
          <a:p>
            <a:pPr algn="r">
              <a:lnSpc>
                <a:spcPct val="106000"/>
              </a:lnSpc>
              <a:buFont typeface="Wingdings 2" pitchFamily="18" charset="2"/>
              <a:buNone/>
            </a:pPr>
            <a:r>
              <a:rPr lang="en-AU" sz="1050" b="1" kern="0">
                <a:solidFill>
                  <a:srgbClr val="0070C0"/>
                </a:solidFill>
                <a:latin typeface="Open Sans"/>
              </a:rPr>
              <a:t>Technology </a:t>
            </a:r>
          </a:p>
          <a:p>
            <a:pPr algn="r">
              <a:lnSpc>
                <a:spcPct val="106000"/>
              </a:lnSpc>
              <a:buFont typeface="Wingdings 2" pitchFamily="18" charset="2"/>
              <a:buNone/>
            </a:pPr>
            <a:r>
              <a:rPr lang="en-AU" sz="1050" b="1" kern="0">
                <a:solidFill>
                  <a:srgbClr val="0070C0"/>
                </a:solidFill>
                <a:latin typeface="Open Sans"/>
              </a:rPr>
              <a:t>Classification </a:t>
            </a:r>
          </a:p>
          <a:p>
            <a:pPr algn="r">
              <a:lnSpc>
                <a:spcPct val="106000"/>
              </a:lnSpc>
              <a:buFont typeface="Wingdings 2" pitchFamily="18" charset="2"/>
              <a:buNone/>
            </a:pPr>
            <a:r>
              <a:rPr lang="en-AU" sz="1050" b="1" kern="0">
                <a:solidFill>
                  <a:srgbClr val="0070C0"/>
                </a:solidFill>
                <a:latin typeface="Open Sans"/>
              </a:rPr>
              <a:t>Framework</a:t>
            </a:r>
          </a:p>
        </p:txBody>
      </p:sp>
      <p:sp>
        <p:nvSpPr>
          <p:cNvPr id="2" name="Slide Number Placeholder 1">
            <a:extLst>
              <a:ext uri="{FF2B5EF4-FFF2-40B4-BE49-F238E27FC236}">
                <a16:creationId xmlns:a16="http://schemas.microsoft.com/office/drawing/2014/main" id="{00930B57-7F8E-E81D-9280-0DA3304347E5}"/>
              </a:ext>
            </a:extLst>
          </p:cNvPr>
          <p:cNvSpPr>
            <a:spLocks noGrp="1"/>
          </p:cNvSpPr>
          <p:nvPr>
            <p:ph type="sldNum" sz="quarter" idx="12"/>
          </p:nvPr>
        </p:nvSpPr>
        <p:spPr/>
        <p:txBody>
          <a:bodyPr/>
          <a:lstStyle/>
          <a:p>
            <a:fld id="{1AA8F378-6842-4A19-98F4-B68C8A6CB2C6}" type="slidenum">
              <a:rPr lang="en-AU" smtClean="0"/>
              <a:pPr/>
              <a:t>17</a:t>
            </a:fld>
            <a:endParaRPr lang="en-AU"/>
          </a:p>
        </p:txBody>
      </p:sp>
      <p:sp>
        <p:nvSpPr>
          <p:cNvPr id="22" name="object 4">
            <a:extLst>
              <a:ext uri="{FF2B5EF4-FFF2-40B4-BE49-F238E27FC236}">
                <a16:creationId xmlns:a16="http://schemas.microsoft.com/office/drawing/2014/main" id="{E24017BC-BC98-F8C8-8D60-6570799A4EE2}"/>
              </a:ext>
            </a:extLst>
          </p:cNvPr>
          <p:cNvSpPr txBox="1"/>
          <p:nvPr/>
        </p:nvSpPr>
        <p:spPr>
          <a:xfrm>
            <a:off x="469894" y="3047724"/>
            <a:ext cx="2546973" cy="630942"/>
          </a:xfrm>
          <a:prstGeom prst="rect">
            <a:avLst/>
          </a:prstGeom>
        </p:spPr>
        <p:txBody>
          <a:bodyPr vert="horz" wrap="square" lIns="0" tIns="0" rIns="0" bIns="0" rtlCol="0" anchor="t">
            <a:spAutoFit/>
          </a:bodyPr>
          <a:lstStyle/>
          <a:p>
            <a:pPr marL="12700">
              <a:spcAft>
                <a:spcPts val="300"/>
              </a:spcAft>
              <a:defRPr/>
            </a:pPr>
            <a:r>
              <a:rPr lang="en-US" sz="1200" i="1">
                <a:solidFill>
                  <a:prstClr val="black"/>
                </a:solidFill>
                <a:latin typeface="Open Sans"/>
                <a:ea typeface="Chronicle Display Black" charset="0"/>
                <a:cs typeface="Arial"/>
              </a:rPr>
              <a:t>.</a:t>
            </a:r>
          </a:p>
          <a:p>
            <a:pPr marL="12700">
              <a:spcAft>
                <a:spcPts val="300"/>
              </a:spcAft>
              <a:defRPr/>
            </a:pPr>
            <a:endParaRPr lang="en-US" sz="1200" i="1">
              <a:solidFill>
                <a:prstClr val="black"/>
              </a:solidFill>
              <a:latin typeface="Open Sans"/>
              <a:ea typeface="Chronicle Display Black" charset="0"/>
              <a:cs typeface="Arial"/>
            </a:endParaRPr>
          </a:p>
          <a:p>
            <a:pPr marL="12700">
              <a:spcAft>
                <a:spcPts val="300"/>
              </a:spcAft>
              <a:defRPr/>
            </a:pPr>
            <a:endParaRPr lang="en-US" sz="1200" i="1">
              <a:solidFill>
                <a:prstClr val="black"/>
              </a:solidFill>
              <a:latin typeface="Open Sans"/>
              <a:ea typeface="Chronicle Display Black" charset="0"/>
              <a:cs typeface="Arial"/>
            </a:endParaRPr>
          </a:p>
        </p:txBody>
      </p:sp>
      <p:sp>
        <p:nvSpPr>
          <p:cNvPr id="23" name="Rectangle: Rounded Corners 22">
            <a:extLst>
              <a:ext uri="{FF2B5EF4-FFF2-40B4-BE49-F238E27FC236}">
                <a16:creationId xmlns:a16="http://schemas.microsoft.com/office/drawing/2014/main" id="{4F4F5A75-66A4-C725-7EF4-C65727DCB9D3}"/>
              </a:ext>
            </a:extLst>
          </p:cNvPr>
          <p:cNvSpPr/>
          <p:nvPr/>
        </p:nvSpPr>
        <p:spPr bwMode="gray">
          <a:xfrm>
            <a:off x="3809481" y="2822096"/>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Business Capability</a:t>
            </a:r>
            <a:endParaRPr lang="en-AU" sz="1400" b="1" kern="0">
              <a:solidFill>
                <a:prstClr val="white"/>
              </a:solidFill>
              <a:latin typeface="Open Sans"/>
            </a:endParaRPr>
          </a:p>
        </p:txBody>
      </p:sp>
      <p:sp>
        <p:nvSpPr>
          <p:cNvPr id="24" name="Rectangle: Rounded Corners 23">
            <a:extLst>
              <a:ext uri="{FF2B5EF4-FFF2-40B4-BE49-F238E27FC236}">
                <a16:creationId xmlns:a16="http://schemas.microsoft.com/office/drawing/2014/main" id="{283FB09D-D373-6FD0-4050-C3F61D789224}"/>
              </a:ext>
            </a:extLst>
          </p:cNvPr>
          <p:cNvSpPr/>
          <p:nvPr/>
        </p:nvSpPr>
        <p:spPr bwMode="gray">
          <a:xfrm>
            <a:off x="3813977" y="1429205"/>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Agency</a:t>
            </a:r>
          </a:p>
          <a:p>
            <a:pPr algn="ctr">
              <a:lnSpc>
                <a:spcPct val="106000"/>
              </a:lnSpc>
              <a:buFont typeface="Wingdings 2" pitchFamily="18" charset="2"/>
              <a:buNone/>
            </a:pPr>
            <a:r>
              <a:rPr lang="en-AU" sz="1200" b="1" kern="0">
                <a:solidFill>
                  <a:prstClr val="white"/>
                </a:solidFill>
                <a:latin typeface="Open Sans"/>
              </a:rPr>
              <a:t>(Org Unit)</a:t>
            </a:r>
          </a:p>
        </p:txBody>
      </p:sp>
      <p:sp>
        <p:nvSpPr>
          <p:cNvPr id="28" name="Rectangle: Rounded Corners 27">
            <a:extLst>
              <a:ext uri="{FF2B5EF4-FFF2-40B4-BE49-F238E27FC236}">
                <a16:creationId xmlns:a16="http://schemas.microsoft.com/office/drawing/2014/main" id="{17877442-44AC-58BE-E05D-6CF717AB9E0D}"/>
              </a:ext>
            </a:extLst>
          </p:cNvPr>
          <p:cNvSpPr/>
          <p:nvPr/>
        </p:nvSpPr>
        <p:spPr bwMode="gray">
          <a:xfrm>
            <a:off x="6091505" y="3398289"/>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Application Asset</a:t>
            </a:r>
          </a:p>
          <a:p>
            <a:pPr algn="ctr">
              <a:lnSpc>
                <a:spcPct val="106000"/>
              </a:lnSpc>
              <a:buFont typeface="Wingdings 2" pitchFamily="18" charset="2"/>
              <a:buNone/>
            </a:pPr>
            <a:r>
              <a:rPr lang="en-AU" sz="1200" b="1" kern="0">
                <a:solidFill>
                  <a:prstClr val="white"/>
                </a:solidFill>
                <a:latin typeface="Open Sans"/>
              </a:rPr>
              <a:t>(Physical App Component)</a:t>
            </a:r>
          </a:p>
        </p:txBody>
      </p:sp>
      <p:cxnSp>
        <p:nvCxnSpPr>
          <p:cNvPr id="30" name="Connector: Elbow 29">
            <a:extLst>
              <a:ext uri="{FF2B5EF4-FFF2-40B4-BE49-F238E27FC236}">
                <a16:creationId xmlns:a16="http://schemas.microsoft.com/office/drawing/2014/main" id="{77F18FD6-E261-9629-EA03-34A777E10417}"/>
              </a:ext>
            </a:extLst>
          </p:cNvPr>
          <p:cNvCxnSpPr>
            <a:cxnSpLocks/>
            <a:stCxn id="36" idx="1"/>
            <a:endCxn id="23" idx="3"/>
          </p:cNvCxnSpPr>
          <p:nvPr/>
        </p:nvCxnSpPr>
        <p:spPr>
          <a:xfrm rot="10800000" flipV="1">
            <a:off x="5622432" y="812795"/>
            <a:ext cx="473569" cy="2536413"/>
          </a:xfrm>
          <a:prstGeom prst="bentConnector3">
            <a:avLst>
              <a:gd name="adj1" fmla="val 50000"/>
            </a:avLst>
          </a:prstGeom>
          <a:noFill/>
          <a:ln w="50800" cap="flat" cmpd="sng" algn="ctr">
            <a:solidFill>
              <a:srgbClr val="8E3493"/>
            </a:solidFill>
            <a:prstDash val="solid"/>
          </a:ln>
          <a:effectLst/>
        </p:spPr>
      </p:cxnSp>
      <p:cxnSp>
        <p:nvCxnSpPr>
          <p:cNvPr id="31" name="Connector: Elbow 30">
            <a:extLst>
              <a:ext uri="{FF2B5EF4-FFF2-40B4-BE49-F238E27FC236}">
                <a16:creationId xmlns:a16="http://schemas.microsoft.com/office/drawing/2014/main" id="{8251E1FE-C808-AA88-9D10-B61EC866685A}"/>
              </a:ext>
            </a:extLst>
          </p:cNvPr>
          <p:cNvCxnSpPr>
            <a:cxnSpLocks/>
            <a:stCxn id="24" idx="2"/>
            <a:endCxn id="23" idx="0"/>
          </p:cNvCxnSpPr>
          <p:nvPr/>
        </p:nvCxnSpPr>
        <p:spPr>
          <a:xfrm rot="5400000">
            <a:off x="4548872" y="2650515"/>
            <a:ext cx="338665" cy="4496"/>
          </a:xfrm>
          <a:prstGeom prst="bentConnector3">
            <a:avLst>
              <a:gd name="adj1" fmla="val 50000"/>
            </a:avLst>
          </a:prstGeom>
          <a:noFill/>
          <a:ln w="50800" cap="flat" cmpd="sng" algn="ctr">
            <a:solidFill>
              <a:srgbClr val="8E3493"/>
            </a:solidFill>
            <a:prstDash val="solid"/>
          </a:ln>
          <a:effectLst/>
        </p:spPr>
      </p:cxnSp>
      <p:sp>
        <p:nvSpPr>
          <p:cNvPr id="32" name="Rectangle: Rounded Corners 31">
            <a:extLst>
              <a:ext uri="{FF2B5EF4-FFF2-40B4-BE49-F238E27FC236}">
                <a16:creationId xmlns:a16="http://schemas.microsoft.com/office/drawing/2014/main" id="{D1C4E880-EE08-6283-7673-3476238E9E49}"/>
              </a:ext>
            </a:extLst>
          </p:cNvPr>
          <p:cNvSpPr/>
          <p:nvPr/>
        </p:nvSpPr>
        <p:spPr bwMode="gray">
          <a:xfrm>
            <a:off x="6096000" y="1830974"/>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Information</a:t>
            </a:r>
          </a:p>
          <a:p>
            <a:pPr algn="ctr">
              <a:lnSpc>
                <a:spcPct val="106000"/>
              </a:lnSpc>
              <a:buFont typeface="Wingdings 2" pitchFamily="18" charset="2"/>
              <a:buNone/>
            </a:pPr>
            <a:r>
              <a:rPr lang="en-AU" sz="1600" b="1" kern="0">
                <a:solidFill>
                  <a:prstClr val="white"/>
                </a:solidFill>
                <a:latin typeface="Open Sans"/>
              </a:rPr>
              <a:t>Asset </a:t>
            </a:r>
            <a:br>
              <a:rPr lang="en-AU" sz="1600" b="1" kern="0">
                <a:solidFill>
                  <a:prstClr val="white"/>
                </a:solidFill>
                <a:latin typeface="Open Sans"/>
              </a:rPr>
            </a:br>
            <a:r>
              <a:rPr lang="en-AU" sz="1200" b="1" kern="0">
                <a:solidFill>
                  <a:prstClr val="white"/>
                </a:solidFill>
                <a:latin typeface="Open Sans"/>
              </a:rPr>
              <a:t>(Business Information)</a:t>
            </a:r>
            <a:endParaRPr lang="en-AU" sz="1400" b="1" kern="0">
              <a:solidFill>
                <a:prstClr val="white"/>
              </a:solidFill>
              <a:latin typeface="Open Sans"/>
            </a:endParaRPr>
          </a:p>
        </p:txBody>
      </p:sp>
      <p:sp>
        <p:nvSpPr>
          <p:cNvPr id="33" name="Rectangle: Rounded Corners 32">
            <a:extLst>
              <a:ext uri="{FF2B5EF4-FFF2-40B4-BE49-F238E27FC236}">
                <a16:creationId xmlns:a16="http://schemas.microsoft.com/office/drawing/2014/main" id="{E376AE8F-C693-B66A-C26C-D44B5A53A31B}"/>
              </a:ext>
            </a:extLst>
          </p:cNvPr>
          <p:cNvSpPr/>
          <p:nvPr/>
        </p:nvSpPr>
        <p:spPr bwMode="gray">
          <a:xfrm>
            <a:off x="6091505" y="5004003"/>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Technology Asset</a:t>
            </a:r>
          </a:p>
          <a:p>
            <a:pPr algn="ctr">
              <a:lnSpc>
                <a:spcPct val="106000"/>
              </a:lnSpc>
              <a:buFont typeface="Wingdings 2" pitchFamily="18" charset="2"/>
              <a:buNone/>
            </a:pPr>
            <a:r>
              <a:rPr lang="en-AU" sz="1200" b="1" kern="0">
                <a:solidFill>
                  <a:prstClr val="white"/>
                </a:solidFill>
                <a:latin typeface="Open Sans"/>
              </a:rPr>
              <a:t>(Physical Tech Component)</a:t>
            </a:r>
          </a:p>
        </p:txBody>
      </p:sp>
      <p:cxnSp>
        <p:nvCxnSpPr>
          <p:cNvPr id="34" name="Straight Connector 33">
            <a:extLst>
              <a:ext uri="{FF2B5EF4-FFF2-40B4-BE49-F238E27FC236}">
                <a16:creationId xmlns:a16="http://schemas.microsoft.com/office/drawing/2014/main" id="{BFD05DBB-D49C-62D4-ED69-D067A78C6584}"/>
              </a:ext>
            </a:extLst>
          </p:cNvPr>
          <p:cNvCxnSpPr>
            <a:cxnSpLocks/>
            <a:stCxn id="32" idx="2"/>
            <a:endCxn id="28" idx="0"/>
          </p:cNvCxnSpPr>
          <p:nvPr/>
        </p:nvCxnSpPr>
        <p:spPr>
          <a:xfrm flipH="1">
            <a:off x="6997980" y="2885200"/>
            <a:ext cx="4495" cy="513089"/>
          </a:xfrm>
          <a:prstGeom prst="line">
            <a:avLst/>
          </a:prstGeom>
          <a:noFill/>
          <a:ln w="50800" cap="flat" cmpd="sng" algn="ctr">
            <a:solidFill>
              <a:srgbClr val="8E3493"/>
            </a:solidFill>
            <a:prstDash val="sysDot"/>
          </a:ln>
          <a:effectLst/>
        </p:spPr>
      </p:cxnSp>
      <p:cxnSp>
        <p:nvCxnSpPr>
          <p:cNvPr id="35" name="Connector: Elbow 34">
            <a:extLst>
              <a:ext uri="{FF2B5EF4-FFF2-40B4-BE49-F238E27FC236}">
                <a16:creationId xmlns:a16="http://schemas.microsoft.com/office/drawing/2014/main" id="{61E6F31A-2FBC-A9E5-3902-08EBA380F4B1}"/>
              </a:ext>
            </a:extLst>
          </p:cNvPr>
          <p:cNvCxnSpPr>
            <a:cxnSpLocks/>
            <a:stCxn id="33" idx="1"/>
            <a:endCxn id="23" idx="3"/>
          </p:cNvCxnSpPr>
          <p:nvPr/>
        </p:nvCxnSpPr>
        <p:spPr>
          <a:xfrm rot="10800000">
            <a:off x="5622431" y="3349210"/>
            <a:ext cx="469074" cy="2181907"/>
          </a:xfrm>
          <a:prstGeom prst="bentConnector3">
            <a:avLst>
              <a:gd name="adj1" fmla="val 50000"/>
            </a:avLst>
          </a:prstGeom>
          <a:noFill/>
          <a:ln w="50800" cap="flat" cmpd="sng" algn="ctr">
            <a:solidFill>
              <a:srgbClr val="8E3493"/>
            </a:solidFill>
            <a:prstDash val="sysDot"/>
          </a:ln>
          <a:effectLst/>
        </p:spPr>
      </p:cxnSp>
      <p:sp>
        <p:nvSpPr>
          <p:cNvPr id="36" name="Rectangle: Rounded Corners 35">
            <a:extLst>
              <a:ext uri="{FF2B5EF4-FFF2-40B4-BE49-F238E27FC236}">
                <a16:creationId xmlns:a16="http://schemas.microsoft.com/office/drawing/2014/main" id="{200F5F11-6773-3758-BDE4-203A4E9C9152}"/>
              </a:ext>
            </a:extLst>
          </p:cNvPr>
          <p:cNvSpPr/>
          <p:nvPr/>
        </p:nvSpPr>
        <p:spPr bwMode="gray">
          <a:xfrm>
            <a:off x="6096000" y="285683"/>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Process</a:t>
            </a:r>
          </a:p>
        </p:txBody>
      </p:sp>
      <p:cxnSp>
        <p:nvCxnSpPr>
          <p:cNvPr id="16" name="Connector: Elbow 15">
            <a:extLst>
              <a:ext uri="{FF2B5EF4-FFF2-40B4-BE49-F238E27FC236}">
                <a16:creationId xmlns:a16="http://schemas.microsoft.com/office/drawing/2014/main" id="{B5FB24FA-76F9-A048-7E2A-95E2F626EE5F}"/>
              </a:ext>
            </a:extLst>
          </p:cNvPr>
          <p:cNvCxnSpPr>
            <a:cxnSpLocks/>
            <a:stCxn id="32" idx="1"/>
            <a:endCxn id="23" idx="3"/>
          </p:cNvCxnSpPr>
          <p:nvPr/>
        </p:nvCxnSpPr>
        <p:spPr>
          <a:xfrm rot="10800000" flipV="1">
            <a:off x="5622432" y="2358087"/>
            <a:ext cx="473569" cy="991122"/>
          </a:xfrm>
          <a:prstGeom prst="bentConnector3">
            <a:avLst>
              <a:gd name="adj1" fmla="val 50000"/>
            </a:avLst>
          </a:prstGeom>
          <a:noFill/>
          <a:ln w="50800" cap="flat" cmpd="sng" algn="ctr">
            <a:solidFill>
              <a:srgbClr val="8E3493"/>
            </a:solidFill>
            <a:prstDash val="solid"/>
          </a:ln>
          <a:effectLst/>
        </p:spPr>
      </p:cxnSp>
      <p:cxnSp>
        <p:nvCxnSpPr>
          <p:cNvPr id="40" name="Straight Connector 39">
            <a:extLst>
              <a:ext uri="{FF2B5EF4-FFF2-40B4-BE49-F238E27FC236}">
                <a16:creationId xmlns:a16="http://schemas.microsoft.com/office/drawing/2014/main" id="{2589575B-36A6-1C33-2282-0961E9BF3B5C}"/>
              </a:ext>
            </a:extLst>
          </p:cNvPr>
          <p:cNvCxnSpPr>
            <a:cxnSpLocks/>
            <a:stCxn id="28" idx="2"/>
            <a:endCxn id="33" idx="0"/>
          </p:cNvCxnSpPr>
          <p:nvPr/>
        </p:nvCxnSpPr>
        <p:spPr>
          <a:xfrm>
            <a:off x="6997980" y="4452515"/>
            <a:ext cx="0" cy="551488"/>
          </a:xfrm>
          <a:prstGeom prst="line">
            <a:avLst/>
          </a:prstGeom>
          <a:noFill/>
          <a:ln w="50800" cap="flat" cmpd="sng" algn="ctr">
            <a:solidFill>
              <a:srgbClr val="8E3493"/>
            </a:solidFill>
            <a:prstDash val="solid"/>
          </a:ln>
          <a:effectLst/>
        </p:spPr>
      </p:cxnSp>
      <p:cxnSp>
        <p:nvCxnSpPr>
          <p:cNvPr id="43" name="Straight Connector 42">
            <a:extLst>
              <a:ext uri="{FF2B5EF4-FFF2-40B4-BE49-F238E27FC236}">
                <a16:creationId xmlns:a16="http://schemas.microsoft.com/office/drawing/2014/main" id="{9ABBD75D-3B72-2A49-C221-FEA92EA62ADA}"/>
              </a:ext>
            </a:extLst>
          </p:cNvPr>
          <p:cNvCxnSpPr>
            <a:cxnSpLocks/>
            <a:stCxn id="32" idx="3"/>
            <a:endCxn id="46" idx="1"/>
          </p:cNvCxnSpPr>
          <p:nvPr/>
        </p:nvCxnSpPr>
        <p:spPr>
          <a:xfrm>
            <a:off x="7908950" y="2358087"/>
            <a:ext cx="473637" cy="4785"/>
          </a:xfrm>
          <a:prstGeom prst="line">
            <a:avLst/>
          </a:prstGeom>
          <a:noFill/>
          <a:ln w="50800" cap="flat" cmpd="sng" algn="ctr">
            <a:solidFill>
              <a:srgbClr val="8E3493"/>
            </a:solidFill>
            <a:prstDash val="sysDot"/>
          </a:ln>
          <a:effectLst/>
        </p:spPr>
      </p:cxnSp>
      <p:sp>
        <p:nvSpPr>
          <p:cNvPr id="44" name="Rectangle: Rounded Corners 43">
            <a:extLst>
              <a:ext uri="{FF2B5EF4-FFF2-40B4-BE49-F238E27FC236}">
                <a16:creationId xmlns:a16="http://schemas.microsoft.com/office/drawing/2014/main" id="{D2A9CC50-561C-8D7B-0BC0-C6F0DADE19A7}"/>
              </a:ext>
            </a:extLst>
          </p:cNvPr>
          <p:cNvSpPr/>
          <p:nvPr/>
        </p:nvSpPr>
        <p:spPr bwMode="gray">
          <a:xfrm>
            <a:off x="8373528" y="285681"/>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defRPr/>
            </a:pPr>
            <a:r>
              <a:rPr lang="en-AU" sz="1600" b="1" kern="0">
                <a:solidFill>
                  <a:prstClr val="white"/>
                </a:solidFill>
                <a:latin typeface="Open Sans"/>
              </a:rPr>
              <a:t>Process Classification</a:t>
            </a:r>
            <a:br>
              <a:rPr lang="en-AU" sz="1600" b="1" kern="0">
                <a:solidFill>
                  <a:prstClr val="white"/>
                </a:solidFill>
                <a:latin typeface="Open Sans"/>
              </a:rPr>
            </a:br>
            <a:r>
              <a:rPr lang="en-AU" sz="1100" b="1" kern="0">
                <a:solidFill>
                  <a:prstClr val="white"/>
                </a:solidFill>
                <a:latin typeface="Open Sans"/>
              </a:rPr>
              <a:t>(Process?)</a:t>
            </a:r>
            <a:br>
              <a:rPr lang="en-AU" sz="1100" b="1" kern="0">
                <a:solidFill>
                  <a:prstClr val="white"/>
                </a:solidFill>
                <a:latin typeface="Open Sans"/>
              </a:rPr>
            </a:br>
            <a:r>
              <a:rPr lang="en-AU" sz="1100" b="1" kern="0">
                <a:solidFill>
                  <a:prstClr val="white"/>
                </a:solidFill>
                <a:latin typeface="Open Sans"/>
              </a:rPr>
              <a:t>(Value Stream?)</a:t>
            </a:r>
          </a:p>
        </p:txBody>
      </p:sp>
      <p:sp>
        <p:nvSpPr>
          <p:cNvPr id="45" name="Title 2">
            <a:extLst>
              <a:ext uri="{FF2B5EF4-FFF2-40B4-BE49-F238E27FC236}">
                <a16:creationId xmlns:a16="http://schemas.microsoft.com/office/drawing/2014/main" id="{C37BAD32-DE3A-50CA-3CBF-1D1E44D9F231}"/>
              </a:ext>
            </a:extLst>
          </p:cNvPr>
          <p:cNvSpPr txBox="1">
            <a:spLocks/>
          </p:cNvSpPr>
          <p:nvPr/>
        </p:nvSpPr>
        <p:spPr>
          <a:xfrm>
            <a:off x="469893" y="476591"/>
            <a:ext cx="2778131" cy="4111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i="0" u="none" strike="noStrike" kern="1200" cap="none" spc="0" normalizeH="0" baseline="0" noProof="0">
                <a:ln>
                  <a:noFill/>
                </a:ln>
                <a:effectLst/>
                <a:uLnTx/>
                <a:uFillTx/>
                <a:latin typeface="Calibri" panose="020F0502020204030204" pitchFamily="34" charset="0"/>
                <a:ea typeface="+mj-ea"/>
                <a:cs typeface="+mj-cs"/>
              </a:rPr>
              <a:t>QGEA Metamodel</a:t>
            </a:r>
            <a:br>
              <a:rPr kumimoji="0" lang="en-AU" sz="2000" b="1" i="0" u="none" strike="noStrike" kern="1200" cap="none" spc="0" normalizeH="0" baseline="0" noProof="0">
                <a:ln>
                  <a:noFill/>
                </a:ln>
                <a:effectLst/>
                <a:uLnTx/>
                <a:uFillTx/>
                <a:latin typeface="Calibri" panose="020F0502020204030204" pitchFamily="34" charset="0"/>
                <a:ea typeface="+mj-ea"/>
                <a:cs typeface="+mj-cs"/>
              </a:rPr>
            </a:br>
            <a:br>
              <a:rPr kumimoji="0" lang="en-AU" sz="2000" b="1" i="0" u="none" strike="noStrike" kern="1200" cap="none" spc="0" normalizeH="0" baseline="0" noProof="0">
                <a:ln>
                  <a:noFill/>
                </a:ln>
                <a:effectLst/>
                <a:uLnTx/>
                <a:uFillTx/>
                <a:latin typeface="Calibri" panose="020F0502020204030204" pitchFamily="34" charset="0"/>
                <a:ea typeface="+mj-ea"/>
                <a:cs typeface="+mj-cs"/>
              </a:rPr>
            </a:br>
            <a:r>
              <a:rPr kumimoji="0" lang="en-AU" sz="2000" b="1" i="0" u="none" strike="noStrike" kern="1200" cap="none" spc="0" normalizeH="0" baseline="0" noProof="0">
                <a:ln>
                  <a:noFill/>
                </a:ln>
                <a:effectLst/>
                <a:uLnTx/>
                <a:uFillTx/>
                <a:latin typeface="Calibri" panose="020F0502020204030204" pitchFamily="34" charset="0"/>
                <a:ea typeface="+mj-ea"/>
                <a:cs typeface="+mj-cs"/>
              </a:rPr>
              <a:t>Business Capability dimensions classification view</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This enables you to apply consistent taxonomy to the Business Capability dimensions of Process, Information, and Resources (specifically Application and Technology)</a:t>
            </a:r>
            <a:b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endParaRPr kumimoji="0" lang="en-AU"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endParaRPr>
          </a:p>
        </p:txBody>
      </p:sp>
      <p:sp>
        <p:nvSpPr>
          <p:cNvPr id="46" name="Rectangle: Rounded Corners 45">
            <a:extLst>
              <a:ext uri="{FF2B5EF4-FFF2-40B4-BE49-F238E27FC236}">
                <a16:creationId xmlns:a16="http://schemas.microsoft.com/office/drawing/2014/main" id="{28A3A47B-7DE1-9521-3A8F-0C2F908A52B0}"/>
              </a:ext>
            </a:extLst>
          </p:cNvPr>
          <p:cNvSpPr/>
          <p:nvPr/>
        </p:nvSpPr>
        <p:spPr bwMode="gray">
          <a:xfrm>
            <a:off x="8382587" y="1835759"/>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defRPr/>
            </a:pPr>
            <a:r>
              <a:rPr lang="en-AU" sz="1600" b="1" kern="0">
                <a:solidFill>
                  <a:prstClr val="white"/>
                </a:solidFill>
                <a:latin typeface="Open Sans"/>
              </a:rPr>
              <a:t>Information Classification</a:t>
            </a:r>
            <a:br>
              <a:rPr lang="en-AU" sz="1600" b="1" kern="0">
                <a:solidFill>
                  <a:prstClr val="white"/>
                </a:solidFill>
                <a:latin typeface="Open Sans"/>
              </a:rPr>
            </a:br>
            <a:r>
              <a:rPr lang="en-AU" sz="1100" b="1" kern="0">
                <a:solidFill>
                  <a:prstClr val="white"/>
                </a:solidFill>
                <a:latin typeface="Open Sans"/>
              </a:rPr>
              <a:t>(Logical Data Component)</a:t>
            </a:r>
          </a:p>
        </p:txBody>
      </p:sp>
      <p:sp>
        <p:nvSpPr>
          <p:cNvPr id="48" name="Rectangle: Rounded Corners 47">
            <a:extLst>
              <a:ext uri="{FF2B5EF4-FFF2-40B4-BE49-F238E27FC236}">
                <a16:creationId xmlns:a16="http://schemas.microsoft.com/office/drawing/2014/main" id="{D39C51C0-7D07-2464-247D-1B49B2E08C72}"/>
              </a:ext>
            </a:extLst>
          </p:cNvPr>
          <p:cNvSpPr/>
          <p:nvPr/>
        </p:nvSpPr>
        <p:spPr bwMode="gray">
          <a:xfrm>
            <a:off x="8366249" y="5001187"/>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defRPr/>
            </a:pPr>
            <a:r>
              <a:rPr lang="en-AU" sz="1600" b="1" kern="0">
                <a:solidFill>
                  <a:prstClr val="white"/>
                </a:solidFill>
                <a:latin typeface="Open Sans"/>
              </a:rPr>
              <a:t>Technology Classification</a:t>
            </a:r>
            <a:br>
              <a:rPr lang="en-AU" sz="1600" b="1" kern="0">
                <a:solidFill>
                  <a:prstClr val="white"/>
                </a:solidFill>
                <a:latin typeface="Open Sans"/>
              </a:rPr>
            </a:br>
            <a:r>
              <a:rPr lang="en-AU" sz="1100" b="1" kern="0">
                <a:solidFill>
                  <a:prstClr val="white"/>
                </a:solidFill>
                <a:latin typeface="Open Sans"/>
              </a:rPr>
              <a:t>(Logical Tech Component)</a:t>
            </a:r>
          </a:p>
        </p:txBody>
      </p:sp>
      <p:sp>
        <p:nvSpPr>
          <p:cNvPr id="49" name="Rectangle: Rounded Corners 48">
            <a:extLst>
              <a:ext uri="{FF2B5EF4-FFF2-40B4-BE49-F238E27FC236}">
                <a16:creationId xmlns:a16="http://schemas.microsoft.com/office/drawing/2014/main" id="{DA64733F-ED23-BDFE-FE2D-6211AEFE8702}"/>
              </a:ext>
            </a:extLst>
          </p:cNvPr>
          <p:cNvSpPr/>
          <p:nvPr/>
        </p:nvSpPr>
        <p:spPr bwMode="gray">
          <a:xfrm>
            <a:off x="8209495" y="3301991"/>
            <a:ext cx="3665005" cy="1256742"/>
          </a:xfrm>
          <a:prstGeom prst="roundRect">
            <a:avLst>
              <a:gd name="adj" fmla="val 6610"/>
            </a:avLst>
          </a:prstGeom>
          <a:solidFill>
            <a:srgbClr val="FFE697"/>
          </a:solidFill>
          <a:ln w="19050" algn="ctr">
            <a:noFill/>
            <a:miter lim="800000"/>
            <a:headEnd/>
            <a:tailEnd/>
          </a:ln>
        </p:spPr>
        <p:txBody>
          <a:bodyPr wrap="square" lIns="88900" tIns="88900" rIns="88900" bIns="88900" rtlCol="0" anchor="t"/>
          <a:lstStyle/>
          <a:p>
            <a:pPr algn="r">
              <a:lnSpc>
                <a:spcPct val="106000"/>
              </a:lnSpc>
              <a:buFont typeface="Wingdings 2" pitchFamily="18" charset="2"/>
              <a:buNone/>
            </a:pPr>
            <a:r>
              <a:rPr lang="en-AU" sz="1050" b="1" kern="0">
                <a:solidFill>
                  <a:srgbClr val="E97132"/>
                </a:solidFill>
                <a:latin typeface="Open Sans"/>
              </a:rPr>
              <a:t>From QGEA </a:t>
            </a:r>
          </a:p>
          <a:p>
            <a:pPr algn="r">
              <a:lnSpc>
                <a:spcPct val="106000"/>
              </a:lnSpc>
              <a:buFont typeface="Wingdings 2" pitchFamily="18" charset="2"/>
              <a:buNone/>
            </a:pPr>
            <a:r>
              <a:rPr lang="en-AU" sz="1050" b="1" kern="0">
                <a:solidFill>
                  <a:srgbClr val="E97132"/>
                </a:solidFill>
                <a:latin typeface="Open Sans"/>
              </a:rPr>
              <a:t>Business </a:t>
            </a:r>
          </a:p>
          <a:p>
            <a:pPr algn="r">
              <a:lnSpc>
                <a:spcPct val="106000"/>
              </a:lnSpc>
              <a:buFont typeface="Wingdings 2" pitchFamily="18" charset="2"/>
              <a:buNone/>
            </a:pPr>
            <a:r>
              <a:rPr lang="en-AU" sz="1050" b="1" kern="0">
                <a:solidFill>
                  <a:srgbClr val="E97132"/>
                </a:solidFill>
                <a:latin typeface="Open Sans"/>
              </a:rPr>
              <a:t>Capability </a:t>
            </a:r>
          </a:p>
          <a:p>
            <a:pPr algn="r">
              <a:lnSpc>
                <a:spcPct val="106000"/>
              </a:lnSpc>
              <a:buFont typeface="Wingdings 2" pitchFamily="18" charset="2"/>
              <a:buNone/>
            </a:pPr>
            <a:r>
              <a:rPr lang="en-AU" sz="1050" b="1" kern="0">
                <a:solidFill>
                  <a:srgbClr val="E97132"/>
                </a:solidFill>
                <a:latin typeface="Open Sans"/>
              </a:rPr>
              <a:t>Reference </a:t>
            </a:r>
          </a:p>
          <a:p>
            <a:pPr algn="r">
              <a:lnSpc>
                <a:spcPct val="106000"/>
              </a:lnSpc>
              <a:buFont typeface="Wingdings 2" pitchFamily="18" charset="2"/>
              <a:buNone/>
            </a:pPr>
            <a:r>
              <a:rPr lang="en-AU" sz="1050" b="1" kern="0">
                <a:solidFill>
                  <a:srgbClr val="E97132"/>
                </a:solidFill>
                <a:latin typeface="Open Sans"/>
              </a:rPr>
              <a:t>Model</a:t>
            </a:r>
          </a:p>
        </p:txBody>
      </p:sp>
      <p:sp>
        <p:nvSpPr>
          <p:cNvPr id="50" name="Rectangle: Rounded Corners 49">
            <a:extLst>
              <a:ext uri="{FF2B5EF4-FFF2-40B4-BE49-F238E27FC236}">
                <a16:creationId xmlns:a16="http://schemas.microsoft.com/office/drawing/2014/main" id="{0B8B2068-FBEF-091D-2C89-37E31055651A}"/>
              </a:ext>
            </a:extLst>
          </p:cNvPr>
          <p:cNvSpPr/>
          <p:nvPr/>
        </p:nvSpPr>
        <p:spPr bwMode="gray">
          <a:xfrm>
            <a:off x="8366249" y="3398537"/>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defRPr/>
            </a:pPr>
            <a:r>
              <a:rPr lang="en-AU" sz="1600" b="1" kern="0">
                <a:solidFill>
                  <a:prstClr val="white"/>
                </a:solidFill>
                <a:latin typeface="Open Sans"/>
              </a:rPr>
              <a:t>Qld Gov Capability/</a:t>
            </a:r>
            <a:br>
              <a:rPr lang="en-AU" sz="1600" b="1" kern="0">
                <a:solidFill>
                  <a:prstClr val="white"/>
                </a:solidFill>
                <a:latin typeface="Open Sans"/>
              </a:rPr>
            </a:br>
            <a:r>
              <a:rPr lang="en-AU" sz="1600" b="1" kern="0">
                <a:solidFill>
                  <a:prstClr val="white"/>
                </a:solidFill>
                <a:latin typeface="Open Sans"/>
              </a:rPr>
              <a:t>Service</a:t>
            </a:r>
            <a:br>
              <a:rPr lang="en-AU" sz="1600" b="1" kern="0">
                <a:solidFill>
                  <a:prstClr val="white"/>
                </a:solidFill>
                <a:latin typeface="Open Sans"/>
              </a:rPr>
            </a:br>
            <a:r>
              <a:rPr lang="en-AU" sz="1100" b="1" kern="0">
                <a:solidFill>
                  <a:prstClr val="white"/>
                </a:solidFill>
                <a:latin typeface="Open Sans"/>
              </a:rPr>
              <a:t>(Business Capability)</a:t>
            </a:r>
          </a:p>
        </p:txBody>
      </p:sp>
      <p:cxnSp>
        <p:nvCxnSpPr>
          <p:cNvPr id="58" name="Straight Connector 57">
            <a:extLst>
              <a:ext uri="{FF2B5EF4-FFF2-40B4-BE49-F238E27FC236}">
                <a16:creationId xmlns:a16="http://schemas.microsoft.com/office/drawing/2014/main" id="{F0DEEA13-DBE5-77D9-5494-956B07CD6FA1}"/>
              </a:ext>
            </a:extLst>
          </p:cNvPr>
          <p:cNvCxnSpPr>
            <a:cxnSpLocks/>
            <a:stCxn id="36" idx="3"/>
            <a:endCxn id="44" idx="1"/>
          </p:cNvCxnSpPr>
          <p:nvPr/>
        </p:nvCxnSpPr>
        <p:spPr>
          <a:xfrm flipV="1">
            <a:off x="7908950" y="812794"/>
            <a:ext cx="464578" cy="2"/>
          </a:xfrm>
          <a:prstGeom prst="line">
            <a:avLst/>
          </a:prstGeom>
          <a:noFill/>
          <a:ln w="50800" cap="flat" cmpd="sng" algn="ctr">
            <a:solidFill>
              <a:srgbClr val="8E3493"/>
            </a:solidFill>
            <a:prstDash val="solid"/>
          </a:ln>
          <a:effectLst/>
        </p:spPr>
      </p:cxnSp>
      <p:pic>
        <p:nvPicPr>
          <p:cNvPr id="1026" name="Picture 2" descr="APQC Names Mardi Krenek as Vice President, Education and Introduces K ...">
            <a:extLst>
              <a:ext uri="{FF2B5EF4-FFF2-40B4-BE49-F238E27FC236}">
                <a16:creationId xmlns:a16="http://schemas.microsoft.com/office/drawing/2014/main" id="{D1186726-3EE1-E991-F7F7-E7E242A33B4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145" b="90503" l="3045" r="89904">
                        <a14:foregroundMark x1="12981" y1="27374" x2="12981" y2="27374"/>
                        <a14:foregroundMark x1="6250" y1="52514" x2="6250" y2="52514"/>
                        <a14:foregroundMark x1="3205" y1="87709" x2="3205" y2="87709"/>
                        <a14:foregroundMark x1="25962" y1="69274" x2="25962" y2="69274"/>
                        <a14:foregroundMark x1="44231" y1="88268" x2="44231" y2="88268"/>
                        <a14:foregroundMark x1="65545" y1="89944" x2="65545" y2="89944"/>
                        <a14:foregroundMark x1="53365" y1="91061" x2="53365" y2="91061"/>
                        <a14:foregroundMark x1="37340" y1="91061" x2="37340" y2="91061"/>
                        <a14:foregroundMark x1="57853" y1="9497" x2="57853" y2="9497"/>
                        <a14:foregroundMark x1="72276" y1="6145" x2="72276" y2="6145"/>
                        <a14:foregroundMark x1="76442" y1="16760" x2="76442" y2="16760"/>
                        <a14:foregroundMark x1="54487" y1="7263" x2="54487" y2="7263"/>
                        <a14:backgroundMark x1="20032" y1="40782" x2="20032" y2="40782"/>
                      </a14:backgroundRemoval>
                    </a14:imgEffect>
                  </a14:imgLayer>
                </a14:imgProps>
              </a:ext>
              <a:ext uri="{28A0092B-C50C-407E-A947-70E740481C1C}">
                <a14:useLocalDpi xmlns:a14="http://schemas.microsoft.com/office/drawing/2010/main" val="0"/>
              </a:ext>
            </a:extLst>
          </a:blip>
          <a:srcRect/>
          <a:stretch>
            <a:fillRect/>
          </a:stretch>
        </p:blipFill>
        <p:spPr bwMode="auto">
          <a:xfrm>
            <a:off x="11004550" y="1106748"/>
            <a:ext cx="812800" cy="233159"/>
          </a:xfrm>
          <a:prstGeom prst="rect">
            <a:avLst/>
          </a:prstGeom>
          <a:noFill/>
          <a:extLst>
            <a:ext uri="{909E8E84-426E-40DD-AFC4-6F175D3DCCD1}">
              <a14:hiddenFill xmlns:a14="http://schemas.microsoft.com/office/drawing/2010/main">
                <a:solidFill>
                  <a:srgbClr val="FFFFFF"/>
                </a:solidFill>
              </a14:hiddenFill>
            </a:ext>
          </a:extLst>
        </p:spPr>
      </p:pic>
      <p:cxnSp>
        <p:nvCxnSpPr>
          <p:cNvPr id="66" name="Straight Connector 65">
            <a:extLst>
              <a:ext uri="{FF2B5EF4-FFF2-40B4-BE49-F238E27FC236}">
                <a16:creationId xmlns:a16="http://schemas.microsoft.com/office/drawing/2014/main" id="{B701269C-F75F-9481-C1DC-737178B3D5A7}"/>
              </a:ext>
            </a:extLst>
          </p:cNvPr>
          <p:cNvCxnSpPr>
            <a:cxnSpLocks/>
            <a:stCxn id="28" idx="3"/>
            <a:endCxn id="50" idx="1"/>
          </p:cNvCxnSpPr>
          <p:nvPr/>
        </p:nvCxnSpPr>
        <p:spPr>
          <a:xfrm>
            <a:off x="7904455" y="3925402"/>
            <a:ext cx="461794" cy="248"/>
          </a:xfrm>
          <a:prstGeom prst="line">
            <a:avLst/>
          </a:prstGeom>
          <a:noFill/>
          <a:ln w="50800" cap="flat" cmpd="sng" algn="ctr">
            <a:solidFill>
              <a:srgbClr val="8E3493"/>
            </a:solidFill>
            <a:prstDash val="sysDot"/>
          </a:ln>
          <a:effectLst/>
        </p:spPr>
      </p:cxnSp>
      <p:cxnSp>
        <p:nvCxnSpPr>
          <p:cNvPr id="67" name="Straight Connector 66">
            <a:extLst>
              <a:ext uri="{FF2B5EF4-FFF2-40B4-BE49-F238E27FC236}">
                <a16:creationId xmlns:a16="http://schemas.microsoft.com/office/drawing/2014/main" id="{FEDD28D5-B376-3C7B-319E-68DAD077DF5C}"/>
              </a:ext>
            </a:extLst>
          </p:cNvPr>
          <p:cNvCxnSpPr>
            <a:cxnSpLocks/>
            <a:stCxn id="33" idx="3"/>
            <a:endCxn id="48" idx="1"/>
          </p:cNvCxnSpPr>
          <p:nvPr/>
        </p:nvCxnSpPr>
        <p:spPr>
          <a:xfrm flipV="1">
            <a:off x="7904455" y="5528300"/>
            <a:ext cx="461794" cy="2816"/>
          </a:xfrm>
          <a:prstGeom prst="line">
            <a:avLst/>
          </a:prstGeom>
          <a:noFill/>
          <a:ln w="50800" cap="flat" cmpd="sng" algn="ctr">
            <a:solidFill>
              <a:srgbClr val="8E3493"/>
            </a:solidFill>
            <a:prstDash val="solid"/>
          </a:ln>
          <a:effectLst/>
        </p:spPr>
      </p:cxnSp>
      <p:pic>
        <p:nvPicPr>
          <p:cNvPr id="1030" name="Picture 6" descr="Flexera - IT Asset Management, Software Monetization, Open Source ...">
            <a:extLst>
              <a:ext uri="{FF2B5EF4-FFF2-40B4-BE49-F238E27FC236}">
                <a16:creationId xmlns:a16="http://schemas.microsoft.com/office/drawing/2014/main" id="{48853C0D-7058-779D-B5EB-4278FD12231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29" b="89793" l="6250" r="91667">
                        <a14:foregroundMark x1="11083" y1="40670" x2="11083" y2="40670"/>
                        <a14:foregroundMark x1="21000" y1="43541" x2="21000" y2="43541"/>
                        <a14:foregroundMark x1="6333" y1="41946" x2="6333" y2="41946"/>
                        <a14:foregroundMark x1="44250" y1="45614" x2="44250" y2="45614"/>
                        <a14:foregroundMark x1="41583" y1="63317" x2="41583" y2="63317"/>
                        <a14:foregroundMark x1="51417" y1="62679" x2="51417" y2="62679"/>
                        <a14:foregroundMark x1="50417" y1="42903" x2="50417" y2="42903"/>
                        <a14:foregroundMark x1="57667" y1="45614" x2="57667" y2="45614"/>
                        <a14:foregroundMark x1="49083" y1="62360" x2="49083" y2="62360"/>
                        <a14:foregroundMark x1="50583" y1="42105" x2="50750" y2="43541"/>
                        <a14:foregroundMark x1="55833" y1="45774" x2="56917" y2="60447"/>
                        <a14:foregroundMark x1="57417" y1="44498" x2="57417" y2="44498"/>
                        <a14:foregroundMark x1="58583" y1="54226" x2="58583" y2="54226"/>
                        <a14:foregroundMark x1="67417" y1="52791" x2="67417" y2="52791"/>
                        <a14:foregroundMark x1="59917" y1="55343" x2="59917" y2="55343"/>
                        <a14:foregroundMark x1="61833" y1="54705" x2="61833" y2="54705"/>
                        <a14:foregroundMark x1="64500" y1="54386" x2="64500" y2="54386"/>
                        <a14:foregroundMark x1="68000" y1="53748" x2="68000" y2="53748"/>
                        <a14:foregroundMark x1="58250" y1="63477" x2="58250" y2="63477"/>
                        <a14:foregroundMark x1="59917" y1="66029" x2="59917" y2="66029"/>
                        <a14:foregroundMark x1="61667" y1="66029" x2="61667" y2="66029"/>
                        <a14:foregroundMark x1="64250" y1="66029" x2="64250" y2="66029"/>
                        <a14:foregroundMark x1="67917" y1="66029" x2="67917" y2="66029"/>
                        <a14:foregroundMark x1="66667" y1="44817" x2="66667" y2="44817"/>
                        <a14:foregroundMark x1="50000" y1="59171" x2="51250" y2="65710"/>
                        <a14:foregroundMark x1="44333" y1="58054" x2="40833" y2="64274"/>
                        <a14:foregroundMark x1="40833" y1="64274" x2="40667" y2="66348"/>
                        <a14:foregroundMark x1="52417" y1="40989" x2="49833" y2="47049"/>
                        <a14:foregroundMark x1="58583" y1="44817" x2="66167" y2="44817"/>
                        <a14:foregroundMark x1="66167" y1="44817" x2="68083" y2="52153"/>
                        <a14:foregroundMark x1="68083" y1="52153" x2="65500" y2="53907"/>
                        <a14:foregroundMark x1="77917" y1="42424" x2="72500" y2="45933"/>
                        <a14:foregroundMark x1="72500" y1="45933" x2="71917" y2="68262"/>
                        <a14:foregroundMark x1="83167" y1="42265" x2="88250" y2="42424"/>
                        <a14:foregroundMark x1="88250" y1="42424" x2="91000" y2="52153"/>
                        <a14:foregroundMark x1="91000" y1="52153" x2="91667" y2="66029"/>
                        <a14:foregroundMark x1="88250" y1="54067" x2="83750" y2="55183"/>
                        <a14:foregroundMark x1="83750" y1="55183" x2="83750" y2="64912"/>
                        <a14:foregroundMark x1="83750" y1="64912" x2="88417" y2="66667"/>
                        <a14:foregroundMark x1="88417" y1="66667" x2="90583" y2="66029"/>
                      </a14:backgroundRemoval>
                    </a14:imgEffect>
                  </a14:imgLayer>
                </a14:imgProps>
              </a:ext>
              <a:ext uri="{28A0092B-C50C-407E-A947-70E740481C1C}">
                <a14:useLocalDpi xmlns:a14="http://schemas.microsoft.com/office/drawing/2010/main" val="0"/>
              </a:ext>
            </a:extLst>
          </a:blip>
          <a:srcRect/>
          <a:stretch>
            <a:fillRect/>
          </a:stretch>
        </p:blipFill>
        <p:spPr bwMode="auto">
          <a:xfrm>
            <a:off x="4453125" y="5571755"/>
            <a:ext cx="830462" cy="43391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or: Elbow 2">
            <a:extLst>
              <a:ext uri="{FF2B5EF4-FFF2-40B4-BE49-F238E27FC236}">
                <a16:creationId xmlns:a16="http://schemas.microsoft.com/office/drawing/2014/main" id="{34CD746D-8D05-764B-ED47-6AD0D2D34D69}"/>
              </a:ext>
            </a:extLst>
          </p:cNvPr>
          <p:cNvCxnSpPr>
            <a:cxnSpLocks/>
            <a:stCxn id="28" idx="1"/>
            <a:endCxn id="23" idx="3"/>
          </p:cNvCxnSpPr>
          <p:nvPr/>
        </p:nvCxnSpPr>
        <p:spPr>
          <a:xfrm rot="10800000">
            <a:off x="5622431" y="3349210"/>
            <a:ext cx="469074" cy="576193"/>
          </a:xfrm>
          <a:prstGeom prst="bentConnector3">
            <a:avLst>
              <a:gd name="adj1" fmla="val 50000"/>
            </a:avLst>
          </a:prstGeom>
          <a:noFill/>
          <a:ln w="50800" cap="flat" cmpd="sng" algn="ctr">
            <a:solidFill>
              <a:srgbClr val="8E3493"/>
            </a:solidFill>
            <a:prstDash val="sysDot"/>
          </a:ln>
          <a:effectLst/>
        </p:spPr>
      </p:cxnSp>
      <p:sp>
        <p:nvSpPr>
          <p:cNvPr id="4" name="Rectangle: Rounded Corners 3">
            <a:extLst>
              <a:ext uri="{FF2B5EF4-FFF2-40B4-BE49-F238E27FC236}">
                <a16:creationId xmlns:a16="http://schemas.microsoft.com/office/drawing/2014/main" id="{9192B90C-5159-FEC7-178A-95342B666D41}"/>
              </a:ext>
            </a:extLst>
          </p:cNvPr>
          <p:cNvSpPr/>
          <p:nvPr/>
        </p:nvSpPr>
        <p:spPr bwMode="gray">
          <a:xfrm>
            <a:off x="3160450" y="629602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Text</a:t>
            </a:r>
            <a:endParaRPr lang="en-AU" sz="1200" b="1" kern="0">
              <a:solidFill>
                <a:prstClr val="white"/>
              </a:solidFill>
              <a:latin typeface="Open Sans"/>
            </a:endParaRPr>
          </a:p>
        </p:txBody>
      </p:sp>
      <p:sp>
        <p:nvSpPr>
          <p:cNvPr id="5" name="Rectangle: Rounded Corners 4">
            <a:extLst>
              <a:ext uri="{FF2B5EF4-FFF2-40B4-BE49-F238E27FC236}">
                <a16:creationId xmlns:a16="http://schemas.microsoft.com/office/drawing/2014/main" id="{4589C0B1-BD2D-DAA7-CFB9-69122DE2E304}"/>
              </a:ext>
            </a:extLst>
          </p:cNvPr>
          <p:cNvSpPr/>
          <p:nvPr/>
        </p:nvSpPr>
        <p:spPr bwMode="gray">
          <a:xfrm>
            <a:off x="5449124" y="629602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50" b="1" kern="0">
                <a:solidFill>
                  <a:prstClr val="white"/>
                </a:solidFill>
                <a:latin typeface="Open Sans"/>
              </a:rPr>
              <a:t>(Text)</a:t>
            </a:r>
            <a:endParaRPr lang="en-AU" sz="900" b="1" kern="0">
              <a:solidFill>
                <a:prstClr val="white"/>
              </a:solidFill>
              <a:latin typeface="Open Sans"/>
            </a:endParaRPr>
          </a:p>
        </p:txBody>
      </p:sp>
      <p:cxnSp>
        <p:nvCxnSpPr>
          <p:cNvPr id="6" name="Straight Connector 5">
            <a:extLst>
              <a:ext uri="{FF2B5EF4-FFF2-40B4-BE49-F238E27FC236}">
                <a16:creationId xmlns:a16="http://schemas.microsoft.com/office/drawing/2014/main" id="{0515CE00-6E19-56B3-0384-F5A928E70EE0}"/>
              </a:ext>
            </a:extLst>
          </p:cNvPr>
          <p:cNvCxnSpPr>
            <a:cxnSpLocks/>
          </p:cNvCxnSpPr>
          <p:nvPr/>
        </p:nvCxnSpPr>
        <p:spPr>
          <a:xfrm flipH="1">
            <a:off x="9653493" y="6408870"/>
            <a:ext cx="435762" cy="0"/>
          </a:xfrm>
          <a:prstGeom prst="line">
            <a:avLst/>
          </a:prstGeom>
          <a:noFill/>
          <a:ln w="50800" cap="flat" cmpd="sng" algn="ctr">
            <a:solidFill>
              <a:srgbClr val="8E3493"/>
            </a:solidFill>
            <a:prstDash val="sysDot"/>
          </a:ln>
          <a:effectLst/>
        </p:spPr>
      </p:cxnSp>
      <p:cxnSp>
        <p:nvCxnSpPr>
          <p:cNvPr id="7" name="Straight Connector 6">
            <a:extLst>
              <a:ext uri="{FF2B5EF4-FFF2-40B4-BE49-F238E27FC236}">
                <a16:creationId xmlns:a16="http://schemas.microsoft.com/office/drawing/2014/main" id="{C7392655-F3BA-9FDD-6A34-9FCA518D7B68}"/>
              </a:ext>
            </a:extLst>
          </p:cNvPr>
          <p:cNvCxnSpPr>
            <a:cxnSpLocks/>
          </p:cNvCxnSpPr>
          <p:nvPr/>
        </p:nvCxnSpPr>
        <p:spPr>
          <a:xfrm flipH="1">
            <a:off x="7756302" y="6408870"/>
            <a:ext cx="517557" cy="0"/>
          </a:xfrm>
          <a:prstGeom prst="line">
            <a:avLst/>
          </a:prstGeom>
          <a:noFill/>
          <a:ln w="50800" cap="flat" cmpd="sng" algn="ctr">
            <a:solidFill>
              <a:srgbClr val="8E3493"/>
            </a:solidFill>
            <a:prstDash val="solid"/>
          </a:ln>
          <a:effectLst/>
        </p:spPr>
      </p:cxnSp>
      <p:sp>
        <p:nvSpPr>
          <p:cNvPr id="8" name="TextBox 7">
            <a:extLst>
              <a:ext uri="{FF2B5EF4-FFF2-40B4-BE49-F238E27FC236}">
                <a16:creationId xmlns:a16="http://schemas.microsoft.com/office/drawing/2014/main" id="{2C6AEB38-E88E-D6A4-8B7A-67A6A0A310D4}"/>
              </a:ext>
            </a:extLst>
          </p:cNvPr>
          <p:cNvSpPr txBox="1"/>
          <p:nvPr/>
        </p:nvSpPr>
        <p:spPr>
          <a:xfrm>
            <a:off x="3809443" y="6299616"/>
            <a:ext cx="1579872" cy="261610"/>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QGEA Metamodel Object</a:t>
            </a:r>
            <a:endParaRPr lang="en-AU" sz="1050">
              <a:solidFill>
                <a:schemeClr val="bg1"/>
              </a:solidFill>
            </a:endParaRPr>
          </a:p>
        </p:txBody>
      </p:sp>
      <p:sp>
        <p:nvSpPr>
          <p:cNvPr id="9" name="TextBox 8">
            <a:extLst>
              <a:ext uri="{FF2B5EF4-FFF2-40B4-BE49-F238E27FC236}">
                <a16:creationId xmlns:a16="http://schemas.microsoft.com/office/drawing/2014/main" id="{F9C92053-650C-4F13-40E2-9A7EC96E48AD}"/>
              </a:ext>
            </a:extLst>
          </p:cNvPr>
          <p:cNvSpPr txBox="1"/>
          <p:nvPr/>
        </p:nvSpPr>
        <p:spPr>
          <a:xfrm>
            <a:off x="6074726" y="6281912"/>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TOGAF Object Name</a:t>
            </a:r>
            <a:endParaRPr lang="en-AU" sz="1050">
              <a:solidFill>
                <a:schemeClr val="bg1"/>
              </a:solidFill>
            </a:endParaRPr>
          </a:p>
        </p:txBody>
      </p:sp>
      <p:sp>
        <p:nvSpPr>
          <p:cNvPr id="10" name="TextBox 9">
            <a:extLst>
              <a:ext uri="{FF2B5EF4-FFF2-40B4-BE49-F238E27FC236}">
                <a16:creationId xmlns:a16="http://schemas.microsoft.com/office/drawing/2014/main" id="{6CC8E3F1-F744-DF50-E131-DD62E6B6887F}"/>
              </a:ext>
            </a:extLst>
          </p:cNvPr>
          <p:cNvSpPr txBox="1"/>
          <p:nvPr/>
        </p:nvSpPr>
        <p:spPr>
          <a:xfrm>
            <a:off x="8273859" y="6289201"/>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TOGAF relationship</a:t>
            </a:r>
            <a:endParaRPr lang="en-AU" sz="1050">
              <a:solidFill>
                <a:schemeClr val="bg1"/>
              </a:solidFill>
            </a:endParaRPr>
          </a:p>
        </p:txBody>
      </p:sp>
      <p:sp>
        <p:nvSpPr>
          <p:cNvPr id="11" name="TextBox 10">
            <a:extLst>
              <a:ext uri="{FF2B5EF4-FFF2-40B4-BE49-F238E27FC236}">
                <a16:creationId xmlns:a16="http://schemas.microsoft.com/office/drawing/2014/main" id="{4AD23DC5-8EF9-DD5E-0436-802B83D84A0F}"/>
              </a:ext>
            </a:extLst>
          </p:cNvPr>
          <p:cNvSpPr txBox="1"/>
          <p:nvPr/>
        </p:nvSpPr>
        <p:spPr>
          <a:xfrm>
            <a:off x="10103100" y="6275493"/>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QGEA added relationship</a:t>
            </a:r>
            <a:endParaRPr lang="en-AU" sz="1050">
              <a:solidFill>
                <a:schemeClr val="bg1"/>
              </a:solidFill>
            </a:endParaRPr>
          </a:p>
        </p:txBody>
      </p:sp>
      <p:sp>
        <p:nvSpPr>
          <p:cNvPr id="12" name="Rectangle: Rounded Corners 11">
            <a:extLst>
              <a:ext uri="{FF2B5EF4-FFF2-40B4-BE49-F238E27FC236}">
                <a16:creationId xmlns:a16="http://schemas.microsoft.com/office/drawing/2014/main" id="{FD3C8B09-3F40-6384-693E-C4CBDD46AE54}"/>
              </a:ext>
            </a:extLst>
          </p:cNvPr>
          <p:cNvSpPr/>
          <p:nvPr/>
        </p:nvSpPr>
        <p:spPr bwMode="gray">
          <a:xfrm>
            <a:off x="3174641" y="6579642"/>
            <a:ext cx="659075" cy="233384"/>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pPr>
            <a:r>
              <a:rPr lang="en-AU" sz="1600" b="1" kern="0">
                <a:solidFill>
                  <a:schemeClr val="bg1"/>
                </a:solidFill>
                <a:latin typeface="Open Sans"/>
              </a:rPr>
              <a:t>Text</a:t>
            </a:r>
          </a:p>
        </p:txBody>
      </p:sp>
      <p:sp>
        <p:nvSpPr>
          <p:cNvPr id="13" name="TextBox 12">
            <a:extLst>
              <a:ext uri="{FF2B5EF4-FFF2-40B4-BE49-F238E27FC236}">
                <a16:creationId xmlns:a16="http://schemas.microsoft.com/office/drawing/2014/main" id="{DB2FC3E8-BB9D-A041-FAD8-8F340F1C8092}"/>
              </a:ext>
            </a:extLst>
          </p:cNvPr>
          <p:cNvSpPr txBox="1"/>
          <p:nvPr/>
        </p:nvSpPr>
        <p:spPr>
          <a:xfrm>
            <a:off x="3829371" y="6565529"/>
            <a:ext cx="2468151" cy="253916"/>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QGEA Metamodel Object part of this view</a:t>
            </a:r>
            <a:endParaRPr lang="en-AU" sz="1050">
              <a:solidFill>
                <a:schemeClr val="bg1"/>
              </a:solidFill>
            </a:endParaRPr>
          </a:p>
        </p:txBody>
      </p:sp>
    </p:spTree>
    <p:extLst>
      <p:ext uri="{BB962C8B-B14F-4D97-AF65-F5344CB8AC3E}">
        <p14:creationId xmlns:p14="http://schemas.microsoft.com/office/powerpoint/2010/main" val="377350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Rounded Corners 71">
            <a:extLst>
              <a:ext uri="{FF2B5EF4-FFF2-40B4-BE49-F238E27FC236}">
                <a16:creationId xmlns:a16="http://schemas.microsoft.com/office/drawing/2014/main" id="{0C8BBB6F-5C89-1C6E-27BF-81B41FF79E82}"/>
              </a:ext>
            </a:extLst>
          </p:cNvPr>
          <p:cNvSpPr/>
          <p:nvPr/>
        </p:nvSpPr>
        <p:spPr bwMode="gray">
          <a:xfrm>
            <a:off x="4391970" y="4911738"/>
            <a:ext cx="3665005" cy="1256742"/>
          </a:xfrm>
          <a:prstGeom prst="roundRect">
            <a:avLst>
              <a:gd name="adj" fmla="val 6610"/>
            </a:avLst>
          </a:prstGeom>
          <a:solidFill>
            <a:schemeClr val="accent3">
              <a:lumMod val="20000"/>
              <a:lumOff val="80000"/>
            </a:schemeClr>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srgbClr val="0070C0"/>
                </a:solidFill>
                <a:latin typeface="Open Sans"/>
              </a:rPr>
              <a:t>Product Info</a:t>
            </a:r>
            <a:br>
              <a:rPr lang="en-AU" sz="1050" b="1" kern="0">
                <a:solidFill>
                  <a:srgbClr val="0070C0"/>
                </a:solidFill>
                <a:latin typeface="Open Sans"/>
              </a:rPr>
            </a:br>
            <a:r>
              <a:rPr lang="en-AU" sz="1050" b="1" kern="0">
                <a:solidFill>
                  <a:srgbClr val="0070C0"/>
                </a:solidFill>
                <a:latin typeface="Open Sans"/>
              </a:rPr>
              <a:t>from Flexera</a:t>
            </a:r>
            <a:br>
              <a:rPr lang="en-AU" sz="1050" b="1" kern="0">
                <a:solidFill>
                  <a:srgbClr val="0070C0"/>
                </a:solidFill>
                <a:latin typeface="Open Sans"/>
              </a:rPr>
            </a:br>
            <a:r>
              <a:rPr lang="en-AU" sz="1050" b="1" kern="0">
                <a:solidFill>
                  <a:srgbClr val="0070C0"/>
                </a:solidFill>
                <a:latin typeface="Open Sans"/>
              </a:rPr>
              <a:t>Technopedia</a:t>
            </a:r>
          </a:p>
        </p:txBody>
      </p:sp>
      <p:sp>
        <p:nvSpPr>
          <p:cNvPr id="65" name="Rectangle: Rounded Corners 64">
            <a:extLst>
              <a:ext uri="{FF2B5EF4-FFF2-40B4-BE49-F238E27FC236}">
                <a16:creationId xmlns:a16="http://schemas.microsoft.com/office/drawing/2014/main" id="{2D24AFCD-743C-4E82-E12E-37A7A6E0102C}"/>
              </a:ext>
            </a:extLst>
          </p:cNvPr>
          <p:cNvSpPr/>
          <p:nvPr/>
        </p:nvSpPr>
        <p:spPr bwMode="gray">
          <a:xfrm>
            <a:off x="8209495" y="211119"/>
            <a:ext cx="3665005" cy="1256742"/>
          </a:xfrm>
          <a:prstGeom prst="roundRect">
            <a:avLst>
              <a:gd name="adj" fmla="val 6610"/>
            </a:avLst>
          </a:prstGeom>
          <a:solidFill>
            <a:schemeClr val="tx2">
              <a:lumMod val="20000"/>
              <a:lumOff val="80000"/>
            </a:schemeClr>
          </a:solidFill>
          <a:ln w="19050" algn="ctr">
            <a:noFill/>
            <a:miter lim="800000"/>
            <a:headEnd/>
            <a:tailEnd/>
          </a:ln>
        </p:spPr>
        <p:txBody>
          <a:bodyPr wrap="square" lIns="88900" tIns="88900" rIns="88900" bIns="88900" rtlCol="0" anchor="t"/>
          <a:lstStyle/>
          <a:p>
            <a:pPr algn="r">
              <a:lnSpc>
                <a:spcPct val="106000"/>
              </a:lnSpc>
              <a:buFont typeface="Wingdings 2" pitchFamily="18" charset="2"/>
              <a:buNone/>
            </a:pPr>
            <a:r>
              <a:rPr lang="en-AU" sz="1050" b="1" kern="0">
                <a:solidFill>
                  <a:schemeClr val="tx2">
                    <a:lumMod val="75000"/>
                  </a:schemeClr>
                </a:solidFill>
                <a:latin typeface="Open Sans"/>
              </a:rPr>
              <a:t>From APQC </a:t>
            </a:r>
          </a:p>
          <a:p>
            <a:pPr algn="r">
              <a:lnSpc>
                <a:spcPct val="106000"/>
              </a:lnSpc>
              <a:buFont typeface="Wingdings 2" pitchFamily="18" charset="2"/>
              <a:buNone/>
            </a:pPr>
            <a:r>
              <a:rPr lang="en-AU" sz="1050" b="1" kern="0">
                <a:solidFill>
                  <a:schemeClr val="tx2">
                    <a:lumMod val="75000"/>
                  </a:schemeClr>
                </a:solidFill>
                <a:latin typeface="Open Sans"/>
              </a:rPr>
              <a:t>Process </a:t>
            </a:r>
          </a:p>
          <a:p>
            <a:pPr algn="r">
              <a:lnSpc>
                <a:spcPct val="106000"/>
              </a:lnSpc>
              <a:buFont typeface="Wingdings 2" pitchFamily="18" charset="2"/>
              <a:buNone/>
            </a:pPr>
            <a:r>
              <a:rPr lang="en-AU" sz="1050" b="1" kern="0">
                <a:solidFill>
                  <a:schemeClr val="tx2">
                    <a:lumMod val="75000"/>
                  </a:schemeClr>
                </a:solidFill>
                <a:latin typeface="Open Sans"/>
              </a:rPr>
              <a:t>Classification </a:t>
            </a:r>
          </a:p>
          <a:p>
            <a:pPr algn="r">
              <a:lnSpc>
                <a:spcPct val="106000"/>
              </a:lnSpc>
              <a:buFont typeface="Wingdings 2" pitchFamily="18" charset="2"/>
              <a:buNone/>
            </a:pPr>
            <a:r>
              <a:rPr lang="en-AU" sz="1050" b="1" kern="0">
                <a:solidFill>
                  <a:schemeClr val="tx2">
                    <a:lumMod val="75000"/>
                  </a:schemeClr>
                </a:solidFill>
                <a:latin typeface="Open Sans"/>
              </a:rPr>
              <a:t>Framework</a:t>
            </a:r>
          </a:p>
        </p:txBody>
      </p:sp>
      <p:sp>
        <p:nvSpPr>
          <p:cNvPr id="64" name="Rectangle: Rounded Corners 63">
            <a:extLst>
              <a:ext uri="{FF2B5EF4-FFF2-40B4-BE49-F238E27FC236}">
                <a16:creationId xmlns:a16="http://schemas.microsoft.com/office/drawing/2014/main" id="{02C5CBD6-8574-917B-E644-210BA20F51AD}"/>
              </a:ext>
            </a:extLst>
          </p:cNvPr>
          <p:cNvSpPr/>
          <p:nvPr/>
        </p:nvSpPr>
        <p:spPr bwMode="gray">
          <a:xfrm>
            <a:off x="8209495" y="1756243"/>
            <a:ext cx="3665005" cy="1256742"/>
          </a:xfrm>
          <a:prstGeom prst="roundRect">
            <a:avLst>
              <a:gd name="adj" fmla="val 6610"/>
            </a:avLst>
          </a:prstGeom>
          <a:solidFill>
            <a:srgbClr val="FFFF99"/>
          </a:solidFill>
          <a:ln w="19050" algn="ctr">
            <a:noFill/>
            <a:miter lim="800000"/>
            <a:headEnd/>
            <a:tailEnd/>
          </a:ln>
        </p:spPr>
        <p:txBody>
          <a:bodyPr wrap="square" lIns="88900" tIns="88900" rIns="88900" bIns="88900" rtlCol="0" anchor="t"/>
          <a:lstStyle/>
          <a:p>
            <a:pPr algn="r">
              <a:lnSpc>
                <a:spcPct val="106000"/>
              </a:lnSpc>
              <a:buFont typeface="Wingdings 2" pitchFamily="18" charset="2"/>
              <a:buNone/>
            </a:pPr>
            <a:r>
              <a:rPr lang="en-AU" sz="1050" b="1" kern="0">
                <a:solidFill>
                  <a:srgbClr val="CC9900"/>
                </a:solidFill>
                <a:latin typeface="Open Sans"/>
              </a:rPr>
              <a:t>From QGEA </a:t>
            </a:r>
          </a:p>
          <a:p>
            <a:pPr algn="r">
              <a:lnSpc>
                <a:spcPct val="106000"/>
              </a:lnSpc>
              <a:buFont typeface="Wingdings 2" pitchFamily="18" charset="2"/>
              <a:buNone/>
            </a:pPr>
            <a:r>
              <a:rPr lang="en-AU" sz="1050" b="1" kern="0">
                <a:solidFill>
                  <a:srgbClr val="CC9900"/>
                </a:solidFill>
                <a:latin typeface="Open Sans"/>
              </a:rPr>
              <a:t>Information </a:t>
            </a:r>
          </a:p>
          <a:p>
            <a:pPr algn="r">
              <a:lnSpc>
                <a:spcPct val="106000"/>
              </a:lnSpc>
              <a:buFont typeface="Wingdings 2" pitchFamily="18" charset="2"/>
              <a:buNone/>
            </a:pPr>
            <a:r>
              <a:rPr lang="en-AU" sz="1050" b="1" kern="0">
                <a:solidFill>
                  <a:srgbClr val="CC9900"/>
                </a:solidFill>
                <a:latin typeface="Open Sans"/>
              </a:rPr>
              <a:t>Classification </a:t>
            </a:r>
          </a:p>
          <a:p>
            <a:pPr algn="r">
              <a:lnSpc>
                <a:spcPct val="106000"/>
              </a:lnSpc>
              <a:buFont typeface="Wingdings 2" pitchFamily="18" charset="2"/>
              <a:buNone/>
            </a:pPr>
            <a:r>
              <a:rPr lang="en-AU" sz="1050" b="1" kern="0">
                <a:solidFill>
                  <a:srgbClr val="CC9900"/>
                </a:solidFill>
                <a:latin typeface="Open Sans"/>
              </a:rPr>
              <a:t>Framework</a:t>
            </a:r>
          </a:p>
        </p:txBody>
      </p:sp>
      <p:sp>
        <p:nvSpPr>
          <p:cNvPr id="63" name="Rectangle: Rounded Corners 62">
            <a:extLst>
              <a:ext uri="{FF2B5EF4-FFF2-40B4-BE49-F238E27FC236}">
                <a16:creationId xmlns:a16="http://schemas.microsoft.com/office/drawing/2014/main" id="{0F52C217-B0ED-2D8B-445A-EA4AFA20F2AD}"/>
              </a:ext>
            </a:extLst>
          </p:cNvPr>
          <p:cNvSpPr/>
          <p:nvPr/>
        </p:nvSpPr>
        <p:spPr bwMode="gray">
          <a:xfrm>
            <a:off x="8209495" y="4907199"/>
            <a:ext cx="3665005" cy="1256742"/>
          </a:xfrm>
          <a:prstGeom prst="roundRect">
            <a:avLst>
              <a:gd name="adj" fmla="val 6610"/>
            </a:avLst>
          </a:prstGeom>
          <a:solidFill>
            <a:schemeClr val="accent3">
              <a:lumMod val="20000"/>
              <a:lumOff val="80000"/>
            </a:schemeClr>
          </a:solidFill>
          <a:ln w="19050" algn="ctr">
            <a:noFill/>
            <a:miter lim="800000"/>
            <a:headEnd/>
            <a:tailEnd/>
          </a:ln>
        </p:spPr>
        <p:txBody>
          <a:bodyPr wrap="square" lIns="88900" tIns="88900" rIns="88900" bIns="88900" rtlCol="0" anchor="t"/>
          <a:lstStyle/>
          <a:p>
            <a:pPr algn="r">
              <a:lnSpc>
                <a:spcPct val="106000"/>
              </a:lnSpc>
              <a:buFont typeface="Wingdings 2" pitchFamily="18" charset="2"/>
              <a:buNone/>
            </a:pPr>
            <a:r>
              <a:rPr lang="en-AU" sz="1050" b="1" kern="0">
                <a:solidFill>
                  <a:srgbClr val="0070C0"/>
                </a:solidFill>
                <a:latin typeface="Open Sans"/>
              </a:rPr>
              <a:t>From QGEA </a:t>
            </a:r>
          </a:p>
          <a:p>
            <a:pPr algn="r">
              <a:lnSpc>
                <a:spcPct val="106000"/>
              </a:lnSpc>
              <a:buFont typeface="Wingdings 2" pitchFamily="18" charset="2"/>
              <a:buNone/>
            </a:pPr>
            <a:r>
              <a:rPr lang="en-AU" sz="1050" b="1" kern="0">
                <a:solidFill>
                  <a:srgbClr val="0070C0"/>
                </a:solidFill>
                <a:latin typeface="Open Sans"/>
              </a:rPr>
              <a:t>Technology </a:t>
            </a:r>
          </a:p>
          <a:p>
            <a:pPr algn="r">
              <a:lnSpc>
                <a:spcPct val="106000"/>
              </a:lnSpc>
              <a:buFont typeface="Wingdings 2" pitchFamily="18" charset="2"/>
              <a:buNone/>
            </a:pPr>
            <a:r>
              <a:rPr lang="en-AU" sz="1050" b="1" kern="0">
                <a:solidFill>
                  <a:srgbClr val="0070C0"/>
                </a:solidFill>
                <a:latin typeface="Open Sans"/>
              </a:rPr>
              <a:t>Classification </a:t>
            </a:r>
          </a:p>
          <a:p>
            <a:pPr algn="r">
              <a:lnSpc>
                <a:spcPct val="106000"/>
              </a:lnSpc>
              <a:buFont typeface="Wingdings 2" pitchFamily="18" charset="2"/>
              <a:buNone/>
            </a:pPr>
            <a:r>
              <a:rPr lang="en-AU" sz="1050" b="1" kern="0">
                <a:solidFill>
                  <a:srgbClr val="0070C0"/>
                </a:solidFill>
                <a:latin typeface="Open Sans"/>
              </a:rPr>
              <a:t>Framework</a:t>
            </a:r>
          </a:p>
        </p:txBody>
      </p:sp>
      <p:sp>
        <p:nvSpPr>
          <p:cNvPr id="2" name="Slide Number Placeholder 1">
            <a:extLst>
              <a:ext uri="{FF2B5EF4-FFF2-40B4-BE49-F238E27FC236}">
                <a16:creationId xmlns:a16="http://schemas.microsoft.com/office/drawing/2014/main" id="{00930B57-7F8E-E81D-9280-0DA3304347E5}"/>
              </a:ext>
            </a:extLst>
          </p:cNvPr>
          <p:cNvSpPr>
            <a:spLocks noGrp="1"/>
          </p:cNvSpPr>
          <p:nvPr>
            <p:ph type="sldNum" sz="quarter" idx="12"/>
          </p:nvPr>
        </p:nvSpPr>
        <p:spPr/>
        <p:txBody>
          <a:bodyPr/>
          <a:lstStyle/>
          <a:p>
            <a:fld id="{1AA8F378-6842-4A19-98F4-B68C8A6CB2C6}" type="slidenum">
              <a:rPr lang="en-AU" smtClean="0"/>
              <a:pPr/>
              <a:t>18</a:t>
            </a:fld>
            <a:endParaRPr lang="en-AU"/>
          </a:p>
        </p:txBody>
      </p:sp>
      <p:sp>
        <p:nvSpPr>
          <p:cNvPr id="22" name="object 4">
            <a:extLst>
              <a:ext uri="{FF2B5EF4-FFF2-40B4-BE49-F238E27FC236}">
                <a16:creationId xmlns:a16="http://schemas.microsoft.com/office/drawing/2014/main" id="{E24017BC-BC98-F8C8-8D60-6570799A4EE2}"/>
              </a:ext>
            </a:extLst>
          </p:cNvPr>
          <p:cNvSpPr txBox="1"/>
          <p:nvPr/>
        </p:nvSpPr>
        <p:spPr>
          <a:xfrm>
            <a:off x="5623253" y="2190004"/>
            <a:ext cx="2546973" cy="630942"/>
          </a:xfrm>
          <a:prstGeom prst="rect">
            <a:avLst/>
          </a:prstGeom>
        </p:spPr>
        <p:txBody>
          <a:bodyPr vert="horz" wrap="square" lIns="0" tIns="0" rIns="0" bIns="0" rtlCol="0" anchor="t">
            <a:spAutoFit/>
          </a:bodyPr>
          <a:lstStyle/>
          <a:p>
            <a:pPr marL="12700">
              <a:spcAft>
                <a:spcPts val="300"/>
              </a:spcAft>
              <a:defRPr/>
            </a:pPr>
            <a:r>
              <a:rPr lang="en-US" sz="1200" i="1">
                <a:solidFill>
                  <a:prstClr val="black"/>
                </a:solidFill>
                <a:latin typeface="Open Sans"/>
                <a:ea typeface="Chronicle Display Black" charset="0"/>
                <a:cs typeface="Arial"/>
              </a:rPr>
              <a:t>.</a:t>
            </a:r>
          </a:p>
          <a:p>
            <a:pPr marL="12700">
              <a:spcAft>
                <a:spcPts val="300"/>
              </a:spcAft>
              <a:defRPr/>
            </a:pPr>
            <a:endParaRPr lang="en-US" sz="1200" i="1">
              <a:solidFill>
                <a:prstClr val="black"/>
              </a:solidFill>
              <a:latin typeface="Open Sans"/>
              <a:ea typeface="Chronicle Display Black" charset="0"/>
              <a:cs typeface="Arial"/>
            </a:endParaRPr>
          </a:p>
          <a:p>
            <a:pPr marL="12700">
              <a:spcAft>
                <a:spcPts val="300"/>
              </a:spcAft>
              <a:defRPr/>
            </a:pPr>
            <a:endParaRPr lang="en-US" sz="1200" i="1">
              <a:solidFill>
                <a:prstClr val="black"/>
              </a:solidFill>
              <a:latin typeface="Open Sans"/>
              <a:ea typeface="Chronicle Display Black" charset="0"/>
              <a:cs typeface="Arial"/>
            </a:endParaRPr>
          </a:p>
        </p:txBody>
      </p:sp>
      <p:cxnSp>
        <p:nvCxnSpPr>
          <p:cNvPr id="30" name="Connector: Elbow 29">
            <a:extLst>
              <a:ext uri="{FF2B5EF4-FFF2-40B4-BE49-F238E27FC236}">
                <a16:creationId xmlns:a16="http://schemas.microsoft.com/office/drawing/2014/main" id="{77F18FD6-E261-9629-EA03-34A777E10417}"/>
              </a:ext>
            </a:extLst>
          </p:cNvPr>
          <p:cNvCxnSpPr>
            <a:cxnSpLocks/>
          </p:cNvCxnSpPr>
          <p:nvPr/>
        </p:nvCxnSpPr>
        <p:spPr>
          <a:xfrm rot="10800000" flipV="1">
            <a:off x="5622432" y="812795"/>
            <a:ext cx="473569" cy="2536413"/>
          </a:xfrm>
          <a:prstGeom prst="bentConnector3">
            <a:avLst>
              <a:gd name="adj1" fmla="val 50000"/>
            </a:avLst>
          </a:prstGeom>
          <a:noFill/>
          <a:ln w="50800" cap="flat" cmpd="sng" algn="ctr">
            <a:solidFill>
              <a:srgbClr val="8E3493"/>
            </a:solidFill>
            <a:prstDash val="solid"/>
          </a:ln>
          <a:effectLst/>
        </p:spPr>
      </p:cxnSp>
      <p:cxnSp>
        <p:nvCxnSpPr>
          <p:cNvPr id="31" name="Connector: Elbow 30">
            <a:extLst>
              <a:ext uri="{FF2B5EF4-FFF2-40B4-BE49-F238E27FC236}">
                <a16:creationId xmlns:a16="http://schemas.microsoft.com/office/drawing/2014/main" id="{8251E1FE-C808-AA88-9D10-B61EC866685A}"/>
              </a:ext>
            </a:extLst>
          </p:cNvPr>
          <p:cNvCxnSpPr>
            <a:cxnSpLocks/>
          </p:cNvCxnSpPr>
          <p:nvPr/>
        </p:nvCxnSpPr>
        <p:spPr>
          <a:xfrm rot="5400000">
            <a:off x="4548872" y="2650515"/>
            <a:ext cx="338665" cy="4496"/>
          </a:xfrm>
          <a:prstGeom prst="bentConnector3">
            <a:avLst>
              <a:gd name="adj1" fmla="val 50000"/>
            </a:avLst>
          </a:prstGeom>
          <a:noFill/>
          <a:ln w="50800" cap="flat" cmpd="sng" algn="ctr">
            <a:solidFill>
              <a:srgbClr val="8E3493"/>
            </a:solidFill>
            <a:prstDash val="solid"/>
          </a:ln>
          <a:effectLst/>
        </p:spPr>
      </p:cxnSp>
      <p:cxnSp>
        <p:nvCxnSpPr>
          <p:cNvPr id="34" name="Straight Connector 33">
            <a:extLst>
              <a:ext uri="{FF2B5EF4-FFF2-40B4-BE49-F238E27FC236}">
                <a16:creationId xmlns:a16="http://schemas.microsoft.com/office/drawing/2014/main" id="{BFD05DBB-D49C-62D4-ED69-D067A78C6584}"/>
              </a:ext>
            </a:extLst>
          </p:cNvPr>
          <p:cNvCxnSpPr>
            <a:cxnSpLocks/>
          </p:cNvCxnSpPr>
          <p:nvPr/>
        </p:nvCxnSpPr>
        <p:spPr>
          <a:xfrm flipH="1">
            <a:off x="6997980" y="2885200"/>
            <a:ext cx="4495" cy="513089"/>
          </a:xfrm>
          <a:prstGeom prst="line">
            <a:avLst/>
          </a:prstGeom>
          <a:noFill/>
          <a:ln w="50800" cap="flat" cmpd="sng" algn="ctr">
            <a:solidFill>
              <a:srgbClr val="8E3493"/>
            </a:solidFill>
            <a:prstDash val="sysDot"/>
          </a:ln>
          <a:effectLst/>
        </p:spPr>
      </p:cxnSp>
      <p:cxnSp>
        <p:nvCxnSpPr>
          <p:cNvPr id="35" name="Connector: Elbow 34">
            <a:extLst>
              <a:ext uri="{FF2B5EF4-FFF2-40B4-BE49-F238E27FC236}">
                <a16:creationId xmlns:a16="http://schemas.microsoft.com/office/drawing/2014/main" id="{61E6F31A-2FBC-A9E5-3902-08EBA380F4B1}"/>
              </a:ext>
            </a:extLst>
          </p:cNvPr>
          <p:cNvCxnSpPr>
            <a:cxnSpLocks/>
          </p:cNvCxnSpPr>
          <p:nvPr/>
        </p:nvCxnSpPr>
        <p:spPr>
          <a:xfrm rot="10800000">
            <a:off x="5622431" y="3349210"/>
            <a:ext cx="469074" cy="2181907"/>
          </a:xfrm>
          <a:prstGeom prst="bentConnector3">
            <a:avLst>
              <a:gd name="adj1" fmla="val 50000"/>
            </a:avLst>
          </a:prstGeom>
          <a:noFill/>
          <a:ln w="50800" cap="flat" cmpd="sng" algn="ctr">
            <a:solidFill>
              <a:srgbClr val="8E3493"/>
            </a:solidFill>
            <a:prstDash val="sysDot"/>
          </a:ln>
          <a:effectLst/>
        </p:spPr>
      </p:cxnSp>
      <p:cxnSp>
        <p:nvCxnSpPr>
          <p:cNvPr id="16" name="Connector: Elbow 15">
            <a:extLst>
              <a:ext uri="{FF2B5EF4-FFF2-40B4-BE49-F238E27FC236}">
                <a16:creationId xmlns:a16="http://schemas.microsoft.com/office/drawing/2014/main" id="{B5FB24FA-76F9-A048-7E2A-95E2F626EE5F}"/>
              </a:ext>
            </a:extLst>
          </p:cNvPr>
          <p:cNvCxnSpPr>
            <a:cxnSpLocks/>
          </p:cNvCxnSpPr>
          <p:nvPr/>
        </p:nvCxnSpPr>
        <p:spPr>
          <a:xfrm rot="10800000" flipV="1">
            <a:off x="5622432" y="2358087"/>
            <a:ext cx="473569" cy="991122"/>
          </a:xfrm>
          <a:prstGeom prst="bentConnector3">
            <a:avLst>
              <a:gd name="adj1" fmla="val 50000"/>
            </a:avLst>
          </a:prstGeom>
          <a:noFill/>
          <a:ln w="50800" cap="flat" cmpd="sng" algn="ctr">
            <a:solidFill>
              <a:srgbClr val="8E3493"/>
            </a:solidFill>
            <a:prstDash val="solid"/>
          </a:ln>
          <a:effectLst/>
        </p:spPr>
      </p:cxnSp>
      <p:cxnSp>
        <p:nvCxnSpPr>
          <p:cNvPr id="40" name="Straight Connector 39">
            <a:extLst>
              <a:ext uri="{FF2B5EF4-FFF2-40B4-BE49-F238E27FC236}">
                <a16:creationId xmlns:a16="http://schemas.microsoft.com/office/drawing/2014/main" id="{2589575B-36A6-1C33-2282-0961E9BF3B5C}"/>
              </a:ext>
            </a:extLst>
          </p:cNvPr>
          <p:cNvCxnSpPr>
            <a:cxnSpLocks/>
          </p:cNvCxnSpPr>
          <p:nvPr/>
        </p:nvCxnSpPr>
        <p:spPr>
          <a:xfrm>
            <a:off x="6997980" y="4452515"/>
            <a:ext cx="0" cy="551488"/>
          </a:xfrm>
          <a:prstGeom prst="line">
            <a:avLst/>
          </a:prstGeom>
          <a:noFill/>
          <a:ln w="50800" cap="flat" cmpd="sng" algn="ctr">
            <a:solidFill>
              <a:srgbClr val="8E3493"/>
            </a:solidFill>
            <a:prstDash val="solid"/>
          </a:ln>
          <a:effectLst/>
        </p:spPr>
      </p:cxnSp>
      <p:cxnSp>
        <p:nvCxnSpPr>
          <p:cNvPr id="43" name="Straight Connector 42">
            <a:extLst>
              <a:ext uri="{FF2B5EF4-FFF2-40B4-BE49-F238E27FC236}">
                <a16:creationId xmlns:a16="http://schemas.microsoft.com/office/drawing/2014/main" id="{9ABBD75D-3B72-2A49-C221-FEA92EA62ADA}"/>
              </a:ext>
            </a:extLst>
          </p:cNvPr>
          <p:cNvCxnSpPr>
            <a:cxnSpLocks/>
            <a:endCxn id="46" idx="1"/>
          </p:cNvCxnSpPr>
          <p:nvPr/>
        </p:nvCxnSpPr>
        <p:spPr>
          <a:xfrm>
            <a:off x="7908950" y="2358087"/>
            <a:ext cx="473637" cy="4785"/>
          </a:xfrm>
          <a:prstGeom prst="line">
            <a:avLst/>
          </a:prstGeom>
          <a:noFill/>
          <a:ln w="50800" cap="flat" cmpd="sng" algn="ctr">
            <a:solidFill>
              <a:srgbClr val="8E3493"/>
            </a:solidFill>
            <a:prstDash val="sysDot"/>
          </a:ln>
          <a:effectLst/>
        </p:spPr>
      </p:cxnSp>
      <p:sp>
        <p:nvSpPr>
          <p:cNvPr id="44" name="Rectangle: Rounded Corners 43">
            <a:extLst>
              <a:ext uri="{FF2B5EF4-FFF2-40B4-BE49-F238E27FC236}">
                <a16:creationId xmlns:a16="http://schemas.microsoft.com/office/drawing/2014/main" id="{D2A9CC50-561C-8D7B-0BC0-C6F0DADE19A7}"/>
              </a:ext>
            </a:extLst>
          </p:cNvPr>
          <p:cNvSpPr/>
          <p:nvPr/>
        </p:nvSpPr>
        <p:spPr bwMode="gray">
          <a:xfrm>
            <a:off x="8373528" y="285681"/>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defRPr/>
            </a:pPr>
            <a:r>
              <a:rPr lang="en-AU" sz="1100" b="1" kern="0">
                <a:solidFill>
                  <a:prstClr val="white"/>
                </a:solidFill>
                <a:latin typeface="Open Sans"/>
              </a:rPr>
              <a:t>Process Classification</a:t>
            </a:r>
            <a:br>
              <a:rPr lang="en-AU" sz="1100" b="1" kern="0">
                <a:solidFill>
                  <a:prstClr val="white"/>
                </a:solidFill>
                <a:latin typeface="Open Sans"/>
              </a:rPr>
            </a:br>
            <a:endParaRPr lang="en-AU" sz="900" b="1" kern="0">
              <a:solidFill>
                <a:prstClr val="white"/>
              </a:solidFill>
              <a:latin typeface="Open Sans"/>
            </a:endParaRPr>
          </a:p>
        </p:txBody>
      </p:sp>
      <p:sp>
        <p:nvSpPr>
          <p:cNvPr id="45" name="Title 2">
            <a:extLst>
              <a:ext uri="{FF2B5EF4-FFF2-40B4-BE49-F238E27FC236}">
                <a16:creationId xmlns:a16="http://schemas.microsoft.com/office/drawing/2014/main" id="{C37BAD32-DE3A-50CA-3CBF-1D1E44D9F231}"/>
              </a:ext>
            </a:extLst>
          </p:cNvPr>
          <p:cNvSpPr txBox="1">
            <a:spLocks/>
          </p:cNvSpPr>
          <p:nvPr/>
        </p:nvSpPr>
        <p:spPr>
          <a:xfrm>
            <a:off x="469893" y="476591"/>
            <a:ext cx="2778131" cy="4111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i="0" u="none" strike="noStrike" kern="1200" cap="none" spc="0" normalizeH="0" baseline="0" noProof="0">
                <a:ln>
                  <a:noFill/>
                </a:ln>
                <a:effectLst/>
                <a:uLnTx/>
                <a:uFillTx/>
                <a:latin typeface="Calibri" panose="020F0502020204030204" pitchFamily="34" charset="0"/>
                <a:ea typeface="+mj-ea"/>
                <a:cs typeface="+mj-cs"/>
              </a:rPr>
              <a:t>Worked Example</a:t>
            </a:r>
            <a:br>
              <a:rPr kumimoji="0" lang="en-AU" sz="2000" b="1" i="0" u="none" strike="noStrike" kern="1200" cap="none" spc="0" normalizeH="0" baseline="0" noProof="0">
                <a:ln>
                  <a:noFill/>
                </a:ln>
                <a:effectLst/>
                <a:uLnTx/>
                <a:uFillTx/>
                <a:latin typeface="Calibri" panose="020F0502020204030204" pitchFamily="34" charset="0"/>
                <a:ea typeface="+mj-ea"/>
                <a:cs typeface="+mj-cs"/>
              </a:rPr>
            </a:br>
            <a:br>
              <a:rPr kumimoji="0" lang="en-AU" sz="2000" b="1" i="0" u="none" strike="noStrike" kern="1200" cap="none" spc="0" normalizeH="0" baseline="0" noProof="0">
                <a:ln>
                  <a:noFill/>
                </a:ln>
                <a:effectLst/>
                <a:uLnTx/>
                <a:uFillTx/>
                <a:latin typeface="Calibri" panose="020F0502020204030204" pitchFamily="34" charset="0"/>
                <a:ea typeface="+mj-ea"/>
                <a:cs typeface="+mj-cs"/>
              </a:rPr>
            </a:br>
            <a:r>
              <a:rPr kumimoji="0" lang="en-AU" sz="2000" b="1" i="0" u="none" strike="noStrike" kern="1200" cap="none" spc="0" normalizeH="0" baseline="0" noProof="0">
                <a:ln>
                  <a:noFill/>
                </a:ln>
                <a:effectLst/>
                <a:uLnTx/>
                <a:uFillTx/>
                <a:latin typeface="Calibri" panose="020F0502020204030204" pitchFamily="34" charset="0"/>
                <a:ea typeface="+mj-ea"/>
                <a:cs typeface="+mj-cs"/>
              </a:rPr>
              <a:t>Business Capability dimensions classification view</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This enables you to apply consistent taxonomy to the Business Capability dimensions of Process, Information, and Resources (specifically Application and Technology)</a:t>
            </a:r>
            <a:b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endParaRPr kumimoji="0" lang="en-AU"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endParaRPr>
          </a:p>
        </p:txBody>
      </p:sp>
      <p:sp>
        <p:nvSpPr>
          <p:cNvPr id="46" name="Rectangle: Rounded Corners 45">
            <a:extLst>
              <a:ext uri="{FF2B5EF4-FFF2-40B4-BE49-F238E27FC236}">
                <a16:creationId xmlns:a16="http://schemas.microsoft.com/office/drawing/2014/main" id="{28A3A47B-7DE1-9521-3A8F-0C2F908A52B0}"/>
              </a:ext>
            </a:extLst>
          </p:cNvPr>
          <p:cNvSpPr/>
          <p:nvPr/>
        </p:nvSpPr>
        <p:spPr bwMode="gray">
          <a:xfrm>
            <a:off x="8382587" y="1835759"/>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defRPr/>
            </a:pPr>
            <a:r>
              <a:rPr lang="en-AU" sz="1100" b="1" kern="0">
                <a:solidFill>
                  <a:prstClr val="white"/>
                </a:solidFill>
                <a:latin typeface="Open Sans"/>
              </a:rPr>
              <a:t>Information Classification</a:t>
            </a:r>
            <a:br>
              <a:rPr lang="en-AU" sz="1100" b="1" kern="0">
                <a:solidFill>
                  <a:prstClr val="white"/>
                </a:solidFill>
                <a:latin typeface="Open Sans"/>
              </a:rPr>
            </a:br>
            <a:endParaRPr lang="en-AU" sz="900" b="1" kern="0">
              <a:solidFill>
                <a:prstClr val="white"/>
              </a:solidFill>
              <a:latin typeface="Open Sans"/>
            </a:endParaRPr>
          </a:p>
        </p:txBody>
      </p:sp>
      <p:sp>
        <p:nvSpPr>
          <p:cNvPr id="48" name="Rectangle: Rounded Corners 47">
            <a:extLst>
              <a:ext uri="{FF2B5EF4-FFF2-40B4-BE49-F238E27FC236}">
                <a16:creationId xmlns:a16="http://schemas.microsoft.com/office/drawing/2014/main" id="{D39C51C0-7D07-2464-247D-1B49B2E08C72}"/>
              </a:ext>
            </a:extLst>
          </p:cNvPr>
          <p:cNvSpPr/>
          <p:nvPr/>
        </p:nvSpPr>
        <p:spPr bwMode="gray">
          <a:xfrm>
            <a:off x="8366249" y="5001187"/>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defRPr/>
            </a:pPr>
            <a:r>
              <a:rPr lang="en-AU" sz="1100" b="1" kern="0">
                <a:solidFill>
                  <a:prstClr val="white"/>
                </a:solidFill>
                <a:latin typeface="Open Sans"/>
              </a:rPr>
              <a:t>Technology Classification</a:t>
            </a:r>
            <a:br>
              <a:rPr lang="en-AU" sz="1100" b="1" kern="0">
                <a:solidFill>
                  <a:prstClr val="white"/>
                </a:solidFill>
                <a:latin typeface="Open Sans"/>
              </a:rPr>
            </a:br>
            <a:endParaRPr lang="en-AU" sz="900" b="1" kern="0">
              <a:solidFill>
                <a:prstClr val="white"/>
              </a:solidFill>
              <a:latin typeface="Open Sans"/>
            </a:endParaRPr>
          </a:p>
        </p:txBody>
      </p:sp>
      <p:sp>
        <p:nvSpPr>
          <p:cNvPr id="49" name="Rectangle: Rounded Corners 48">
            <a:extLst>
              <a:ext uri="{FF2B5EF4-FFF2-40B4-BE49-F238E27FC236}">
                <a16:creationId xmlns:a16="http://schemas.microsoft.com/office/drawing/2014/main" id="{DA64733F-ED23-BDFE-FE2D-6211AEFE8702}"/>
              </a:ext>
            </a:extLst>
          </p:cNvPr>
          <p:cNvSpPr/>
          <p:nvPr/>
        </p:nvSpPr>
        <p:spPr bwMode="gray">
          <a:xfrm>
            <a:off x="8209495" y="3301991"/>
            <a:ext cx="3665005" cy="1256742"/>
          </a:xfrm>
          <a:prstGeom prst="roundRect">
            <a:avLst>
              <a:gd name="adj" fmla="val 6610"/>
            </a:avLst>
          </a:prstGeom>
          <a:solidFill>
            <a:srgbClr val="FFE697"/>
          </a:solidFill>
          <a:ln w="19050" algn="ctr">
            <a:noFill/>
            <a:miter lim="800000"/>
            <a:headEnd/>
            <a:tailEnd/>
          </a:ln>
        </p:spPr>
        <p:txBody>
          <a:bodyPr wrap="square" lIns="88900" tIns="88900" rIns="88900" bIns="88900" rtlCol="0" anchor="t"/>
          <a:lstStyle/>
          <a:p>
            <a:pPr algn="r">
              <a:lnSpc>
                <a:spcPct val="106000"/>
              </a:lnSpc>
              <a:buFont typeface="Wingdings 2" pitchFamily="18" charset="2"/>
              <a:buNone/>
            </a:pPr>
            <a:r>
              <a:rPr lang="en-AU" sz="1050" b="1" kern="0">
                <a:solidFill>
                  <a:srgbClr val="E97132"/>
                </a:solidFill>
                <a:latin typeface="Open Sans"/>
              </a:rPr>
              <a:t>From QGEA </a:t>
            </a:r>
          </a:p>
          <a:p>
            <a:pPr algn="r">
              <a:lnSpc>
                <a:spcPct val="106000"/>
              </a:lnSpc>
              <a:buFont typeface="Wingdings 2" pitchFamily="18" charset="2"/>
              <a:buNone/>
            </a:pPr>
            <a:r>
              <a:rPr lang="en-AU" sz="1050" b="1" kern="0">
                <a:solidFill>
                  <a:srgbClr val="E97132"/>
                </a:solidFill>
                <a:latin typeface="Open Sans"/>
              </a:rPr>
              <a:t>Business </a:t>
            </a:r>
          </a:p>
          <a:p>
            <a:pPr algn="r">
              <a:lnSpc>
                <a:spcPct val="106000"/>
              </a:lnSpc>
              <a:buFont typeface="Wingdings 2" pitchFamily="18" charset="2"/>
              <a:buNone/>
            </a:pPr>
            <a:r>
              <a:rPr lang="en-AU" sz="1050" b="1" kern="0">
                <a:solidFill>
                  <a:srgbClr val="E97132"/>
                </a:solidFill>
                <a:latin typeface="Open Sans"/>
              </a:rPr>
              <a:t>Capability </a:t>
            </a:r>
          </a:p>
          <a:p>
            <a:pPr algn="r">
              <a:lnSpc>
                <a:spcPct val="106000"/>
              </a:lnSpc>
              <a:buFont typeface="Wingdings 2" pitchFamily="18" charset="2"/>
              <a:buNone/>
            </a:pPr>
            <a:r>
              <a:rPr lang="en-AU" sz="1050" b="1" kern="0">
                <a:solidFill>
                  <a:srgbClr val="E97132"/>
                </a:solidFill>
                <a:latin typeface="Open Sans"/>
              </a:rPr>
              <a:t>Reference </a:t>
            </a:r>
          </a:p>
          <a:p>
            <a:pPr algn="r">
              <a:lnSpc>
                <a:spcPct val="106000"/>
              </a:lnSpc>
              <a:buFont typeface="Wingdings 2" pitchFamily="18" charset="2"/>
              <a:buNone/>
            </a:pPr>
            <a:r>
              <a:rPr lang="en-AU" sz="1050" b="1" kern="0">
                <a:solidFill>
                  <a:srgbClr val="E97132"/>
                </a:solidFill>
                <a:latin typeface="Open Sans"/>
              </a:rPr>
              <a:t>Model</a:t>
            </a:r>
          </a:p>
        </p:txBody>
      </p:sp>
      <p:sp>
        <p:nvSpPr>
          <p:cNvPr id="50" name="Rectangle: Rounded Corners 49">
            <a:extLst>
              <a:ext uri="{FF2B5EF4-FFF2-40B4-BE49-F238E27FC236}">
                <a16:creationId xmlns:a16="http://schemas.microsoft.com/office/drawing/2014/main" id="{0B8B2068-FBEF-091D-2C89-37E31055651A}"/>
              </a:ext>
            </a:extLst>
          </p:cNvPr>
          <p:cNvSpPr/>
          <p:nvPr/>
        </p:nvSpPr>
        <p:spPr bwMode="gray">
          <a:xfrm>
            <a:off x="8366249" y="3398537"/>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defRPr/>
            </a:pPr>
            <a:r>
              <a:rPr lang="en-AU" sz="1100" b="1" kern="0">
                <a:solidFill>
                  <a:prstClr val="white"/>
                </a:solidFill>
                <a:latin typeface="Open Sans"/>
              </a:rPr>
              <a:t>Qld Gov Capability</a:t>
            </a:r>
            <a:br>
              <a:rPr lang="en-AU" sz="1100" b="1" kern="0">
                <a:solidFill>
                  <a:prstClr val="white"/>
                </a:solidFill>
                <a:latin typeface="Open Sans"/>
              </a:rPr>
            </a:br>
            <a:endParaRPr lang="en-AU" sz="900" b="1" kern="0">
              <a:solidFill>
                <a:prstClr val="white"/>
              </a:solidFill>
              <a:latin typeface="Open Sans"/>
            </a:endParaRPr>
          </a:p>
        </p:txBody>
      </p:sp>
      <p:cxnSp>
        <p:nvCxnSpPr>
          <p:cNvPr id="58" name="Straight Connector 57">
            <a:extLst>
              <a:ext uri="{FF2B5EF4-FFF2-40B4-BE49-F238E27FC236}">
                <a16:creationId xmlns:a16="http://schemas.microsoft.com/office/drawing/2014/main" id="{F0DEEA13-DBE5-77D9-5494-956B07CD6FA1}"/>
              </a:ext>
            </a:extLst>
          </p:cNvPr>
          <p:cNvCxnSpPr>
            <a:cxnSpLocks/>
            <a:endCxn id="44" idx="1"/>
          </p:cNvCxnSpPr>
          <p:nvPr/>
        </p:nvCxnSpPr>
        <p:spPr>
          <a:xfrm flipV="1">
            <a:off x="7908950" y="812794"/>
            <a:ext cx="464578" cy="2"/>
          </a:xfrm>
          <a:prstGeom prst="line">
            <a:avLst/>
          </a:prstGeom>
          <a:noFill/>
          <a:ln w="50800" cap="flat" cmpd="sng" algn="ctr">
            <a:solidFill>
              <a:srgbClr val="8E3493"/>
            </a:solidFill>
            <a:prstDash val="solid"/>
          </a:ln>
          <a:effectLst/>
        </p:spPr>
      </p:cxnSp>
      <p:pic>
        <p:nvPicPr>
          <p:cNvPr id="1026" name="Picture 2" descr="APQC Names Mardi Krenek as Vice President, Education and Introduces K ...">
            <a:extLst>
              <a:ext uri="{FF2B5EF4-FFF2-40B4-BE49-F238E27FC236}">
                <a16:creationId xmlns:a16="http://schemas.microsoft.com/office/drawing/2014/main" id="{D1186726-3EE1-E991-F7F7-E7E242A33B4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145" b="90503" l="3045" r="89904">
                        <a14:foregroundMark x1="12981" y1="27374" x2="12981" y2="27374"/>
                        <a14:foregroundMark x1="6250" y1="52514" x2="6250" y2="52514"/>
                        <a14:foregroundMark x1="3205" y1="87709" x2="3205" y2="87709"/>
                        <a14:foregroundMark x1="25962" y1="69274" x2="25962" y2="69274"/>
                        <a14:foregroundMark x1="44231" y1="88268" x2="44231" y2="88268"/>
                        <a14:foregroundMark x1="65545" y1="89944" x2="65545" y2="89944"/>
                        <a14:foregroundMark x1="53365" y1="91061" x2="53365" y2="91061"/>
                        <a14:foregroundMark x1="37340" y1="91061" x2="37340" y2="91061"/>
                        <a14:foregroundMark x1="57853" y1="9497" x2="57853" y2="9497"/>
                        <a14:foregroundMark x1="72276" y1="6145" x2="72276" y2="6145"/>
                        <a14:foregroundMark x1="76442" y1="16760" x2="76442" y2="16760"/>
                        <a14:foregroundMark x1="54487" y1="7263" x2="54487" y2="7263"/>
                        <a14:backgroundMark x1="20032" y1="40782" x2="20032" y2="40782"/>
                      </a14:backgroundRemoval>
                    </a14:imgEffect>
                  </a14:imgLayer>
                </a14:imgProps>
              </a:ext>
              <a:ext uri="{28A0092B-C50C-407E-A947-70E740481C1C}">
                <a14:useLocalDpi xmlns:a14="http://schemas.microsoft.com/office/drawing/2010/main" val="0"/>
              </a:ext>
            </a:extLst>
          </a:blip>
          <a:srcRect/>
          <a:stretch>
            <a:fillRect/>
          </a:stretch>
        </p:blipFill>
        <p:spPr bwMode="auto">
          <a:xfrm>
            <a:off x="11004550" y="1106748"/>
            <a:ext cx="812800" cy="233159"/>
          </a:xfrm>
          <a:prstGeom prst="rect">
            <a:avLst/>
          </a:prstGeom>
          <a:noFill/>
          <a:extLst>
            <a:ext uri="{909E8E84-426E-40DD-AFC4-6F175D3DCCD1}">
              <a14:hiddenFill xmlns:a14="http://schemas.microsoft.com/office/drawing/2010/main">
                <a:solidFill>
                  <a:srgbClr val="FFFFFF"/>
                </a:solidFill>
              </a14:hiddenFill>
            </a:ext>
          </a:extLst>
        </p:spPr>
      </p:pic>
      <p:cxnSp>
        <p:nvCxnSpPr>
          <p:cNvPr id="66" name="Straight Connector 65">
            <a:extLst>
              <a:ext uri="{FF2B5EF4-FFF2-40B4-BE49-F238E27FC236}">
                <a16:creationId xmlns:a16="http://schemas.microsoft.com/office/drawing/2014/main" id="{B701269C-F75F-9481-C1DC-737178B3D5A7}"/>
              </a:ext>
            </a:extLst>
          </p:cNvPr>
          <p:cNvCxnSpPr>
            <a:cxnSpLocks/>
            <a:endCxn id="50" idx="1"/>
          </p:cNvCxnSpPr>
          <p:nvPr/>
        </p:nvCxnSpPr>
        <p:spPr>
          <a:xfrm>
            <a:off x="7904455" y="3925402"/>
            <a:ext cx="461794" cy="248"/>
          </a:xfrm>
          <a:prstGeom prst="line">
            <a:avLst/>
          </a:prstGeom>
          <a:noFill/>
          <a:ln w="50800" cap="flat" cmpd="sng" algn="ctr">
            <a:solidFill>
              <a:srgbClr val="8E3493"/>
            </a:solidFill>
            <a:prstDash val="sysDot"/>
          </a:ln>
          <a:effectLst/>
        </p:spPr>
      </p:cxnSp>
      <p:cxnSp>
        <p:nvCxnSpPr>
          <p:cNvPr id="67" name="Straight Connector 66">
            <a:extLst>
              <a:ext uri="{FF2B5EF4-FFF2-40B4-BE49-F238E27FC236}">
                <a16:creationId xmlns:a16="http://schemas.microsoft.com/office/drawing/2014/main" id="{FEDD28D5-B376-3C7B-319E-68DAD077DF5C}"/>
              </a:ext>
            </a:extLst>
          </p:cNvPr>
          <p:cNvCxnSpPr>
            <a:cxnSpLocks/>
            <a:endCxn id="48" idx="1"/>
          </p:cNvCxnSpPr>
          <p:nvPr/>
        </p:nvCxnSpPr>
        <p:spPr>
          <a:xfrm flipV="1">
            <a:off x="7904455" y="5528300"/>
            <a:ext cx="461794" cy="2816"/>
          </a:xfrm>
          <a:prstGeom prst="line">
            <a:avLst/>
          </a:prstGeom>
          <a:noFill/>
          <a:ln w="50800" cap="flat" cmpd="sng" algn="ctr">
            <a:solidFill>
              <a:srgbClr val="8E3493"/>
            </a:solidFill>
            <a:prstDash val="solid"/>
          </a:ln>
          <a:effectLst/>
        </p:spPr>
      </p:cxnSp>
      <p:pic>
        <p:nvPicPr>
          <p:cNvPr id="1030" name="Picture 6" descr="Flexera - IT Asset Management, Software Monetization, Open Source ...">
            <a:extLst>
              <a:ext uri="{FF2B5EF4-FFF2-40B4-BE49-F238E27FC236}">
                <a16:creationId xmlns:a16="http://schemas.microsoft.com/office/drawing/2014/main" id="{48853C0D-7058-779D-B5EB-4278FD12231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29" b="89793" l="6250" r="91667">
                        <a14:foregroundMark x1="11083" y1="40670" x2="11083" y2="40670"/>
                        <a14:foregroundMark x1="21000" y1="43541" x2="21000" y2="43541"/>
                        <a14:foregroundMark x1="6333" y1="41946" x2="6333" y2="41946"/>
                        <a14:foregroundMark x1="44250" y1="45614" x2="44250" y2="45614"/>
                        <a14:foregroundMark x1="41583" y1="63317" x2="41583" y2="63317"/>
                        <a14:foregroundMark x1="51417" y1="62679" x2="51417" y2="62679"/>
                        <a14:foregroundMark x1="50417" y1="42903" x2="50417" y2="42903"/>
                        <a14:foregroundMark x1="57667" y1="45614" x2="57667" y2="45614"/>
                        <a14:foregroundMark x1="49083" y1="62360" x2="49083" y2="62360"/>
                        <a14:foregroundMark x1="50583" y1="42105" x2="50750" y2="43541"/>
                        <a14:foregroundMark x1="55833" y1="45774" x2="56917" y2="60447"/>
                        <a14:foregroundMark x1="57417" y1="44498" x2="57417" y2="44498"/>
                        <a14:foregroundMark x1="58583" y1="54226" x2="58583" y2="54226"/>
                        <a14:foregroundMark x1="67417" y1="52791" x2="67417" y2="52791"/>
                        <a14:foregroundMark x1="59917" y1="55343" x2="59917" y2="55343"/>
                        <a14:foregroundMark x1="61833" y1="54705" x2="61833" y2="54705"/>
                        <a14:foregroundMark x1="64500" y1="54386" x2="64500" y2="54386"/>
                        <a14:foregroundMark x1="68000" y1="53748" x2="68000" y2="53748"/>
                        <a14:foregroundMark x1="58250" y1="63477" x2="58250" y2="63477"/>
                        <a14:foregroundMark x1="59917" y1="66029" x2="59917" y2="66029"/>
                        <a14:foregroundMark x1="61667" y1="66029" x2="61667" y2="66029"/>
                        <a14:foregroundMark x1="64250" y1="66029" x2="64250" y2="66029"/>
                        <a14:foregroundMark x1="67917" y1="66029" x2="67917" y2="66029"/>
                        <a14:foregroundMark x1="66667" y1="44817" x2="66667" y2="44817"/>
                        <a14:foregroundMark x1="50000" y1="59171" x2="51250" y2="65710"/>
                        <a14:foregroundMark x1="44333" y1="58054" x2="40833" y2="64274"/>
                        <a14:foregroundMark x1="40833" y1="64274" x2="40667" y2="66348"/>
                        <a14:foregroundMark x1="52417" y1="40989" x2="49833" y2="47049"/>
                        <a14:foregroundMark x1="58583" y1="44817" x2="66167" y2="44817"/>
                        <a14:foregroundMark x1="66167" y1="44817" x2="68083" y2="52153"/>
                        <a14:foregroundMark x1="68083" y1="52153" x2="65500" y2="53907"/>
                        <a14:foregroundMark x1="77917" y1="42424" x2="72500" y2="45933"/>
                        <a14:foregroundMark x1="72500" y1="45933" x2="71917" y2="68262"/>
                        <a14:foregroundMark x1="83167" y1="42265" x2="88250" y2="42424"/>
                        <a14:foregroundMark x1="88250" y1="42424" x2="91000" y2="52153"/>
                        <a14:foregroundMark x1="91000" y1="52153" x2="91667" y2="66029"/>
                        <a14:foregroundMark x1="88250" y1="54067" x2="83750" y2="55183"/>
                        <a14:foregroundMark x1="83750" y1="55183" x2="83750" y2="64912"/>
                        <a14:foregroundMark x1="83750" y1="64912" x2="88417" y2="66667"/>
                        <a14:foregroundMark x1="88417" y1="66667" x2="90583" y2="66029"/>
                      </a14:backgroundRemoval>
                    </a14:imgEffect>
                  </a14:imgLayer>
                </a14:imgProps>
              </a:ext>
              <a:ext uri="{28A0092B-C50C-407E-A947-70E740481C1C}">
                <a14:useLocalDpi xmlns:a14="http://schemas.microsoft.com/office/drawing/2010/main" val="0"/>
              </a:ext>
            </a:extLst>
          </a:blip>
          <a:srcRect/>
          <a:stretch>
            <a:fillRect/>
          </a:stretch>
        </p:blipFill>
        <p:spPr bwMode="auto">
          <a:xfrm>
            <a:off x="4453125" y="5571755"/>
            <a:ext cx="830462" cy="43391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or: Elbow 2">
            <a:extLst>
              <a:ext uri="{FF2B5EF4-FFF2-40B4-BE49-F238E27FC236}">
                <a16:creationId xmlns:a16="http://schemas.microsoft.com/office/drawing/2014/main" id="{34CD746D-8D05-764B-ED47-6AD0D2D34D69}"/>
              </a:ext>
            </a:extLst>
          </p:cNvPr>
          <p:cNvCxnSpPr>
            <a:cxnSpLocks/>
          </p:cNvCxnSpPr>
          <p:nvPr/>
        </p:nvCxnSpPr>
        <p:spPr>
          <a:xfrm rot="10800000">
            <a:off x="5622431" y="3349210"/>
            <a:ext cx="469074" cy="576193"/>
          </a:xfrm>
          <a:prstGeom prst="bentConnector3">
            <a:avLst>
              <a:gd name="adj1" fmla="val 50000"/>
            </a:avLst>
          </a:prstGeom>
          <a:noFill/>
          <a:ln w="50800" cap="flat" cmpd="sng" algn="ctr">
            <a:solidFill>
              <a:srgbClr val="8E3493"/>
            </a:solidFill>
            <a:prstDash val="sysDot"/>
          </a:ln>
          <a:effectLst/>
        </p:spPr>
      </p:cxnSp>
      <p:sp>
        <p:nvSpPr>
          <p:cNvPr id="4" name="Rectangle: Rounded Corners 3">
            <a:extLst>
              <a:ext uri="{FF2B5EF4-FFF2-40B4-BE49-F238E27FC236}">
                <a16:creationId xmlns:a16="http://schemas.microsoft.com/office/drawing/2014/main" id="{9192B90C-5159-FEC7-178A-95342B666D41}"/>
              </a:ext>
            </a:extLst>
          </p:cNvPr>
          <p:cNvSpPr/>
          <p:nvPr/>
        </p:nvSpPr>
        <p:spPr bwMode="gray">
          <a:xfrm>
            <a:off x="3160450" y="629602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Text</a:t>
            </a:r>
            <a:endParaRPr lang="en-AU" sz="1200" b="1" kern="0">
              <a:solidFill>
                <a:prstClr val="white"/>
              </a:solidFill>
              <a:latin typeface="Open Sans"/>
            </a:endParaRPr>
          </a:p>
        </p:txBody>
      </p:sp>
      <p:sp>
        <p:nvSpPr>
          <p:cNvPr id="5" name="Rectangle: Rounded Corners 4">
            <a:extLst>
              <a:ext uri="{FF2B5EF4-FFF2-40B4-BE49-F238E27FC236}">
                <a16:creationId xmlns:a16="http://schemas.microsoft.com/office/drawing/2014/main" id="{4589C0B1-BD2D-DAA7-CFB9-69122DE2E304}"/>
              </a:ext>
            </a:extLst>
          </p:cNvPr>
          <p:cNvSpPr/>
          <p:nvPr/>
        </p:nvSpPr>
        <p:spPr bwMode="gray">
          <a:xfrm>
            <a:off x="5449124" y="629602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50" b="1" kern="0">
                <a:solidFill>
                  <a:prstClr val="white"/>
                </a:solidFill>
                <a:latin typeface="Open Sans"/>
              </a:rPr>
              <a:t>(Text)</a:t>
            </a:r>
            <a:endParaRPr lang="en-AU" sz="900" b="1" kern="0">
              <a:solidFill>
                <a:prstClr val="white"/>
              </a:solidFill>
              <a:latin typeface="Open Sans"/>
            </a:endParaRPr>
          </a:p>
        </p:txBody>
      </p:sp>
      <p:cxnSp>
        <p:nvCxnSpPr>
          <p:cNvPr id="6" name="Straight Connector 5">
            <a:extLst>
              <a:ext uri="{FF2B5EF4-FFF2-40B4-BE49-F238E27FC236}">
                <a16:creationId xmlns:a16="http://schemas.microsoft.com/office/drawing/2014/main" id="{0515CE00-6E19-56B3-0384-F5A928E70EE0}"/>
              </a:ext>
            </a:extLst>
          </p:cNvPr>
          <p:cNvCxnSpPr>
            <a:cxnSpLocks/>
          </p:cNvCxnSpPr>
          <p:nvPr/>
        </p:nvCxnSpPr>
        <p:spPr>
          <a:xfrm flipH="1">
            <a:off x="9653493" y="6408870"/>
            <a:ext cx="435762" cy="0"/>
          </a:xfrm>
          <a:prstGeom prst="line">
            <a:avLst/>
          </a:prstGeom>
          <a:noFill/>
          <a:ln w="50800" cap="flat" cmpd="sng" algn="ctr">
            <a:solidFill>
              <a:srgbClr val="8E3493"/>
            </a:solidFill>
            <a:prstDash val="sysDot"/>
          </a:ln>
          <a:effectLst/>
        </p:spPr>
      </p:cxnSp>
      <p:cxnSp>
        <p:nvCxnSpPr>
          <p:cNvPr id="7" name="Straight Connector 6">
            <a:extLst>
              <a:ext uri="{FF2B5EF4-FFF2-40B4-BE49-F238E27FC236}">
                <a16:creationId xmlns:a16="http://schemas.microsoft.com/office/drawing/2014/main" id="{C7392655-F3BA-9FDD-6A34-9FCA518D7B68}"/>
              </a:ext>
            </a:extLst>
          </p:cNvPr>
          <p:cNvCxnSpPr>
            <a:cxnSpLocks/>
          </p:cNvCxnSpPr>
          <p:nvPr/>
        </p:nvCxnSpPr>
        <p:spPr>
          <a:xfrm flipH="1">
            <a:off x="7756302" y="6408870"/>
            <a:ext cx="517557" cy="0"/>
          </a:xfrm>
          <a:prstGeom prst="line">
            <a:avLst/>
          </a:prstGeom>
          <a:noFill/>
          <a:ln w="50800" cap="flat" cmpd="sng" algn="ctr">
            <a:solidFill>
              <a:srgbClr val="8E3493"/>
            </a:solidFill>
            <a:prstDash val="solid"/>
          </a:ln>
          <a:effectLst/>
        </p:spPr>
      </p:cxnSp>
      <p:sp>
        <p:nvSpPr>
          <p:cNvPr id="8" name="TextBox 7">
            <a:extLst>
              <a:ext uri="{FF2B5EF4-FFF2-40B4-BE49-F238E27FC236}">
                <a16:creationId xmlns:a16="http://schemas.microsoft.com/office/drawing/2014/main" id="{2C6AEB38-E88E-D6A4-8B7A-67A6A0A310D4}"/>
              </a:ext>
            </a:extLst>
          </p:cNvPr>
          <p:cNvSpPr txBox="1"/>
          <p:nvPr/>
        </p:nvSpPr>
        <p:spPr>
          <a:xfrm>
            <a:off x="3809443" y="6299616"/>
            <a:ext cx="1579872" cy="261610"/>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QGEA Metamodel Object</a:t>
            </a:r>
            <a:endParaRPr lang="en-AU" sz="1050">
              <a:solidFill>
                <a:schemeClr val="bg1"/>
              </a:solidFill>
            </a:endParaRPr>
          </a:p>
        </p:txBody>
      </p:sp>
      <p:sp>
        <p:nvSpPr>
          <p:cNvPr id="9" name="TextBox 8">
            <a:extLst>
              <a:ext uri="{FF2B5EF4-FFF2-40B4-BE49-F238E27FC236}">
                <a16:creationId xmlns:a16="http://schemas.microsoft.com/office/drawing/2014/main" id="{F9C92053-650C-4F13-40E2-9A7EC96E48AD}"/>
              </a:ext>
            </a:extLst>
          </p:cNvPr>
          <p:cNvSpPr txBox="1"/>
          <p:nvPr/>
        </p:nvSpPr>
        <p:spPr>
          <a:xfrm>
            <a:off x="6074726" y="6281912"/>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TOGAF Object Name</a:t>
            </a:r>
            <a:endParaRPr lang="en-AU" sz="1050">
              <a:solidFill>
                <a:schemeClr val="bg1"/>
              </a:solidFill>
            </a:endParaRPr>
          </a:p>
        </p:txBody>
      </p:sp>
      <p:sp>
        <p:nvSpPr>
          <p:cNvPr id="10" name="TextBox 9">
            <a:extLst>
              <a:ext uri="{FF2B5EF4-FFF2-40B4-BE49-F238E27FC236}">
                <a16:creationId xmlns:a16="http://schemas.microsoft.com/office/drawing/2014/main" id="{6CC8E3F1-F744-DF50-E131-DD62E6B6887F}"/>
              </a:ext>
            </a:extLst>
          </p:cNvPr>
          <p:cNvSpPr txBox="1"/>
          <p:nvPr/>
        </p:nvSpPr>
        <p:spPr>
          <a:xfrm>
            <a:off x="8273859" y="6289201"/>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TOGAF relationship</a:t>
            </a:r>
            <a:endParaRPr lang="en-AU" sz="1050">
              <a:solidFill>
                <a:schemeClr val="bg1"/>
              </a:solidFill>
            </a:endParaRPr>
          </a:p>
        </p:txBody>
      </p:sp>
      <p:sp>
        <p:nvSpPr>
          <p:cNvPr id="11" name="TextBox 10">
            <a:extLst>
              <a:ext uri="{FF2B5EF4-FFF2-40B4-BE49-F238E27FC236}">
                <a16:creationId xmlns:a16="http://schemas.microsoft.com/office/drawing/2014/main" id="{4AD23DC5-8EF9-DD5E-0436-802B83D84A0F}"/>
              </a:ext>
            </a:extLst>
          </p:cNvPr>
          <p:cNvSpPr txBox="1"/>
          <p:nvPr/>
        </p:nvSpPr>
        <p:spPr>
          <a:xfrm>
            <a:off x="10103100" y="6275493"/>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QGEA added relationship</a:t>
            </a:r>
            <a:endParaRPr lang="en-AU" sz="1050">
              <a:solidFill>
                <a:schemeClr val="bg1"/>
              </a:solidFill>
            </a:endParaRPr>
          </a:p>
        </p:txBody>
      </p:sp>
      <p:sp>
        <p:nvSpPr>
          <p:cNvPr id="12" name="Rectangle: Rounded Corners 11">
            <a:extLst>
              <a:ext uri="{FF2B5EF4-FFF2-40B4-BE49-F238E27FC236}">
                <a16:creationId xmlns:a16="http://schemas.microsoft.com/office/drawing/2014/main" id="{6B6A36E6-9DFB-772B-958F-139E3CD0B5EB}"/>
              </a:ext>
            </a:extLst>
          </p:cNvPr>
          <p:cNvSpPr/>
          <p:nvPr/>
        </p:nvSpPr>
        <p:spPr bwMode="gray">
          <a:xfrm>
            <a:off x="5150750" y="1634377"/>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13" name="Rectangle: Rounded Corners 12">
            <a:extLst>
              <a:ext uri="{FF2B5EF4-FFF2-40B4-BE49-F238E27FC236}">
                <a16:creationId xmlns:a16="http://schemas.microsoft.com/office/drawing/2014/main" id="{71130E7E-AD4B-A6DC-6E1D-3D836F55553F}"/>
              </a:ext>
            </a:extLst>
          </p:cNvPr>
          <p:cNvSpPr/>
          <p:nvPr/>
        </p:nvSpPr>
        <p:spPr bwMode="gray">
          <a:xfrm>
            <a:off x="5150750" y="2029814"/>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14" name="Rectangle: Rounded Corners 13">
            <a:extLst>
              <a:ext uri="{FF2B5EF4-FFF2-40B4-BE49-F238E27FC236}">
                <a16:creationId xmlns:a16="http://schemas.microsoft.com/office/drawing/2014/main" id="{DBBB0E92-61FB-77A3-AD04-882EFE593E57}"/>
              </a:ext>
            </a:extLst>
          </p:cNvPr>
          <p:cNvSpPr/>
          <p:nvPr/>
        </p:nvSpPr>
        <p:spPr bwMode="gray">
          <a:xfrm>
            <a:off x="3797926" y="1429204"/>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Agency</a:t>
            </a:r>
            <a:endParaRPr lang="en-AU" sz="900" b="1" kern="0">
              <a:solidFill>
                <a:prstClr val="white"/>
              </a:solidFill>
              <a:latin typeface="Open Sans"/>
            </a:endParaRPr>
          </a:p>
        </p:txBody>
      </p:sp>
      <p:sp>
        <p:nvSpPr>
          <p:cNvPr id="15" name="Rectangle: Rounded Corners 14">
            <a:extLst>
              <a:ext uri="{FF2B5EF4-FFF2-40B4-BE49-F238E27FC236}">
                <a16:creationId xmlns:a16="http://schemas.microsoft.com/office/drawing/2014/main" id="{1ADA730E-711C-D3DF-84F2-CD05F4957421}"/>
              </a:ext>
            </a:extLst>
          </p:cNvPr>
          <p:cNvSpPr/>
          <p:nvPr/>
        </p:nvSpPr>
        <p:spPr bwMode="gray">
          <a:xfrm>
            <a:off x="5178030" y="2044560"/>
            <a:ext cx="432846" cy="251699"/>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900" b="1" kern="0">
              <a:solidFill>
                <a:prstClr val="white"/>
              </a:solidFill>
              <a:latin typeface="Open Sans"/>
            </a:endParaRPr>
          </a:p>
        </p:txBody>
      </p:sp>
      <p:sp>
        <p:nvSpPr>
          <p:cNvPr id="17" name="Rectangle: Rounded Corners 16">
            <a:extLst>
              <a:ext uri="{FF2B5EF4-FFF2-40B4-BE49-F238E27FC236}">
                <a16:creationId xmlns:a16="http://schemas.microsoft.com/office/drawing/2014/main" id="{C689E0E9-6305-E462-2060-029FA9FCA6AF}"/>
              </a:ext>
            </a:extLst>
          </p:cNvPr>
          <p:cNvSpPr/>
          <p:nvPr/>
        </p:nvSpPr>
        <p:spPr bwMode="gray">
          <a:xfrm>
            <a:off x="3875592" y="1905337"/>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Transport and Main Roads</a:t>
            </a:r>
          </a:p>
        </p:txBody>
      </p:sp>
      <p:sp>
        <p:nvSpPr>
          <p:cNvPr id="18" name="Rectangle: Rounded Corners 17">
            <a:extLst>
              <a:ext uri="{FF2B5EF4-FFF2-40B4-BE49-F238E27FC236}">
                <a16:creationId xmlns:a16="http://schemas.microsoft.com/office/drawing/2014/main" id="{DDACA857-BEED-9122-38DE-63122A91E775}"/>
              </a:ext>
            </a:extLst>
          </p:cNvPr>
          <p:cNvSpPr/>
          <p:nvPr/>
        </p:nvSpPr>
        <p:spPr bwMode="gray">
          <a:xfrm>
            <a:off x="4229200" y="3580799"/>
            <a:ext cx="432846" cy="251699"/>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900" b="1" kern="0">
              <a:solidFill>
                <a:prstClr val="white"/>
              </a:solidFill>
              <a:latin typeface="Open Sans"/>
            </a:endParaRPr>
          </a:p>
        </p:txBody>
      </p:sp>
      <p:sp>
        <p:nvSpPr>
          <p:cNvPr id="19" name="Rectangle: Rounded Corners 18">
            <a:extLst>
              <a:ext uri="{FF2B5EF4-FFF2-40B4-BE49-F238E27FC236}">
                <a16:creationId xmlns:a16="http://schemas.microsoft.com/office/drawing/2014/main" id="{FBED160D-F4C8-7507-75F8-250F1DB790E4}"/>
              </a:ext>
            </a:extLst>
          </p:cNvPr>
          <p:cNvSpPr/>
          <p:nvPr/>
        </p:nvSpPr>
        <p:spPr bwMode="gray">
          <a:xfrm>
            <a:off x="3835793" y="2839380"/>
            <a:ext cx="432846" cy="251699"/>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900" b="1" kern="0">
              <a:solidFill>
                <a:prstClr val="white"/>
              </a:solidFill>
              <a:latin typeface="Open Sans"/>
            </a:endParaRPr>
          </a:p>
        </p:txBody>
      </p:sp>
      <p:sp>
        <p:nvSpPr>
          <p:cNvPr id="20" name="Rectangle: Rounded Corners 19">
            <a:extLst>
              <a:ext uri="{FF2B5EF4-FFF2-40B4-BE49-F238E27FC236}">
                <a16:creationId xmlns:a16="http://schemas.microsoft.com/office/drawing/2014/main" id="{06523309-8F9F-C245-534E-521F5F0FE3BE}"/>
              </a:ext>
            </a:extLst>
          </p:cNvPr>
          <p:cNvSpPr/>
          <p:nvPr/>
        </p:nvSpPr>
        <p:spPr bwMode="gray">
          <a:xfrm>
            <a:off x="5175114" y="2897435"/>
            <a:ext cx="432846" cy="251699"/>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900" b="1" kern="0">
              <a:solidFill>
                <a:prstClr val="white"/>
              </a:solidFill>
              <a:latin typeface="Open Sans"/>
            </a:endParaRPr>
          </a:p>
        </p:txBody>
      </p:sp>
      <p:sp>
        <p:nvSpPr>
          <p:cNvPr id="21" name="Rectangle: Rounded Corners 20">
            <a:extLst>
              <a:ext uri="{FF2B5EF4-FFF2-40B4-BE49-F238E27FC236}">
                <a16:creationId xmlns:a16="http://schemas.microsoft.com/office/drawing/2014/main" id="{97A2A613-F865-C6C2-BCBE-C1822C2C94E2}"/>
              </a:ext>
            </a:extLst>
          </p:cNvPr>
          <p:cNvSpPr/>
          <p:nvPr/>
        </p:nvSpPr>
        <p:spPr bwMode="gray">
          <a:xfrm>
            <a:off x="3797926" y="2778272"/>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Business Capability</a:t>
            </a:r>
            <a:endParaRPr lang="en-AU" sz="1000" b="1" kern="0">
              <a:solidFill>
                <a:prstClr val="white"/>
              </a:solidFill>
              <a:latin typeface="Open Sans"/>
            </a:endParaRPr>
          </a:p>
        </p:txBody>
      </p:sp>
      <p:sp>
        <p:nvSpPr>
          <p:cNvPr id="25" name="Rectangle: Rounded Corners 24">
            <a:extLst>
              <a:ext uri="{FF2B5EF4-FFF2-40B4-BE49-F238E27FC236}">
                <a16:creationId xmlns:a16="http://schemas.microsoft.com/office/drawing/2014/main" id="{FFDB063A-FDCA-B932-25D7-16768D13FD89}"/>
              </a:ext>
            </a:extLst>
          </p:cNvPr>
          <p:cNvSpPr/>
          <p:nvPr/>
        </p:nvSpPr>
        <p:spPr bwMode="gray">
          <a:xfrm>
            <a:off x="3881093" y="3254757"/>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Driver Licensing</a:t>
            </a:r>
          </a:p>
        </p:txBody>
      </p:sp>
      <p:sp>
        <p:nvSpPr>
          <p:cNvPr id="26" name="Rectangle: Rounded Corners 25">
            <a:extLst>
              <a:ext uri="{FF2B5EF4-FFF2-40B4-BE49-F238E27FC236}">
                <a16:creationId xmlns:a16="http://schemas.microsoft.com/office/drawing/2014/main" id="{805B54A3-6606-0FD2-4400-864C127E620E}"/>
              </a:ext>
            </a:extLst>
          </p:cNvPr>
          <p:cNvSpPr/>
          <p:nvPr/>
        </p:nvSpPr>
        <p:spPr bwMode="gray">
          <a:xfrm>
            <a:off x="6081588" y="3420957"/>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Application Asset</a:t>
            </a:r>
          </a:p>
        </p:txBody>
      </p:sp>
      <p:sp>
        <p:nvSpPr>
          <p:cNvPr id="27" name="Rectangle: Rounded Corners 26">
            <a:extLst>
              <a:ext uri="{FF2B5EF4-FFF2-40B4-BE49-F238E27FC236}">
                <a16:creationId xmlns:a16="http://schemas.microsoft.com/office/drawing/2014/main" id="{F88ECE20-554D-D9F7-9C7B-8FB0DFC81B2F}"/>
              </a:ext>
            </a:extLst>
          </p:cNvPr>
          <p:cNvSpPr/>
          <p:nvPr/>
        </p:nvSpPr>
        <p:spPr bwMode="gray">
          <a:xfrm>
            <a:off x="6081588" y="1856106"/>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Information Asset </a:t>
            </a:r>
            <a:endParaRPr lang="en-AU" sz="1000" b="1" kern="0">
              <a:solidFill>
                <a:prstClr val="white"/>
              </a:solidFill>
              <a:latin typeface="Open Sans"/>
            </a:endParaRPr>
          </a:p>
        </p:txBody>
      </p:sp>
      <p:sp>
        <p:nvSpPr>
          <p:cNvPr id="29" name="Rectangle: Rounded Corners 28">
            <a:extLst>
              <a:ext uri="{FF2B5EF4-FFF2-40B4-BE49-F238E27FC236}">
                <a16:creationId xmlns:a16="http://schemas.microsoft.com/office/drawing/2014/main" id="{F3C9F26C-7820-0AAB-4859-843CA3137D75}"/>
              </a:ext>
            </a:extLst>
          </p:cNvPr>
          <p:cNvSpPr/>
          <p:nvPr/>
        </p:nvSpPr>
        <p:spPr bwMode="gray">
          <a:xfrm>
            <a:off x="6091505" y="5013251"/>
            <a:ext cx="1884296"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Technology Asset</a:t>
            </a:r>
          </a:p>
        </p:txBody>
      </p:sp>
      <p:sp>
        <p:nvSpPr>
          <p:cNvPr id="39" name="Rectangle: Rounded Corners 38">
            <a:extLst>
              <a:ext uri="{FF2B5EF4-FFF2-40B4-BE49-F238E27FC236}">
                <a16:creationId xmlns:a16="http://schemas.microsoft.com/office/drawing/2014/main" id="{D1BC19E0-B6BC-A5FE-497D-7A67B2C140D5}"/>
              </a:ext>
            </a:extLst>
          </p:cNvPr>
          <p:cNvSpPr/>
          <p:nvPr/>
        </p:nvSpPr>
        <p:spPr bwMode="gray">
          <a:xfrm>
            <a:off x="6173898" y="3936488"/>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TRAILS </a:t>
            </a:r>
            <a:r>
              <a:rPr lang="en-AU" sz="800" b="1" kern="0">
                <a:solidFill>
                  <a:srgbClr val="8E3493"/>
                </a:solidFill>
                <a:latin typeface="Open Sans"/>
              </a:rPr>
              <a:t>(Transport Registration and Integrated Licensing System)</a:t>
            </a:r>
            <a:endParaRPr lang="en-AU" sz="1050" b="1" kern="0">
              <a:solidFill>
                <a:srgbClr val="8E3493"/>
              </a:solidFill>
              <a:latin typeface="Open Sans"/>
            </a:endParaRPr>
          </a:p>
        </p:txBody>
      </p:sp>
      <p:sp>
        <p:nvSpPr>
          <p:cNvPr id="41" name="Rectangle: Rounded Corners 40">
            <a:extLst>
              <a:ext uri="{FF2B5EF4-FFF2-40B4-BE49-F238E27FC236}">
                <a16:creationId xmlns:a16="http://schemas.microsoft.com/office/drawing/2014/main" id="{47812271-52D5-A8FB-8FF2-5676DD048B2E}"/>
              </a:ext>
            </a:extLst>
          </p:cNvPr>
          <p:cNvSpPr/>
          <p:nvPr/>
        </p:nvSpPr>
        <p:spPr bwMode="gray">
          <a:xfrm>
            <a:off x="6173898" y="2356414"/>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Driver Licence Register</a:t>
            </a:r>
          </a:p>
        </p:txBody>
      </p:sp>
      <p:sp>
        <p:nvSpPr>
          <p:cNvPr id="42" name="Rectangle: Rounded Corners 41">
            <a:extLst>
              <a:ext uri="{FF2B5EF4-FFF2-40B4-BE49-F238E27FC236}">
                <a16:creationId xmlns:a16="http://schemas.microsoft.com/office/drawing/2014/main" id="{C07A4260-C914-C0D3-E2FF-E767E15C0F61}"/>
              </a:ext>
            </a:extLst>
          </p:cNvPr>
          <p:cNvSpPr/>
          <p:nvPr/>
        </p:nvSpPr>
        <p:spPr bwMode="gray">
          <a:xfrm>
            <a:off x="6160114" y="5513559"/>
            <a:ext cx="1744341"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Oracle Database</a:t>
            </a:r>
          </a:p>
        </p:txBody>
      </p:sp>
      <p:sp>
        <p:nvSpPr>
          <p:cNvPr id="51" name="Rectangle: Rounded Corners 50">
            <a:extLst>
              <a:ext uri="{FF2B5EF4-FFF2-40B4-BE49-F238E27FC236}">
                <a16:creationId xmlns:a16="http://schemas.microsoft.com/office/drawing/2014/main" id="{65753B6E-F200-ED3F-458D-711FC4892868}"/>
              </a:ext>
            </a:extLst>
          </p:cNvPr>
          <p:cNvSpPr/>
          <p:nvPr/>
        </p:nvSpPr>
        <p:spPr bwMode="gray">
          <a:xfrm>
            <a:off x="6107557" y="290292"/>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Process</a:t>
            </a:r>
          </a:p>
        </p:txBody>
      </p:sp>
      <p:sp>
        <p:nvSpPr>
          <p:cNvPr id="52" name="Rectangle: Rounded Corners 51">
            <a:extLst>
              <a:ext uri="{FF2B5EF4-FFF2-40B4-BE49-F238E27FC236}">
                <a16:creationId xmlns:a16="http://schemas.microsoft.com/office/drawing/2014/main" id="{3933341F-C6F0-A9B4-BB4B-8DA8514C7625}"/>
              </a:ext>
            </a:extLst>
          </p:cNvPr>
          <p:cNvSpPr/>
          <p:nvPr/>
        </p:nvSpPr>
        <p:spPr bwMode="gray">
          <a:xfrm>
            <a:off x="6190725" y="771927"/>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Conduct Practical Driving Test</a:t>
            </a:r>
          </a:p>
        </p:txBody>
      </p:sp>
      <p:sp>
        <p:nvSpPr>
          <p:cNvPr id="53" name="Rectangle: Rounded Corners 52">
            <a:extLst>
              <a:ext uri="{FF2B5EF4-FFF2-40B4-BE49-F238E27FC236}">
                <a16:creationId xmlns:a16="http://schemas.microsoft.com/office/drawing/2014/main" id="{A079C5ED-3602-444D-A0EA-CEC1CA273658}"/>
              </a:ext>
            </a:extLst>
          </p:cNvPr>
          <p:cNvSpPr/>
          <p:nvPr/>
        </p:nvSpPr>
        <p:spPr bwMode="gray">
          <a:xfrm>
            <a:off x="8456695" y="3893876"/>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Transport &amp; Motoring</a:t>
            </a:r>
          </a:p>
        </p:txBody>
      </p:sp>
      <p:sp>
        <p:nvSpPr>
          <p:cNvPr id="54" name="Rectangle: Rounded Corners 53">
            <a:extLst>
              <a:ext uri="{FF2B5EF4-FFF2-40B4-BE49-F238E27FC236}">
                <a16:creationId xmlns:a16="http://schemas.microsoft.com/office/drawing/2014/main" id="{EAC7C96C-D438-24BC-9A19-7FD7F0ABC402}"/>
              </a:ext>
            </a:extLst>
          </p:cNvPr>
          <p:cNvSpPr/>
          <p:nvPr/>
        </p:nvSpPr>
        <p:spPr bwMode="gray">
          <a:xfrm>
            <a:off x="8456485" y="781383"/>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5.3 Deliver Service to Customer</a:t>
            </a:r>
          </a:p>
        </p:txBody>
      </p:sp>
      <p:sp>
        <p:nvSpPr>
          <p:cNvPr id="55" name="Rectangle: Rounded Corners 54">
            <a:extLst>
              <a:ext uri="{FF2B5EF4-FFF2-40B4-BE49-F238E27FC236}">
                <a16:creationId xmlns:a16="http://schemas.microsoft.com/office/drawing/2014/main" id="{2DE1A81B-3B69-1837-DFE7-F7493E572B98}"/>
              </a:ext>
            </a:extLst>
          </p:cNvPr>
          <p:cNvSpPr/>
          <p:nvPr/>
        </p:nvSpPr>
        <p:spPr bwMode="gray">
          <a:xfrm>
            <a:off x="8456485" y="2326496"/>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I-11.3.2 Licence</a:t>
            </a:r>
          </a:p>
        </p:txBody>
      </p:sp>
      <p:sp>
        <p:nvSpPr>
          <p:cNvPr id="56" name="Rectangle: Rounded Corners 55">
            <a:extLst>
              <a:ext uri="{FF2B5EF4-FFF2-40B4-BE49-F238E27FC236}">
                <a16:creationId xmlns:a16="http://schemas.microsoft.com/office/drawing/2014/main" id="{D3C39C38-5E98-CD91-C344-DFABCCB9BDBA}"/>
              </a:ext>
            </a:extLst>
          </p:cNvPr>
          <p:cNvSpPr/>
          <p:nvPr/>
        </p:nvSpPr>
        <p:spPr bwMode="gray">
          <a:xfrm>
            <a:off x="8456485" y="5528300"/>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PLAT-02.01 Database Management System</a:t>
            </a:r>
          </a:p>
        </p:txBody>
      </p:sp>
      <p:sp>
        <p:nvSpPr>
          <p:cNvPr id="57" name="Rectangle: Rounded Corners 56">
            <a:extLst>
              <a:ext uri="{FF2B5EF4-FFF2-40B4-BE49-F238E27FC236}">
                <a16:creationId xmlns:a16="http://schemas.microsoft.com/office/drawing/2014/main" id="{A0F4CE02-3553-B665-A6A3-F3E49E3FC103}"/>
              </a:ext>
            </a:extLst>
          </p:cNvPr>
          <p:cNvSpPr/>
          <p:nvPr/>
        </p:nvSpPr>
        <p:spPr bwMode="gray">
          <a:xfrm>
            <a:off x="3174641" y="6579642"/>
            <a:ext cx="659075" cy="233384"/>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pPr>
            <a:r>
              <a:rPr lang="en-AU" sz="1600" b="1" kern="0">
                <a:solidFill>
                  <a:schemeClr val="bg1"/>
                </a:solidFill>
                <a:latin typeface="Open Sans"/>
              </a:rPr>
              <a:t>Text</a:t>
            </a:r>
          </a:p>
        </p:txBody>
      </p:sp>
      <p:sp>
        <p:nvSpPr>
          <p:cNvPr id="59" name="TextBox 58">
            <a:extLst>
              <a:ext uri="{FF2B5EF4-FFF2-40B4-BE49-F238E27FC236}">
                <a16:creationId xmlns:a16="http://schemas.microsoft.com/office/drawing/2014/main" id="{509F8ABD-6851-1757-65FC-0884AE5C066E}"/>
              </a:ext>
            </a:extLst>
          </p:cNvPr>
          <p:cNvSpPr txBox="1"/>
          <p:nvPr/>
        </p:nvSpPr>
        <p:spPr>
          <a:xfrm>
            <a:off x="3829371" y="6565529"/>
            <a:ext cx="2468151" cy="253916"/>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QGEA Metamodel Object part of this view</a:t>
            </a:r>
            <a:endParaRPr lang="en-AU" sz="1050">
              <a:solidFill>
                <a:schemeClr val="bg1"/>
              </a:solidFill>
            </a:endParaRPr>
          </a:p>
        </p:txBody>
      </p:sp>
    </p:spTree>
    <p:extLst>
      <p:ext uri="{BB962C8B-B14F-4D97-AF65-F5344CB8AC3E}">
        <p14:creationId xmlns:p14="http://schemas.microsoft.com/office/powerpoint/2010/main" val="133155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1">
            <a:extLst>
              <a:ext uri="{FF2B5EF4-FFF2-40B4-BE49-F238E27FC236}">
                <a16:creationId xmlns:a16="http://schemas.microsoft.com/office/drawing/2014/main" id="{B4DA3A0E-C6C8-D6FA-5348-3E46685B703C}"/>
              </a:ext>
            </a:extLst>
          </p:cNvPr>
          <p:cNvSpPr/>
          <p:nvPr/>
        </p:nvSpPr>
        <p:spPr bwMode="gray">
          <a:xfrm>
            <a:off x="6629143" y="2623156"/>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2" name="Slide Number Placeholder 1">
            <a:extLst>
              <a:ext uri="{FF2B5EF4-FFF2-40B4-BE49-F238E27FC236}">
                <a16:creationId xmlns:a16="http://schemas.microsoft.com/office/drawing/2014/main" id="{00930B57-7F8E-E81D-9280-0DA3304347E5}"/>
              </a:ext>
            </a:extLst>
          </p:cNvPr>
          <p:cNvSpPr>
            <a:spLocks noGrp="1"/>
          </p:cNvSpPr>
          <p:nvPr>
            <p:ph type="sldNum" sz="quarter" idx="12"/>
          </p:nvPr>
        </p:nvSpPr>
        <p:spPr/>
        <p:txBody>
          <a:bodyPr/>
          <a:lstStyle/>
          <a:p>
            <a:fld id="{1AA8F378-6842-4A19-98F4-B68C8A6CB2C6}" type="slidenum">
              <a:rPr lang="en-AU" smtClean="0"/>
              <a:pPr/>
              <a:t>19</a:t>
            </a:fld>
            <a:endParaRPr lang="en-AU"/>
          </a:p>
        </p:txBody>
      </p:sp>
      <p:sp>
        <p:nvSpPr>
          <p:cNvPr id="21" name="Title 2">
            <a:extLst>
              <a:ext uri="{FF2B5EF4-FFF2-40B4-BE49-F238E27FC236}">
                <a16:creationId xmlns:a16="http://schemas.microsoft.com/office/drawing/2014/main" id="{EAFA2D50-9FFA-F4EE-FDD6-E5FF594861D8}"/>
              </a:ext>
            </a:extLst>
          </p:cNvPr>
          <p:cNvSpPr txBox="1">
            <a:spLocks/>
          </p:cNvSpPr>
          <p:nvPr/>
        </p:nvSpPr>
        <p:spPr>
          <a:xfrm>
            <a:off x="469894" y="476591"/>
            <a:ext cx="2690556" cy="4111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i="0" u="none" strike="noStrike" kern="1200" cap="none" spc="0" normalizeH="0" baseline="0" noProof="0">
                <a:ln>
                  <a:noFill/>
                </a:ln>
                <a:effectLst/>
                <a:uLnTx/>
                <a:uFillTx/>
                <a:latin typeface="Calibri" panose="020F0502020204030204" pitchFamily="34" charset="0"/>
                <a:ea typeface="+mj-ea"/>
                <a:cs typeface="+mj-cs"/>
              </a:rPr>
              <a:t>QGEA Metamodel</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Information Asset view</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These allow you to add extra detail around the mandate and composition of your information assets. </a:t>
            </a:r>
          </a:p>
          <a:p>
            <a:pPr marL="0" marR="0" lvl="0" indent="0" algn="l" defTabSz="914400" rtl="0" eaLnBrk="1" fontAlgn="auto" latinLnBrk="0" hangingPunct="1">
              <a:lnSpc>
                <a:spcPct val="90000"/>
              </a:lnSpc>
              <a:spcBef>
                <a:spcPct val="0"/>
              </a:spcBef>
              <a:spcAft>
                <a:spcPts val="0"/>
              </a:spcAft>
              <a:buClrTx/>
              <a:buSzTx/>
              <a:buFontTx/>
              <a:buNone/>
              <a:tabLst/>
              <a:defRPr/>
            </a:pPr>
            <a:endParaRPr lang="en-AU">
              <a:solidFill>
                <a:sysClr val="windowText" lastClr="000000"/>
              </a:solidFill>
              <a:latin typeface="Calibri" panose="020F0502020204030204" pitchFamily="34" charset="0"/>
            </a:endParaRPr>
          </a:p>
        </p:txBody>
      </p:sp>
      <p:sp>
        <p:nvSpPr>
          <p:cNvPr id="22" name="object 4">
            <a:extLst>
              <a:ext uri="{FF2B5EF4-FFF2-40B4-BE49-F238E27FC236}">
                <a16:creationId xmlns:a16="http://schemas.microsoft.com/office/drawing/2014/main" id="{E24017BC-BC98-F8C8-8D60-6570799A4EE2}"/>
              </a:ext>
            </a:extLst>
          </p:cNvPr>
          <p:cNvSpPr txBox="1"/>
          <p:nvPr/>
        </p:nvSpPr>
        <p:spPr>
          <a:xfrm>
            <a:off x="469894" y="3047724"/>
            <a:ext cx="2546973" cy="630942"/>
          </a:xfrm>
          <a:prstGeom prst="rect">
            <a:avLst/>
          </a:prstGeom>
        </p:spPr>
        <p:txBody>
          <a:bodyPr vert="horz" wrap="square" lIns="0" tIns="0" rIns="0" bIns="0" rtlCol="0" anchor="t">
            <a:spAutoFit/>
          </a:bodyPr>
          <a:lstStyle/>
          <a:p>
            <a:pPr marL="12700">
              <a:spcAft>
                <a:spcPts val="300"/>
              </a:spcAft>
              <a:defRPr/>
            </a:pPr>
            <a:r>
              <a:rPr lang="en-US" sz="1200" i="1">
                <a:solidFill>
                  <a:prstClr val="black"/>
                </a:solidFill>
                <a:latin typeface="Open Sans"/>
                <a:ea typeface="Chronicle Display Black" charset="0"/>
                <a:cs typeface="Arial"/>
              </a:rPr>
              <a:t>.</a:t>
            </a:r>
          </a:p>
          <a:p>
            <a:pPr marL="12700">
              <a:spcAft>
                <a:spcPts val="300"/>
              </a:spcAft>
              <a:defRPr/>
            </a:pPr>
            <a:endParaRPr lang="en-US" sz="1200" i="1">
              <a:solidFill>
                <a:prstClr val="black"/>
              </a:solidFill>
              <a:latin typeface="Open Sans"/>
              <a:ea typeface="Chronicle Display Black" charset="0"/>
              <a:cs typeface="Arial"/>
            </a:endParaRPr>
          </a:p>
          <a:p>
            <a:pPr marL="12700">
              <a:spcAft>
                <a:spcPts val="300"/>
              </a:spcAft>
              <a:defRPr/>
            </a:pPr>
            <a:endParaRPr lang="en-US" sz="1200" i="1">
              <a:solidFill>
                <a:prstClr val="black"/>
              </a:solidFill>
              <a:latin typeface="Open Sans"/>
              <a:ea typeface="Chronicle Display Black" charset="0"/>
              <a:cs typeface="Arial"/>
            </a:endParaRPr>
          </a:p>
        </p:txBody>
      </p:sp>
      <p:sp>
        <p:nvSpPr>
          <p:cNvPr id="24" name="Rectangle: Rounded Corners 23">
            <a:extLst>
              <a:ext uri="{FF2B5EF4-FFF2-40B4-BE49-F238E27FC236}">
                <a16:creationId xmlns:a16="http://schemas.microsoft.com/office/drawing/2014/main" id="{283FB09D-D373-6FD0-4050-C3F61D789224}"/>
              </a:ext>
            </a:extLst>
          </p:cNvPr>
          <p:cNvSpPr/>
          <p:nvPr/>
        </p:nvSpPr>
        <p:spPr bwMode="gray">
          <a:xfrm>
            <a:off x="6629143" y="914327"/>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Agency</a:t>
            </a:r>
          </a:p>
          <a:p>
            <a:pPr algn="ctr">
              <a:lnSpc>
                <a:spcPct val="106000"/>
              </a:lnSpc>
              <a:buFont typeface="Wingdings 2" pitchFamily="18" charset="2"/>
              <a:buNone/>
            </a:pPr>
            <a:r>
              <a:rPr lang="en-AU" sz="1200" b="1" kern="0">
                <a:solidFill>
                  <a:prstClr val="white"/>
                </a:solidFill>
                <a:latin typeface="Open Sans"/>
              </a:rPr>
              <a:t>(Org Unit)</a:t>
            </a:r>
          </a:p>
        </p:txBody>
      </p:sp>
      <p:cxnSp>
        <p:nvCxnSpPr>
          <p:cNvPr id="26" name="Straight Connector 25">
            <a:extLst>
              <a:ext uri="{FF2B5EF4-FFF2-40B4-BE49-F238E27FC236}">
                <a16:creationId xmlns:a16="http://schemas.microsoft.com/office/drawing/2014/main" id="{A8241C78-A48A-BCE3-2160-09A0E524FBF4}"/>
              </a:ext>
            </a:extLst>
          </p:cNvPr>
          <p:cNvCxnSpPr>
            <a:cxnSpLocks/>
            <a:stCxn id="32" idx="1"/>
            <a:endCxn id="8" idx="3"/>
          </p:cNvCxnSpPr>
          <p:nvPr/>
        </p:nvCxnSpPr>
        <p:spPr>
          <a:xfrm flipH="1">
            <a:off x="6084886" y="3047724"/>
            <a:ext cx="544514" cy="0"/>
          </a:xfrm>
          <a:prstGeom prst="line">
            <a:avLst/>
          </a:prstGeom>
          <a:noFill/>
          <a:ln w="50800" cap="flat" cmpd="sng" algn="ctr">
            <a:solidFill>
              <a:srgbClr val="8E3493"/>
            </a:solidFill>
            <a:prstDash val="solid"/>
          </a:ln>
          <a:effectLst/>
        </p:spPr>
      </p:cxnSp>
      <p:sp>
        <p:nvSpPr>
          <p:cNvPr id="32" name="Rectangle: Rounded Corners 31">
            <a:extLst>
              <a:ext uri="{FF2B5EF4-FFF2-40B4-BE49-F238E27FC236}">
                <a16:creationId xmlns:a16="http://schemas.microsoft.com/office/drawing/2014/main" id="{D1C4E880-EE08-6283-7673-3476238E9E49}"/>
              </a:ext>
            </a:extLst>
          </p:cNvPr>
          <p:cNvSpPr/>
          <p:nvPr/>
        </p:nvSpPr>
        <p:spPr bwMode="gray">
          <a:xfrm>
            <a:off x="6629400" y="2520611"/>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Information</a:t>
            </a:r>
          </a:p>
          <a:p>
            <a:pPr algn="ctr">
              <a:lnSpc>
                <a:spcPct val="106000"/>
              </a:lnSpc>
              <a:buFont typeface="Wingdings 2" pitchFamily="18" charset="2"/>
              <a:buNone/>
            </a:pPr>
            <a:r>
              <a:rPr lang="en-AU" sz="1600" b="1" kern="0">
                <a:solidFill>
                  <a:prstClr val="white"/>
                </a:solidFill>
                <a:latin typeface="Open Sans"/>
              </a:rPr>
              <a:t>Asset </a:t>
            </a:r>
            <a:br>
              <a:rPr lang="en-AU" sz="1600" b="1" kern="0">
                <a:solidFill>
                  <a:prstClr val="white"/>
                </a:solidFill>
                <a:latin typeface="Open Sans"/>
              </a:rPr>
            </a:br>
            <a:r>
              <a:rPr lang="en-AU" sz="1200" b="1" kern="0">
                <a:solidFill>
                  <a:prstClr val="white"/>
                </a:solidFill>
                <a:latin typeface="Open Sans"/>
              </a:rPr>
              <a:t>(Business Information)</a:t>
            </a:r>
            <a:endParaRPr lang="en-AU" sz="1400" b="1" kern="0">
              <a:solidFill>
                <a:prstClr val="white"/>
              </a:solidFill>
              <a:latin typeface="Open Sans"/>
            </a:endParaRPr>
          </a:p>
        </p:txBody>
      </p:sp>
      <p:cxnSp>
        <p:nvCxnSpPr>
          <p:cNvPr id="35" name="Connector: Elbow 34">
            <a:extLst>
              <a:ext uri="{FF2B5EF4-FFF2-40B4-BE49-F238E27FC236}">
                <a16:creationId xmlns:a16="http://schemas.microsoft.com/office/drawing/2014/main" id="{61E6F31A-2FBC-A9E5-3902-08EBA380F4B1}"/>
              </a:ext>
            </a:extLst>
          </p:cNvPr>
          <p:cNvCxnSpPr>
            <a:cxnSpLocks/>
            <a:stCxn id="32" idx="0"/>
            <a:endCxn id="24" idx="2"/>
          </p:cNvCxnSpPr>
          <p:nvPr/>
        </p:nvCxnSpPr>
        <p:spPr>
          <a:xfrm rot="16200000" flipV="1">
            <a:off x="7259718" y="2244453"/>
            <a:ext cx="552058" cy="257"/>
          </a:xfrm>
          <a:prstGeom prst="bentConnector3">
            <a:avLst>
              <a:gd name="adj1" fmla="val 50000"/>
            </a:avLst>
          </a:prstGeom>
          <a:noFill/>
          <a:ln w="50800" cap="flat" cmpd="sng" algn="ctr">
            <a:solidFill>
              <a:srgbClr val="8E3493"/>
            </a:solidFill>
            <a:prstDash val="sysDot"/>
          </a:ln>
          <a:effectLst/>
        </p:spPr>
      </p:cxnSp>
      <p:sp>
        <p:nvSpPr>
          <p:cNvPr id="8" name="Rectangle: Rounded Corners 7">
            <a:extLst>
              <a:ext uri="{FF2B5EF4-FFF2-40B4-BE49-F238E27FC236}">
                <a16:creationId xmlns:a16="http://schemas.microsoft.com/office/drawing/2014/main" id="{FC6473EB-40F1-9FF2-34FE-A33D5BCB3E50}"/>
              </a:ext>
            </a:extLst>
          </p:cNvPr>
          <p:cNvSpPr/>
          <p:nvPr/>
        </p:nvSpPr>
        <p:spPr bwMode="gray">
          <a:xfrm>
            <a:off x="4271936" y="2520611"/>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Policy/ Standard</a:t>
            </a:r>
          </a:p>
          <a:p>
            <a:pPr algn="ctr">
              <a:lnSpc>
                <a:spcPct val="106000"/>
              </a:lnSpc>
              <a:buFont typeface="Wingdings 2" pitchFamily="18" charset="2"/>
              <a:buNone/>
            </a:pPr>
            <a:r>
              <a:rPr lang="en-AU" sz="1200" b="1" kern="0">
                <a:solidFill>
                  <a:prstClr val="white"/>
                </a:solidFill>
                <a:latin typeface="Open Sans"/>
              </a:rPr>
              <a:t>(Control)</a:t>
            </a:r>
          </a:p>
        </p:txBody>
      </p:sp>
      <p:sp>
        <p:nvSpPr>
          <p:cNvPr id="9" name="Rectangle: Rounded Corners 8">
            <a:extLst>
              <a:ext uri="{FF2B5EF4-FFF2-40B4-BE49-F238E27FC236}">
                <a16:creationId xmlns:a16="http://schemas.microsoft.com/office/drawing/2014/main" id="{2AFA51F8-FDE9-E4D0-6ED0-41ADF1DCD416}"/>
              </a:ext>
            </a:extLst>
          </p:cNvPr>
          <p:cNvSpPr/>
          <p:nvPr/>
        </p:nvSpPr>
        <p:spPr bwMode="gray">
          <a:xfrm>
            <a:off x="6629143" y="3999405"/>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Data Entity</a:t>
            </a:r>
            <a:endParaRPr lang="en-AU" sz="1400" b="1" kern="0">
              <a:solidFill>
                <a:prstClr val="white"/>
              </a:solidFill>
              <a:latin typeface="Open Sans"/>
            </a:endParaRPr>
          </a:p>
        </p:txBody>
      </p:sp>
      <p:cxnSp>
        <p:nvCxnSpPr>
          <p:cNvPr id="40" name="Straight Connector 39">
            <a:extLst>
              <a:ext uri="{FF2B5EF4-FFF2-40B4-BE49-F238E27FC236}">
                <a16:creationId xmlns:a16="http://schemas.microsoft.com/office/drawing/2014/main" id="{1DD082FC-F8F2-3749-19BF-0AC91F6F1DF8}"/>
              </a:ext>
            </a:extLst>
          </p:cNvPr>
          <p:cNvCxnSpPr>
            <a:cxnSpLocks/>
            <a:stCxn id="9" idx="0"/>
            <a:endCxn id="32" idx="2"/>
          </p:cNvCxnSpPr>
          <p:nvPr/>
        </p:nvCxnSpPr>
        <p:spPr>
          <a:xfrm flipV="1">
            <a:off x="7535618" y="3574837"/>
            <a:ext cx="257" cy="424568"/>
          </a:xfrm>
          <a:prstGeom prst="line">
            <a:avLst/>
          </a:prstGeom>
          <a:noFill/>
          <a:ln w="50800" cap="flat" cmpd="sng" algn="ctr">
            <a:solidFill>
              <a:srgbClr val="8E3493"/>
            </a:solidFill>
            <a:prstDash val="solid"/>
          </a:ln>
          <a:effectLst/>
        </p:spPr>
      </p:cxnSp>
      <p:sp>
        <p:nvSpPr>
          <p:cNvPr id="46" name="Rectangle: Rounded Corners 45">
            <a:extLst>
              <a:ext uri="{FF2B5EF4-FFF2-40B4-BE49-F238E27FC236}">
                <a16:creationId xmlns:a16="http://schemas.microsoft.com/office/drawing/2014/main" id="{B9B1DCF0-F441-0DA1-5187-93C9F341B856}"/>
              </a:ext>
            </a:extLst>
          </p:cNvPr>
          <p:cNvSpPr/>
          <p:nvPr/>
        </p:nvSpPr>
        <p:spPr bwMode="gray">
          <a:xfrm>
            <a:off x="4217307" y="927509"/>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Legislation</a:t>
            </a:r>
          </a:p>
          <a:p>
            <a:pPr algn="ctr">
              <a:lnSpc>
                <a:spcPct val="106000"/>
              </a:lnSpc>
              <a:buFont typeface="Wingdings 2" pitchFamily="18" charset="2"/>
              <a:buNone/>
            </a:pPr>
            <a:r>
              <a:rPr lang="en-AU" sz="1200" b="1" kern="0">
                <a:solidFill>
                  <a:prstClr val="white"/>
                </a:solidFill>
                <a:latin typeface="Open Sans"/>
              </a:rPr>
              <a:t>(Driver)</a:t>
            </a:r>
          </a:p>
        </p:txBody>
      </p:sp>
      <p:cxnSp>
        <p:nvCxnSpPr>
          <p:cNvPr id="48" name="Connector: Elbow 47">
            <a:extLst>
              <a:ext uri="{FF2B5EF4-FFF2-40B4-BE49-F238E27FC236}">
                <a16:creationId xmlns:a16="http://schemas.microsoft.com/office/drawing/2014/main" id="{843A3CBA-5773-70F5-9F46-67B51BD58BD0}"/>
              </a:ext>
            </a:extLst>
          </p:cNvPr>
          <p:cNvCxnSpPr>
            <a:cxnSpLocks/>
            <a:stCxn id="46" idx="3"/>
            <a:endCxn id="52" idx="1"/>
          </p:cNvCxnSpPr>
          <p:nvPr/>
        </p:nvCxnSpPr>
        <p:spPr>
          <a:xfrm>
            <a:off x="6030257" y="1454622"/>
            <a:ext cx="598886" cy="1294384"/>
          </a:xfrm>
          <a:prstGeom prst="bentConnector3">
            <a:avLst>
              <a:gd name="adj1" fmla="val 50000"/>
            </a:avLst>
          </a:prstGeom>
          <a:noFill/>
          <a:ln w="50800" cap="flat" cmpd="sng" algn="ctr">
            <a:solidFill>
              <a:srgbClr val="8E3493"/>
            </a:solidFill>
            <a:prstDash val="sysDot"/>
          </a:ln>
          <a:effectLst/>
        </p:spPr>
      </p:cxnSp>
      <p:sp>
        <p:nvSpPr>
          <p:cNvPr id="56" name="Rectangle: Rounded Corners 55">
            <a:extLst>
              <a:ext uri="{FF2B5EF4-FFF2-40B4-BE49-F238E27FC236}">
                <a16:creationId xmlns:a16="http://schemas.microsoft.com/office/drawing/2014/main" id="{BA1DEED9-C1CB-A83B-449D-AB7AA36F31D5}"/>
              </a:ext>
            </a:extLst>
          </p:cNvPr>
          <p:cNvSpPr/>
          <p:nvPr/>
        </p:nvSpPr>
        <p:spPr bwMode="gray">
          <a:xfrm>
            <a:off x="8896286" y="914326"/>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Principal Ministerial Responsibility</a:t>
            </a:r>
          </a:p>
          <a:p>
            <a:pPr algn="ctr">
              <a:lnSpc>
                <a:spcPct val="106000"/>
              </a:lnSpc>
              <a:buFont typeface="Wingdings 2" pitchFamily="18" charset="2"/>
              <a:buNone/>
            </a:pPr>
            <a:r>
              <a:rPr lang="en-AU" sz="1200" b="1" kern="0">
                <a:solidFill>
                  <a:prstClr val="white"/>
                </a:solidFill>
                <a:latin typeface="Open Sans"/>
              </a:rPr>
              <a:t>(Course of Action)</a:t>
            </a:r>
          </a:p>
        </p:txBody>
      </p:sp>
      <p:cxnSp>
        <p:nvCxnSpPr>
          <p:cNvPr id="57" name="Connector: Elbow 56">
            <a:extLst>
              <a:ext uri="{FF2B5EF4-FFF2-40B4-BE49-F238E27FC236}">
                <a16:creationId xmlns:a16="http://schemas.microsoft.com/office/drawing/2014/main" id="{189F345A-6BE6-0174-9EE9-02FCF0A3F199}"/>
              </a:ext>
            </a:extLst>
          </p:cNvPr>
          <p:cNvCxnSpPr>
            <a:cxnSpLocks/>
            <a:stCxn id="56" idx="2"/>
            <a:endCxn id="32" idx="3"/>
          </p:cNvCxnSpPr>
          <p:nvPr/>
        </p:nvCxnSpPr>
        <p:spPr>
          <a:xfrm rot="5400000">
            <a:off x="8582970" y="1827933"/>
            <a:ext cx="1079172" cy="1360411"/>
          </a:xfrm>
          <a:prstGeom prst="bentConnector2">
            <a:avLst/>
          </a:prstGeom>
          <a:noFill/>
          <a:ln w="50800" cap="flat" cmpd="sng" algn="ctr">
            <a:solidFill>
              <a:srgbClr val="8E3493"/>
            </a:solidFill>
            <a:prstDash val="solid"/>
          </a:ln>
          <a:effectLst/>
        </p:spPr>
      </p:cxnSp>
      <p:sp>
        <p:nvSpPr>
          <p:cNvPr id="3" name="Rectangle: Rounded Corners 2">
            <a:extLst>
              <a:ext uri="{FF2B5EF4-FFF2-40B4-BE49-F238E27FC236}">
                <a16:creationId xmlns:a16="http://schemas.microsoft.com/office/drawing/2014/main" id="{1997F2A7-EED0-C49B-FA09-C472AF1354C0}"/>
              </a:ext>
            </a:extLst>
          </p:cNvPr>
          <p:cNvSpPr/>
          <p:nvPr/>
        </p:nvSpPr>
        <p:spPr bwMode="gray">
          <a:xfrm>
            <a:off x="3160450" y="589597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Text</a:t>
            </a:r>
            <a:endParaRPr lang="en-AU" sz="1200" b="1" kern="0">
              <a:solidFill>
                <a:prstClr val="white"/>
              </a:solidFill>
              <a:latin typeface="Open Sans"/>
            </a:endParaRPr>
          </a:p>
        </p:txBody>
      </p:sp>
      <p:sp>
        <p:nvSpPr>
          <p:cNvPr id="4" name="Rectangle: Rounded Corners 3">
            <a:extLst>
              <a:ext uri="{FF2B5EF4-FFF2-40B4-BE49-F238E27FC236}">
                <a16:creationId xmlns:a16="http://schemas.microsoft.com/office/drawing/2014/main" id="{85034585-19DE-B606-39CE-07D463FAE9AF}"/>
              </a:ext>
            </a:extLst>
          </p:cNvPr>
          <p:cNvSpPr/>
          <p:nvPr/>
        </p:nvSpPr>
        <p:spPr bwMode="gray">
          <a:xfrm>
            <a:off x="5449124" y="589597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50" b="1" kern="0">
                <a:solidFill>
                  <a:prstClr val="white"/>
                </a:solidFill>
                <a:latin typeface="Open Sans"/>
              </a:rPr>
              <a:t>(Text)</a:t>
            </a:r>
            <a:endParaRPr lang="en-AU" sz="900" b="1" kern="0">
              <a:solidFill>
                <a:prstClr val="white"/>
              </a:solidFill>
              <a:latin typeface="Open Sans"/>
            </a:endParaRPr>
          </a:p>
        </p:txBody>
      </p:sp>
      <p:cxnSp>
        <p:nvCxnSpPr>
          <p:cNvPr id="5" name="Straight Connector 4">
            <a:extLst>
              <a:ext uri="{FF2B5EF4-FFF2-40B4-BE49-F238E27FC236}">
                <a16:creationId xmlns:a16="http://schemas.microsoft.com/office/drawing/2014/main" id="{EF371D48-9B8A-4A43-478B-34F4C8D9AA8C}"/>
              </a:ext>
            </a:extLst>
          </p:cNvPr>
          <p:cNvCxnSpPr>
            <a:cxnSpLocks/>
          </p:cNvCxnSpPr>
          <p:nvPr/>
        </p:nvCxnSpPr>
        <p:spPr>
          <a:xfrm flipH="1">
            <a:off x="9653493" y="6008820"/>
            <a:ext cx="435762" cy="0"/>
          </a:xfrm>
          <a:prstGeom prst="line">
            <a:avLst/>
          </a:prstGeom>
          <a:noFill/>
          <a:ln w="50800" cap="flat" cmpd="sng" algn="ctr">
            <a:solidFill>
              <a:srgbClr val="8E3493"/>
            </a:solidFill>
            <a:prstDash val="sysDot"/>
          </a:ln>
          <a:effectLst/>
        </p:spPr>
      </p:cxnSp>
      <p:cxnSp>
        <p:nvCxnSpPr>
          <p:cNvPr id="6" name="Straight Connector 5">
            <a:extLst>
              <a:ext uri="{FF2B5EF4-FFF2-40B4-BE49-F238E27FC236}">
                <a16:creationId xmlns:a16="http://schemas.microsoft.com/office/drawing/2014/main" id="{FEEA1C2E-74E8-5FA1-8ACD-5A3A2567F264}"/>
              </a:ext>
            </a:extLst>
          </p:cNvPr>
          <p:cNvCxnSpPr>
            <a:cxnSpLocks/>
          </p:cNvCxnSpPr>
          <p:nvPr/>
        </p:nvCxnSpPr>
        <p:spPr>
          <a:xfrm flipH="1">
            <a:off x="7756302" y="6008820"/>
            <a:ext cx="517557" cy="0"/>
          </a:xfrm>
          <a:prstGeom prst="line">
            <a:avLst/>
          </a:prstGeom>
          <a:noFill/>
          <a:ln w="50800" cap="flat" cmpd="sng" algn="ctr">
            <a:solidFill>
              <a:srgbClr val="8E3493"/>
            </a:solidFill>
            <a:prstDash val="solid"/>
          </a:ln>
          <a:effectLst/>
        </p:spPr>
      </p:cxnSp>
      <p:sp>
        <p:nvSpPr>
          <p:cNvPr id="7" name="TextBox 6">
            <a:extLst>
              <a:ext uri="{FF2B5EF4-FFF2-40B4-BE49-F238E27FC236}">
                <a16:creationId xmlns:a16="http://schemas.microsoft.com/office/drawing/2014/main" id="{51C44DBC-9EC2-4FA7-7610-58F594CC4C34}"/>
              </a:ext>
            </a:extLst>
          </p:cNvPr>
          <p:cNvSpPr txBox="1"/>
          <p:nvPr/>
        </p:nvSpPr>
        <p:spPr>
          <a:xfrm>
            <a:off x="3809443" y="5899566"/>
            <a:ext cx="1579872" cy="261610"/>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Metamodel Object</a:t>
            </a:r>
            <a:endParaRPr lang="en-AU" sz="1050"/>
          </a:p>
        </p:txBody>
      </p:sp>
      <p:sp>
        <p:nvSpPr>
          <p:cNvPr id="10" name="TextBox 9">
            <a:extLst>
              <a:ext uri="{FF2B5EF4-FFF2-40B4-BE49-F238E27FC236}">
                <a16:creationId xmlns:a16="http://schemas.microsoft.com/office/drawing/2014/main" id="{A6E735EA-AA2B-EBD1-85DA-34D9D6AF6160}"/>
              </a:ext>
            </a:extLst>
          </p:cNvPr>
          <p:cNvSpPr txBox="1"/>
          <p:nvPr/>
        </p:nvSpPr>
        <p:spPr>
          <a:xfrm>
            <a:off x="6074726" y="5881862"/>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TOGAF Object Name</a:t>
            </a:r>
            <a:endParaRPr lang="en-AU" sz="1050"/>
          </a:p>
        </p:txBody>
      </p:sp>
      <p:sp>
        <p:nvSpPr>
          <p:cNvPr id="11" name="TextBox 10">
            <a:extLst>
              <a:ext uri="{FF2B5EF4-FFF2-40B4-BE49-F238E27FC236}">
                <a16:creationId xmlns:a16="http://schemas.microsoft.com/office/drawing/2014/main" id="{85383417-E765-6D53-7971-1A5FEE1A7C16}"/>
              </a:ext>
            </a:extLst>
          </p:cNvPr>
          <p:cNvSpPr txBox="1"/>
          <p:nvPr/>
        </p:nvSpPr>
        <p:spPr>
          <a:xfrm>
            <a:off x="8273859" y="5889151"/>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TOGAF relationship</a:t>
            </a:r>
            <a:endParaRPr lang="en-AU" sz="1050"/>
          </a:p>
        </p:txBody>
      </p:sp>
      <p:sp>
        <p:nvSpPr>
          <p:cNvPr id="12" name="TextBox 11">
            <a:extLst>
              <a:ext uri="{FF2B5EF4-FFF2-40B4-BE49-F238E27FC236}">
                <a16:creationId xmlns:a16="http://schemas.microsoft.com/office/drawing/2014/main" id="{15C1FC27-4656-3E04-1113-B779905F7111}"/>
              </a:ext>
            </a:extLst>
          </p:cNvPr>
          <p:cNvSpPr txBox="1"/>
          <p:nvPr/>
        </p:nvSpPr>
        <p:spPr>
          <a:xfrm>
            <a:off x="10103100" y="5875443"/>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added relationship</a:t>
            </a:r>
            <a:endParaRPr lang="en-AU" sz="1050"/>
          </a:p>
        </p:txBody>
      </p:sp>
      <p:sp>
        <p:nvSpPr>
          <p:cNvPr id="13" name="Rectangle: Rounded Corners 12">
            <a:extLst>
              <a:ext uri="{FF2B5EF4-FFF2-40B4-BE49-F238E27FC236}">
                <a16:creationId xmlns:a16="http://schemas.microsoft.com/office/drawing/2014/main" id="{7365C38D-BBA7-80F7-7F07-B5A421209FC8}"/>
              </a:ext>
            </a:extLst>
          </p:cNvPr>
          <p:cNvSpPr/>
          <p:nvPr/>
        </p:nvSpPr>
        <p:spPr bwMode="gray">
          <a:xfrm>
            <a:off x="3145145" y="5566918"/>
            <a:ext cx="659075" cy="233384"/>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pPr>
            <a:r>
              <a:rPr lang="en-AU" sz="1600" b="1" kern="0">
                <a:solidFill>
                  <a:prstClr val="white"/>
                </a:solidFill>
                <a:latin typeface="Open Sans"/>
              </a:rPr>
              <a:t>Text</a:t>
            </a:r>
          </a:p>
        </p:txBody>
      </p:sp>
      <p:sp>
        <p:nvSpPr>
          <p:cNvPr id="14" name="TextBox 13">
            <a:extLst>
              <a:ext uri="{FF2B5EF4-FFF2-40B4-BE49-F238E27FC236}">
                <a16:creationId xmlns:a16="http://schemas.microsoft.com/office/drawing/2014/main" id="{79BCA3BD-A5E4-4BFC-3C8F-19DAA57A3ECE}"/>
              </a:ext>
            </a:extLst>
          </p:cNvPr>
          <p:cNvSpPr txBox="1"/>
          <p:nvPr/>
        </p:nvSpPr>
        <p:spPr>
          <a:xfrm>
            <a:off x="3799875" y="5552805"/>
            <a:ext cx="2468151"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Metamodel Object part of this view</a:t>
            </a:r>
            <a:endParaRPr lang="en-AU" sz="1050"/>
          </a:p>
        </p:txBody>
      </p:sp>
    </p:spTree>
    <p:extLst>
      <p:ext uri="{BB962C8B-B14F-4D97-AF65-F5344CB8AC3E}">
        <p14:creationId xmlns:p14="http://schemas.microsoft.com/office/powerpoint/2010/main" val="380020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A9CA13-0962-7A83-0C62-6C501AD9A28F}"/>
              </a:ext>
            </a:extLst>
          </p:cNvPr>
          <p:cNvSpPr>
            <a:spLocks noGrp="1"/>
          </p:cNvSpPr>
          <p:nvPr>
            <p:ph type="title"/>
          </p:nvPr>
        </p:nvSpPr>
        <p:spPr/>
        <p:txBody>
          <a:bodyPr/>
          <a:lstStyle/>
          <a:p>
            <a:r>
              <a:rPr lang="en-AU"/>
              <a:t>Background</a:t>
            </a:r>
          </a:p>
        </p:txBody>
      </p:sp>
      <p:sp>
        <p:nvSpPr>
          <p:cNvPr id="2" name="Slide Number Placeholder 1">
            <a:extLst>
              <a:ext uri="{FF2B5EF4-FFF2-40B4-BE49-F238E27FC236}">
                <a16:creationId xmlns:a16="http://schemas.microsoft.com/office/drawing/2014/main" id="{CB9ECBEA-DF71-AEFC-BC27-FE903F457B6A}"/>
              </a:ext>
            </a:extLst>
          </p:cNvPr>
          <p:cNvSpPr>
            <a:spLocks noGrp="1"/>
          </p:cNvSpPr>
          <p:nvPr>
            <p:ph type="sldNum" sz="quarter" idx="4294967295"/>
          </p:nvPr>
        </p:nvSpPr>
        <p:spPr>
          <a:xfrm>
            <a:off x="11533188" y="6218238"/>
            <a:ext cx="658812" cy="549275"/>
          </a:xfrm>
          <a:prstGeom prst="rect">
            <a:avLst/>
          </a:prstGeom>
        </p:spPr>
        <p:txBody>
          <a:bodyPr/>
          <a:lstStyle/>
          <a:p>
            <a:fld id="{1AA8F378-6842-4A19-98F4-B68C8A6CB2C6}" type="slidenum">
              <a:rPr lang="en-AU" smtClean="0"/>
              <a:pPr/>
              <a:t>2</a:t>
            </a:fld>
            <a:endParaRPr lang="en-AU"/>
          </a:p>
        </p:txBody>
      </p:sp>
    </p:spTree>
    <p:extLst>
      <p:ext uri="{BB962C8B-B14F-4D97-AF65-F5344CB8AC3E}">
        <p14:creationId xmlns:p14="http://schemas.microsoft.com/office/powerpoint/2010/main" val="3840175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1">
            <a:extLst>
              <a:ext uri="{FF2B5EF4-FFF2-40B4-BE49-F238E27FC236}">
                <a16:creationId xmlns:a16="http://schemas.microsoft.com/office/drawing/2014/main" id="{B4DA3A0E-C6C8-D6FA-5348-3E46685B703C}"/>
              </a:ext>
            </a:extLst>
          </p:cNvPr>
          <p:cNvSpPr/>
          <p:nvPr/>
        </p:nvSpPr>
        <p:spPr bwMode="gray">
          <a:xfrm>
            <a:off x="6656643" y="2623156"/>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2" name="Slide Number Placeholder 1">
            <a:extLst>
              <a:ext uri="{FF2B5EF4-FFF2-40B4-BE49-F238E27FC236}">
                <a16:creationId xmlns:a16="http://schemas.microsoft.com/office/drawing/2014/main" id="{00930B57-7F8E-E81D-9280-0DA3304347E5}"/>
              </a:ext>
            </a:extLst>
          </p:cNvPr>
          <p:cNvSpPr>
            <a:spLocks noGrp="1"/>
          </p:cNvSpPr>
          <p:nvPr>
            <p:ph type="sldNum" sz="quarter" idx="12"/>
          </p:nvPr>
        </p:nvSpPr>
        <p:spPr/>
        <p:txBody>
          <a:bodyPr/>
          <a:lstStyle/>
          <a:p>
            <a:fld id="{1AA8F378-6842-4A19-98F4-B68C8A6CB2C6}" type="slidenum">
              <a:rPr lang="en-AU" smtClean="0"/>
              <a:pPr/>
              <a:t>20</a:t>
            </a:fld>
            <a:endParaRPr lang="en-AU"/>
          </a:p>
        </p:txBody>
      </p:sp>
      <p:sp>
        <p:nvSpPr>
          <p:cNvPr id="21" name="Title 2">
            <a:extLst>
              <a:ext uri="{FF2B5EF4-FFF2-40B4-BE49-F238E27FC236}">
                <a16:creationId xmlns:a16="http://schemas.microsoft.com/office/drawing/2014/main" id="{EAFA2D50-9FFA-F4EE-FDD6-E5FF594861D8}"/>
              </a:ext>
            </a:extLst>
          </p:cNvPr>
          <p:cNvSpPr txBox="1">
            <a:spLocks/>
          </p:cNvSpPr>
          <p:nvPr/>
        </p:nvSpPr>
        <p:spPr>
          <a:xfrm>
            <a:off x="469894" y="476591"/>
            <a:ext cx="2690556" cy="4111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i="0" u="none" strike="noStrike" kern="1200" cap="none" spc="0" normalizeH="0" baseline="0" noProof="0">
                <a:ln>
                  <a:noFill/>
                </a:ln>
                <a:effectLst/>
                <a:uLnTx/>
                <a:uFillTx/>
                <a:latin typeface="Calibri" panose="020F0502020204030204" pitchFamily="34" charset="0"/>
                <a:ea typeface="+mj-ea"/>
                <a:cs typeface="+mj-cs"/>
              </a:rPr>
              <a:t>Worked Example</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Information Asset view</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These allow you to add extra detail around the mandate and composition of your information assets. </a:t>
            </a:r>
          </a:p>
          <a:p>
            <a:pPr marL="0" marR="0" lvl="0" indent="0" algn="l" defTabSz="914400" rtl="0" eaLnBrk="1" fontAlgn="auto" latinLnBrk="0" hangingPunct="1">
              <a:lnSpc>
                <a:spcPct val="90000"/>
              </a:lnSpc>
              <a:spcBef>
                <a:spcPct val="0"/>
              </a:spcBef>
              <a:spcAft>
                <a:spcPts val="0"/>
              </a:spcAft>
              <a:buClrTx/>
              <a:buSzTx/>
              <a:buFontTx/>
              <a:buNone/>
              <a:tabLst/>
              <a:defRPr/>
            </a:pPr>
            <a:endParaRPr lang="en-AU">
              <a:solidFill>
                <a:sysClr val="windowText" lastClr="000000"/>
              </a:solidFill>
              <a:latin typeface="Calibri" panose="020F0502020204030204" pitchFamily="34" charset="0"/>
            </a:endParaRPr>
          </a:p>
        </p:txBody>
      </p:sp>
      <p:sp>
        <p:nvSpPr>
          <p:cNvPr id="22" name="object 4">
            <a:extLst>
              <a:ext uri="{FF2B5EF4-FFF2-40B4-BE49-F238E27FC236}">
                <a16:creationId xmlns:a16="http://schemas.microsoft.com/office/drawing/2014/main" id="{E24017BC-BC98-F8C8-8D60-6570799A4EE2}"/>
              </a:ext>
            </a:extLst>
          </p:cNvPr>
          <p:cNvSpPr txBox="1"/>
          <p:nvPr/>
        </p:nvSpPr>
        <p:spPr>
          <a:xfrm>
            <a:off x="469894" y="3047724"/>
            <a:ext cx="2546973" cy="630942"/>
          </a:xfrm>
          <a:prstGeom prst="rect">
            <a:avLst/>
          </a:prstGeom>
        </p:spPr>
        <p:txBody>
          <a:bodyPr vert="horz" wrap="square" lIns="0" tIns="0" rIns="0" bIns="0" rtlCol="0" anchor="t">
            <a:spAutoFit/>
          </a:bodyPr>
          <a:lstStyle/>
          <a:p>
            <a:pPr marL="12700">
              <a:spcAft>
                <a:spcPts val="300"/>
              </a:spcAft>
              <a:defRPr/>
            </a:pPr>
            <a:r>
              <a:rPr lang="en-US" sz="1200" i="1">
                <a:solidFill>
                  <a:prstClr val="black"/>
                </a:solidFill>
                <a:latin typeface="Open Sans"/>
                <a:ea typeface="Chronicle Display Black" charset="0"/>
                <a:cs typeface="Arial"/>
              </a:rPr>
              <a:t>.</a:t>
            </a:r>
          </a:p>
          <a:p>
            <a:pPr marL="12700">
              <a:spcAft>
                <a:spcPts val="300"/>
              </a:spcAft>
              <a:defRPr/>
            </a:pPr>
            <a:endParaRPr lang="en-US" sz="1200" i="1">
              <a:solidFill>
                <a:prstClr val="black"/>
              </a:solidFill>
              <a:latin typeface="Open Sans"/>
              <a:ea typeface="Chronicle Display Black" charset="0"/>
              <a:cs typeface="Arial"/>
            </a:endParaRPr>
          </a:p>
          <a:p>
            <a:pPr marL="12700">
              <a:spcAft>
                <a:spcPts val="300"/>
              </a:spcAft>
              <a:defRPr/>
            </a:pPr>
            <a:endParaRPr lang="en-US" sz="1200" i="1">
              <a:solidFill>
                <a:prstClr val="black"/>
              </a:solidFill>
              <a:latin typeface="Open Sans"/>
              <a:ea typeface="Chronicle Display Black" charset="0"/>
              <a:cs typeface="Arial"/>
            </a:endParaRPr>
          </a:p>
        </p:txBody>
      </p:sp>
      <p:cxnSp>
        <p:nvCxnSpPr>
          <p:cNvPr id="26" name="Straight Connector 25">
            <a:extLst>
              <a:ext uri="{FF2B5EF4-FFF2-40B4-BE49-F238E27FC236}">
                <a16:creationId xmlns:a16="http://schemas.microsoft.com/office/drawing/2014/main" id="{A8241C78-A48A-BCE3-2160-09A0E524FBF4}"/>
              </a:ext>
            </a:extLst>
          </p:cNvPr>
          <p:cNvCxnSpPr>
            <a:cxnSpLocks/>
            <a:endCxn id="8" idx="3"/>
          </p:cNvCxnSpPr>
          <p:nvPr/>
        </p:nvCxnSpPr>
        <p:spPr>
          <a:xfrm flipH="1">
            <a:off x="6084886" y="3047724"/>
            <a:ext cx="544514" cy="0"/>
          </a:xfrm>
          <a:prstGeom prst="line">
            <a:avLst/>
          </a:prstGeom>
          <a:noFill/>
          <a:ln w="50800" cap="flat" cmpd="sng" algn="ctr">
            <a:solidFill>
              <a:srgbClr val="8E3493"/>
            </a:solidFill>
            <a:prstDash val="solid"/>
          </a:ln>
          <a:effectLst/>
        </p:spPr>
      </p:cxnSp>
      <p:cxnSp>
        <p:nvCxnSpPr>
          <p:cNvPr id="35" name="Connector: Elbow 34">
            <a:extLst>
              <a:ext uri="{FF2B5EF4-FFF2-40B4-BE49-F238E27FC236}">
                <a16:creationId xmlns:a16="http://schemas.microsoft.com/office/drawing/2014/main" id="{61E6F31A-2FBC-A9E5-3902-08EBA380F4B1}"/>
              </a:ext>
            </a:extLst>
          </p:cNvPr>
          <p:cNvCxnSpPr>
            <a:cxnSpLocks/>
          </p:cNvCxnSpPr>
          <p:nvPr/>
        </p:nvCxnSpPr>
        <p:spPr>
          <a:xfrm rot="16200000" flipV="1">
            <a:off x="7259718" y="2244453"/>
            <a:ext cx="552058" cy="257"/>
          </a:xfrm>
          <a:prstGeom prst="bentConnector3">
            <a:avLst>
              <a:gd name="adj1" fmla="val 50000"/>
            </a:avLst>
          </a:prstGeom>
          <a:noFill/>
          <a:ln w="50800" cap="flat" cmpd="sng" algn="ctr">
            <a:solidFill>
              <a:srgbClr val="8E3493"/>
            </a:solidFill>
            <a:prstDash val="sysDot"/>
          </a:ln>
          <a:effectLst/>
        </p:spPr>
      </p:cxnSp>
      <p:sp>
        <p:nvSpPr>
          <p:cNvPr id="8" name="Rectangle: Rounded Corners 7">
            <a:extLst>
              <a:ext uri="{FF2B5EF4-FFF2-40B4-BE49-F238E27FC236}">
                <a16:creationId xmlns:a16="http://schemas.microsoft.com/office/drawing/2014/main" id="{FC6473EB-40F1-9FF2-34FE-A33D5BCB3E50}"/>
              </a:ext>
            </a:extLst>
          </p:cNvPr>
          <p:cNvSpPr/>
          <p:nvPr/>
        </p:nvSpPr>
        <p:spPr bwMode="gray">
          <a:xfrm>
            <a:off x="4271936" y="2520611"/>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100" b="1" kern="0">
                <a:solidFill>
                  <a:prstClr val="white"/>
                </a:solidFill>
                <a:latin typeface="Open Sans"/>
              </a:rPr>
              <a:t>Policy/ Standard</a:t>
            </a:r>
          </a:p>
        </p:txBody>
      </p:sp>
      <p:sp>
        <p:nvSpPr>
          <p:cNvPr id="9" name="Rectangle: Rounded Corners 8">
            <a:extLst>
              <a:ext uri="{FF2B5EF4-FFF2-40B4-BE49-F238E27FC236}">
                <a16:creationId xmlns:a16="http://schemas.microsoft.com/office/drawing/2014/main" id="{2AFA51F8-FDE9-E4D0-6ED0-41ADF1DCD416}"/>
              </a:ext>
            </a:extLst>
          </p:cNvPr>
          <p:cNvSpPr/>
          <p:nvPr/>
        </p:nvSpPr>
        <p:spPr bwMode="gray">
          <a:xfrm>
            <a:off x="6629143" y="3999405"/>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100" b="1" kern="0">
                <a:solidFill>
                  <a:prstClr val="white"/>
                </a:solidFill>
                <a:latin typeface="Open Sans"/>
              </a:rPr>
              <a:t>Data Entity</a:t>
            </a:r>
            <a:endParaRPr lang="en-AU" sz="1050" b="1" kern="0">
              <a:solidFill>
                <a:prstClr val="white"/>
              </a:solidFill>
              <a:latin typeface="Open Sans"/>
            </a:endParaRPr>
          </a:p>
        </p:txBody>
      </p:sp>
      <p:cxnSp>
        <p:nvCxnSpPr>
          <p:cNvPr id="40" name="Straight Connector 39">
            <a:extLst>
              <a:ext uri="{FF2B5EF4-FFF2-40B4-BE49-F238E27FC236}">
                <a16:creationId xmlns:a16="http://schemas.microsoft.com/office/drawing/2014/main" id="{1DD082FC-F8F2-3749-19BF-0AC91F6F1DF8}"/>
              </a:ext>
            </a:extLst>
          </p:cNvPr>
          <p:cNvCxnSpPr>
            <a:cxnSpLocks/>
            <a:stCxn id="9" idx="0"/>
          </p:cNvCxnSpPr>
          <p:nvPr/>
        </p:nvCxnSpPr>
        <p:spPr>
          <a:xfrm flipV="1">
            <a:off x="7535618" y="3574837"/>
            <a:ext cx="257" cy="424568"/>
          </a:xfrm>
          <a:prstGeom prst="line">
            <a:avLst/>
          </a:prstGeom>
          <a:noFill/>
          <a:ln w="50800" cap="flat" cmpd="sng" algn="ctr">
            <a:solidFill>
              <a:srgbClr val="8E3493"/>
            </a:solidFill>
            <a:prstDash val="solid"/>
          </a:ln>
          <a:effectLst/>
        </p:spPr>
      </p:cxnSp>
      <p:cxnSp>
        <p:nvCxnSpPr>
          <p:cNvPr id="48" name="Connector: Elbow 47">
            <a:extLst>
              <a:ext uri="{FF2B5EF4-FFF2-40B4-BE49-F238E27FC236}">
                <a16:creationId xmlns:a16="http://schemas.microsoft.com/office/drawing/2014/main" id="{843A3CBA-5773-70F5-9F46-67B51BD58BD0}"/>
              </a:ext>
            </a:extLst>
          </p:cNvPr>
          <p:cNvCxnSpPr>
            <a:cxnSpLocks/>
            <a:endCxn id="52" idx="1"/>
          </p:cNvCxnSpPr>
          <p:nvPr/>
        </p:nvCxnSpPr>
        <p:spPr>
          <a:xfrm>
            <a:off x="6057757" y="1454622"/>
            <a:ext cx="598886" cy="1294384"/>
          </a:xfrm>
          <a:prstGeom prst="bentConnector3">
            <a:avLst>
              <a:gd name="adj1" fmla="val 50000"/>
            </a:avLst>
          </a:prstGeom>
          <a:noFill/>
          <a:ln w="50800" cap="flat" cmpd="sng" algn="ctr">
            <a:solidFill>
              <a:srgbClr val="8E3493"/>
            </a:solidFill>
            <a:prstDash val="sysDot"/>
          </a:ln>
          <a:effectLst/>
        </p:spPr>
      </p:cxnSp>
      <p:cxnSp>
        <p:nvCxnSpPr>
          <p:cNvPr id="57" name="Connector: Elbow 56">
            <a:extLst>
              <a:ext uri="{FF2B5EF4-FFF2-40B4-BE49-F238E27FC236}">
                <a16:creationId xmlns:a16="http://schemas.microsoft.com/office/drawing/2014/main" id="{189F345A-6BE6-0174-9EE9-02FCF0A3F199}"/>
              </a:ext>
            </a:extLst>
          </p:cNvPr>
          <p:cNvCxnSpPr>
            <a:cxnSpLocks/>
          </p:cNvCxnSpPr>
          <p:nvPr/>
        </p:nvCxnSpPr>
        <p:spPr>
          <a:xfrm rot="5400000">
            <a:off x="8582970" y="1827933"/>
            <a:ext cx="1079172" cy="1360411"/>
          </a:xfrm>
          <a:prstGeom prst="bentConnector2">
            <a:avLst/>
          </a:prstGeom>
          <a:noFill/>
          <a:ln w="50800" cap="flat" cmpd="sng" algn="ctr">
            <a:solidFill>
              <a:srgbClr val="8E3493"/>
            </a:solidFill>
            <a:prstDash val="solid"/>
          </a:ln>
          <a:effectLst/>
        </p:spPr>
      </p:cxnSp>
      <p:sp>
        <p:nvSpPr>
          <p:cNvPr id="3" name="Rectangle: Rounded Corners 2">
            <a:extLst>
              <a:ext uri="{FF2B5EF4-FFF2-40B4-BE49-F238E27FC236}">
                <a16:creationId xmlns:a16="http://schemas.microsoft.com/office/drawing/2014/main" id="{1997F2A7-EED0-C49B-FA09-C472AF1354C0}"/>
              </a:ext>
            </a:extLst>
          </p:cNvPr>
          <p:cNvSpPr/>
          <p:nvPr/>
        </p:nvSpPr>
        <p:spPr bwMode="gray">
          <a:xfrm>
            <a:off x="3160450" y="589597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Text</a:t>
            </a:r>
            <a:endParaRPr lang="en-AU" sz="1200" b="1" kern="0">
              <a:solidFill>
                <a:prstClr val="white"/>
              </a:solidFill>
              <a:latin typeface="Open Sans"/>
            </a:endParaRPr>
          </a:p>
        </p:txBody>
      </p:sp>
      <p:sp>
        <p:nvSpPr>
          <p:cNvPr id="4" name="Rectangle: Rounded Corners 3">
            <a:extLst>
              <a:ext uri="{FF2B5EF4-FFF2-40B4-BE49-F238E27FC236}">
                <a16:creationId xmlns:a16="http://schemas.microsoft.com/office/drawing/2014/main" id="{85034585-19DE-B606-39CE-07D463FAE9AF}"/>
              </a:ext>
            </a:extLst>
          </p:cNvPr>
          <p:cNvSpPr/>
          <p:nvPr/>
        </p:nvSpPr>
        <p:spPr bwMode="gray">
          <a:xfrm>
            <a:off x="5449124" y="589597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50" b="1" kern="0">
                <a:solidFill>
                  <a:prstClr val="white"/>
                </a:solidFill>
                <a:latin typeface="Open Sans"/>
              </a:rPr>
              <a:t>(Text)</a:t>
            </a:r>
            <a:endParaRPr lang="en-AU" sz="900" b="1" kern="0">
              <a:solidFill>
                <a:prstClr val="white"/>
              </a:solidFill>
              <a:latin typeface="Open Sans"/>
            </a:endParaRPr>
          </a:p>
        </p:txBody>
      </p:sp>
      <p:cxnSp>
        <p:nvCxnSpPr>
          <p:cNvPr id="5" name="Straight Connector 4">
            <a:extLst>
              <a:ext uri="{FF2B5EF4-FFF2-40B4-BE49-F238E27FC236}">
                <a16:creationId xmlns:a16="http://schemas.microsoft.com/office/drawing/2014/main" id="{EF371D48-9B8A-4A43-478B-34F4C8D9AA8C}"/>
              </a:ext>
            </a:extLst>
          </p:cNvPr>
          <p:cNvCxnSpPr>
            <a:cxnSpLocks/>
          </p:cNvCxnSpPr>
          <p:nvPr/>
        </p:nvCxnSpPr>
        <p:spPr>
          <a:xfrm flipH="1">
            <a:off x="9653493" y="6008820"/>
            <a:ext cx="435762" cy="0"/>
          </a:xfrm>
          <a:prstGeom prst="line">
            <a:avLst/>
          </a:prstGeom>
          <a:noFill/>
          <a:ln w="50800" cap="flat" cmpd="sng" algn="ctr">
            <a:solidFill>
              <a:srgbClr val="8E3493"/>
            </a:solidFill>
            <a:prstDash val="sysDot"/>
          </a:ln>
          <a:effectLst/>
        </p:spPr>
      </p:cxnSp>
      <p:cxnSp>
        <p:nvCxnSpPr>
          <p:cNvPr id="6" name="Straight Connector 5">
            <a:extLst>
              <a:ext uri="{FF2B5EF4-FFF2-40B4-BE49-F238E27FC236}">
                <a16:creationId xmlns:a16="http://schemas.microsoft.com/office/drawing/2014/main" id="{FEEA1C2E-74E8-5FA1-8ACD-5A3A2567F264}"/>
              </a:ext>
            </a:extLst>
          </p:cNvPr>
          <p:cNvCxnSpPr>
            <a:cxnSpLocks/>
          </p:cNvCxnSpPr>
          <p:nvPr/>
        </p:nvCxnSpPr>
        <p:spPr>
          <a:xfrm flipH="1">
            <a:off x="7756302" y="6008820"/>
            <a:ext cx="517557" cy="0"/>
          </a:xfrm>
          <a:prstGeom prst="line">
            <a:avLst/>
          </a:prstGeom>
          <a:noFill/>
          <a:ln w="50800" cap="flat" cmpd="sng" algn="ctr">
            <a:solidFill>
              <a:srgbClr val="8E3493"/>
            </a:solidFill>
            <a:prstDash val="solid"/>
          </a:ln>
          <a:effectLst/>
        </p:spPr>
      </p:cxnSp>
      <p:sp>
        <p:nvSpPr>
          <p:cNvPr id="7" name="TextBox 6">
            <a:extLst>
              <a:ext uri="{FF2B5EF4-FFF2-40B4-BE49-F238E27FC236}">
                <a16:creationId xmlns:a16="http://schemas.microsoft.com/office/drawing/2014/main" id="{51C44DBC-9EC2-4FA7-7610-58F594CC4C34}"/>
              </a:ext>
            </a:extLst>
          </p:cNvPr>
          <p:cNvSpPr txBox="1"/>
          <p:nvPr/>
        </p:nvSpPr>
        <p:spPr>
          <a:xfrm>
            <a:off x="3809443" y="5899566"/>
            <a:ext cx="1579872" cy="261610"/>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Metamodel Object</a:t>
            </a:r>
            <a:endParaRPr lang="en-AU" sz="1050"/>
          </a:p>
        </p:txBody>
      </p:sp>
      <p:sp>
        <p:nvSpPr>
          <p:cNvPr id="10" name="TextBox 9">
            <a:extLst>
              <a:ext uri="{FF2B5EF4-FFF2-40B4-BE49-F238E27FC236}">
                <a16:creationId xmlns:a16="http://schemas.microsoft.com/office/drawing/2014/main" id="{A6E735EA-AA2B-EBD1-85DA-34D9D6AF6160}"/>
              </a:ext>
            </a:extLst>
          </p:cNvPr>
          <p:cNvSpPr txBox="1"/>
          <p:nvPr/>
        </p:nvSpPr>
        <p:spPr>
          <a:xfrm>
            <a:off x="6074726" y="5881862"/>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TOGAF Object Name</a:t>
            </a:r>
            <a:endParaRPr lang="en-AU" sz="1050"/>
          </a:p>
        </p:txBody>
      </p:sp>
      <p:sp>
        <p:nvSpPr>
          <p:cNvPr id="11" name="TextBox 10">
            <a:extLst>
              <a:ext uri="{FF2B5EF4-FFF2-40B4-BE49-F238E27FC236}">
                <a16:creationId xmlns:a16="http://schemas.microsoft.com/office/drawing/2014/main" id="{85383417-E765-6D53-7971-1A5FEE1A7C16}"/>
              </a:ext>
            </a:extLst>
          </p:cNvPr>
          <p:cNvSpPr txBox="1"/>
          <p:nvPr/>
        </p:nvSpPr>
        <p:spPr>
          <a:xfrm>
            <a:off x="8273859" y="5889151"/>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TOGAF relationship</a:t>
            </a:r>
            <a:endParaRPr lang="en-AU" sz="1050"/>
          </a:p>
        </p:txBody>
      </p:sp>
      <p:sp>
        <p:nvSpPr>
          <p:cNvPr id="12" name="TextBox 11">
            <a:extLst>
              <a:ext uri="{FF2B5EF4-FFF2-40B4-BE49-F238E27FC236}">
                <a16:creationId xmlns:a16="http://schemas.microsoft.com/office/drawing/2014/main" id="{15C1FC27-4656-3E04-1113-B779905F7111}"/>
              </a:ext>
            </a:extLst>
          </p:cNvPr>
          <p:cNvSpPr txBox="1"/>
          <p:nvPr/>
        </p:nvSpPr>
        <p:spPr>
          <a:xfrm>
            <a:off x="10103100" y="5875443"/>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added relationship</a:t>
            </a:r>
            <a:endParaRPr lang="en-AU" sz="1050"/>
          </a:p>
        </p:txBody>
      </p:sp>
      <p:sp>
        <p:nvSpPr>
          <p:cNvPr id="13" name="Rectangle: Rounded Corners 12">
            <a:extLst>
              <a:ext uri="{FF2B5EF4-FFF2-40B4-BE49-F238E27FC236}">
                <a16:creationId xmlns:a16="http://schemas.microsoft.com/office/drawing/2014/main" id="{E623B2B7-E14F-EEDD-8D25-164FFE17CC3C}"/>
              </a:ext>
            </a:extLst>
          </p:cNvPr>
          <p:cNvSpPr/>
          <p:nvPr/>
        </p:nvSpPr>
        <p:spPr bwMode="gray">
          <a:xfrm>
            <a:off x="7992548" y="1092940"/>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14" name="Rectangle: Rounded Corners 13">
            <a:extLst>
              <a:ext uri="{FF2B5EF4-FFF2-40B4-BE49-F238E27FC236}">
                <a16:creationId xmlns:a16="http://schemas.microsoft.com/office/drawing/2014/main" id="{2DCACCCB-82A5-F097-2C5B-34057FBC345A}"/>
              </a:ext>
            </a:extLst>
          </p:cNvPr>
          <p:cNvSpPr/>
          <p:nvPr/>
        </p:nvSpPr>
        <p:spPr bwMode="gray">
          <a:xfrm>
            <a:off x="7992548" y="1488377"/>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15" name="Rectangle: Rounded Corners 14">
            <a:extLst>
              <a:ext uri="{FF2B5EF4-FFF2-40B4-BE49-F238E27FC236}">
                <a16:creationId xmlns:a16="http://schemas.microsoft.com/office/drawing/2014/main" id="{34E64E27-886F-85D0-234B-D012085020F7}"/>
              </a:ext>
            </a:extLst>
          </p:cNvPr>
          <p:cNvSpPr/>
          <p:nvPr/>
        </p:nvSpPr>
        <p:spPr bwMode="gray">
          <a:xfrm>
            <a:off x="8926560" y="887767"/>
            <a:ext cx="1812950" cy="1084014"/>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Principal Ministerial Responsibility</a:t>
            </a:r>
          </a:p>
          <a:p>
            <a:pPr>
              <a:lnSpc>
                <a:spcPct val="106000"/>
              </a:lnSpc>
              <a:buFont typeface="Wingdings 2" pitchFamily="18" charset="2"/>
              <a:buNone/>
            </a:pPr>
            <a:endParaRPr lang="en-AU" sz="900" b="1" kern="0">
              <a:solidFill>
                <a:prstClr val="white"/>
              </a:solidFill>
              <a:latin typeface="Open Sans"/>
            </a:endParaRPr>
          </a:p>
        </p:txBody>
      </p:sp>
      <p:sp>
        <p:nvSpPr>
          <p:cNvPr id="16" name="Rectangle: Rounded Corners 15">
            <a:extLst>
              <a:ext uri="{FF2B5EF4-FFF2-40B4-BE49-F238E27FC236}">
                <a16:creationId xmlns:a16="http://schemas.microsoft.com/office/drawing/2014/main" id="{4A5EBB7F-056F-259D-65C9-EC42ABF4F89C}"/>
              </a:ext>
            </a:extLst>
          </p:cNvPr>
          <p:cNvSpPr/>
          <p:nvPr/>
        </p:nvSpPr>
        <p:spPr bwMode="gray">
          <a:xfrm>
            <a:off x="4217050" y="887767"/>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Legislation</a:t>
            </a:r>
          </a:p>
        </p:txBody>
      </p:sp>
      <p:sp>
        <p:nvSpPr>
          <p:cNvPr id="19" name="Rectangle: Rounded Corners 18">
            <a:extLst>
              <a:ext uri="{FF2B5EF4-FFF2-40B4-BE49-F238E27FC236}">
                <a16:creationId xmlns:a16="http://schemas.microsoft.com/office/drawing/2014/main" id="{279E711A-8FCE-D564-3D98-FB796A438A05}"/>
              </a:ext>
            </a:extLst>
          </p:cNvPr>
          <p:cNvSpPr/>
          <p:nvPr/>
        </p:nvSpPr>
        <p:spPr bwMode="gray">
          <a:xfrm>
            <a:off x="6639724" y="887767"/>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Agency</a:t>
            </a:r>
            <a:endParaRPr lang="en-AU" sz="900" b="1" kern="0">
              <a:solidFill>
                <a:prstClr val="white"/>
              </a:solidFill>
              <a:latin typeface="Open Sans"/>
            </a:endParaRPr>
          </a:p>
        </p:txBody>
      </p:sp>
      <p:sp>
        <p:nvSpPr>
          <p:cNvPr id="20" name="Rectangle: Rounded Corners 19">
            <a:extLst>
              <a:ext uri="{FF2B5EF4-FFF2-40B4-BE49-F238E27FC236}">
                <a16:creationId xmlns:a16="http://schemas.microsoft.com/office/drawing/2014/main" id="{254BD3E4-79DB-1591-4018-FDE0EAAEEB0A}"/>
              </a:ext>
            </a:extLst>
          </p:cNvPr>
          <p:cNvSpPr/>
          <p:nvPr/>
        </p:nvSpPr>
        <p:spPr bwMode="gray">
          <a:xfrm>
            <a:off x="8019828" y="1503123"/>
            <a:ext cx="432846" cy="251699"/>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900" b="1" kern="0">
              <a:solidFill>
                <a:prstClr val="white"/>
              </a:solidFill>
              <a:latin typeface="Open Sans"/>
            </a:endParaRPr>
          </a:p>
        </p:txBody>
      </p:sp>
      <p:sp>
        <p:nvSpPr>
          <p:cNvPr id="23" name="Rectangle: Rounded Corners 22">
            <a:extLst>
              <a:ext uri="{FF2B5EF4-FFF2-40B4-BE49-F238E27FC236}">
                <a16:creationId xmlns:a16="http://schemas.microsoft.com/office/drawing/2014/main" id="{4038264A-28E1-A16F-E555-4050BE0B22B6}"/>
              </a:ext>
            </a:extLst>
          </p:cNvPr>
          <p:cNvSpPr/>
          <p:nvPr/>
        </p:nvSpPr>
        <p:spPr bwMode="gray">
          <a:xfrm>
            <a:off x="6717390" y="1363900"/>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Transport and Main Roads</a:t>
            </a:r>
          </a:p>
        </p:txBody>
      </p:sp>
      <p:sp>
        <p:nvSpPr>
          <p:cNvPr id="25" name="Rectangle: Rounded Corners 24">
            <a:extLst>
              <a:ext uri="{FF2B5EF4-FFF2-40B4-BE49-F238E27FC236}">
                <a16:creationId xmlns:a16="http://schemas.microsoft.com/office/drawing/2014/main" id="{0283BECC-D389-07BA-2476-419C00768F4A}"/>
              </a:ext>
            </a:extLst>
          </p:cNvPr>
          <p:cNvSpPr/>
          <p:nvPr/>
        </p:nvSpPr>
        <p:spPr bwMode="gray">
          <a:xfrm>
            <a:off x="4291839" y="1410975"/>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900" b="1" kern="0">
                <a:solidFill>
                  <a:srgbClr val="8E3493"/>
                </a:solidFill>
                <a:latin typeface="Open Sans"/>
              </a:rPr>
              <a:t>Transport Operations (Road Use Management) Act 1995</a:t>
            </a:r>
          </a:p>
        </p:txBody>
      </p:sp>
      <p:sp>
        <p:nvSpPr>
          <p:cNvPr id="27" name="Rectangle: Rounded Corners 26">
            <a:extLst>
              <a:ext uri="{FF2B5EF4-FFF2-40B4-BE49-F238E27FC236}">
                <a16:creationId xmlns:a16="http://schemas.microsoft.com/office/drawing/2014/main" id="{CC38BDB4-E922-E66B-BD2C-3943ADD5B5C5}"/>
              </a:ext>
            </a:extLst>
          </p:cNvPr>
          <p:cNvSpPr/>
          <p:nvPr/>
        </p:nvSpPr>
        <p:spPr bwMode="gray">
          <a:xfrm>
            <a:off x="9019207" y="1433645"/>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Road Safety</a:t>
            </a:r>
          </a:p>
        </p:txBody>
      </p:sp>
      <p:sp>
        <p:nvSpPr>
          <p:cNvPr id="28" name="Rectangle: Rounded Corners 27">
            <a:extLst>
              <a:ext uri="{FF2B5EF4-FFF2-40B4-BE49-F238E27FC236}">
                <a16:creationId xmlns:a16="http://schemas.microsoft.com/office/drawing/2014/main" id="{15FCBEAB-D285-8B46-3732-62A1A1EE075C}"/>
              </a:ext>
            </a:extLst>
          </p:cNvPr>
          <p:cNvSpPr/>
          <p:nvPr/>
        </p:nvSpPr>
        <p:spPr bwMode="gray">
          <a:xfrm>
            <a:off x="4355103" y="3017680"/>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900" b="1" kern="0">
                <a:solidFill>
                  <a:srgbClr val="8E3493"/>
                </a:solidFill>
                <a:latin typeface="Open Sans"/>
              </a:rPr>
              <a:t>TMR Privacy Policy</a:t>
            </a:r>
          </a:p>
        </p:txBody>
      </p:sp>
      <p:sp>
        <p:nvSpPr>
          <p:cNvPr id="29" name="Rectangle: Rounded Corners 28">
            <a:extLst>
              <a:ext uri="{FF2B5EF4-FFF2-40B4-BE49-F238E27FC236}">
                <a16:creationId xmlns:a16="http://schemas.microsoft.com/office/drawing/2014/main" id="{7D4DE11F-98FB-EA69-9469-0413AB1F191C}"/>
              </a:ext>
            </a:extLst>
          </p:cNvPr>
          <p:cNvSpPr/>
          <p:nvPr/>
        </p:nvSpPr>
        <p:spPr bwMode="gray">
          <a:xfrm>
            <a:off x="6712310" y="4498817"/>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900" b="1" kern="0">
                <a:solidFill>
                  <a:srgbClr val="8E3493"/>
                </a:solidFill>
                <a:latin typeface="Open Sans"/>
              </a:rPr>
              <a:t>Customer Address</a:t>
            </a:r>
          </a:p>
        </p:txBody>
      </p:sp>
      <p:sp>
        <p:nvSpPr>
          <p:cNvPr id="30" name="Rectangle: Rounded Corners 29">
            <a:extLst>
              <a:ext uri="{FF2B5EF4-FFF2-40B4-BE49-F238E27FC236}">
                <a16:creationId xmlns:a16="http://schemas.microsoft.com/office/drawing/2014/main" id="{5F7DF39D-7807-15D4-6494-592326B10D63}"/>
              </a:ext>
            </a:extLst>
          </p:cNvPr>
          <p:cNvSpPr/>
          <p:nvPr/>
        </p:nvSpPr>
        <p:spPr bwMode="gray">
          <a:xfrm>
            <a:off x="6626627" y="2529875"/>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Information Asset </a:t>
            </a:r>
            <a:endParaRPr lang="en-AU" sz="1000" b="1" kern="0">
              <a:solidFill>
                <a:prstClr val="white"/>
              </a:solidFill>
              <a:latin typeface="Open Sans"/>
            </a:endParaRPr>
          </a:p>
        </p:txBody>
      </p:sp>
      <p:sp>
        <p:nvSpPr>
          <p:cNvPr id="31" name="Rectangle: Rounded Corners 30">
            <a:extLst>
              <a:ext uri="{FF2B5EF4-FFF2-40B4-BE49-F238E27FC236}">
                <a16:creationId xmlns:a16="http://schemas.microsoft.com/office/drawing/2014/main" id="{35E5FCBC-8816-11DF-A4A7-A013BA7138D9}"/>
              </a:ext>
            </a:extLst>
          </p:cNvPr>
          <p:cNvSpPr/>
          <p:nvPr/>
        </p:nvSpPr>
        <p:spPr bwMode="gray">
          <a:xfrm>
            <a:off x="6718937" y="3030183"/>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Driver Licence Register</a:t>
            </a:r>
          </a:p>
        </p:txBody>
      </p:sp>
      <p:sp>
        <p:nvSpPr>
          <p:cNvPr id="33" name="Rectangle: Rounded Corners 32">
            <a:extLst>
              <a:ext uri="{FF2B5EF4-FFF2-40B4-BE49-F238E27FC236}">
                <a16:creationId xmlns:a16="http://schemas.microsoft.com/office/drawing/2014/main" id="{44A90BB3-70A0-8A8F-C657-DD77E4EB90A8}"/>
              </a:ext>
            </a:extLst>
          </p:cNvPr>
          <p:cNvSpPr/>
          <p:nvPr/>
        </p:nvSpPr>
        <p:spPr bwMode="gray">
          <a:xfrm>
            <a:off x="3145145" y="5566918"/>
            <a:ext cx="659075" cy="233384"/>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pPr>
            <a:r>
              <a:rPr lang="en-AU" sz="1600" b="1" kern="0">
                <a:solidFill>
                  <a:prstClr val="white"/>
                </a:solidFill>
                <a:latin typeface="Open Sans"/>
              </a:rPr>
              <a:t>Text</a:t>
            </a:r>
          </a:p>
        </p:txBody>
      </p:sp>
      <p:sp>
        <p:nvSpPr>
          <p:cNvPr id="34" name="TextBox 33">
            <a:extLst>
              <a:ext uri="{FF2B5EF4-FFF2-40B4-BE49-F238E27FC236}">
                <a16:creationId xmlns:a16="http://schemas.microsoft.com/office/drawing/2014/main" id="{358D0C9E-EFBE-3E20-B9B8-974A045C71BC}"/>
              </a:ext>
            </a:extLst>
          </p:cNvPr>
          <p:cNvSpPr txBox="1"/>
          <p:nvPr/>
        </p:nvSpPr>
        <p:spPr>
          <a:xfrm>
            <a:off x="3799875" y="5552805"/>
            <a:ext cx="2468151"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Metamodel Object part of this view</a:t>
            </a:r>
            <a:endParaRPr lang="en-AU" sz="1050"/>
          </a:p>
        </p:txBody>
      </p:sp>
    </p:spTree>
    <p:extLst>
      <p:ext uri="{BB962C8B-B14F-4D97-AF65-F5344CB8AC3E}">
        <p14:creationId xmlns:p14="http://schemas.microsoft.com/office/powerpoint/2010/main" val="3119108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Rounded Corners 79">
            <a:extLst>
              <a:ext uri="{FF2B5EF4-FFF2-40B4-BE49-F238E27FC236}">
                <a16:creationId xmlns:a16="http://schemas.microsoft.com/office/drawing/2014/main" id="{2B99968A-8440-7070-4AAB-13788D0E4CED}"/>
              </a:ext>
            </a:extLst>
          </p:cNvPr>
          <p:cNvSpPr/>
          <p:nvPr/>
        </p:nvSpPr>
        <p:spPr bwMode="gray">
          <a:xfrm>
            <a:off x="5980883" y="1980102"/>
            <a:ext cx="749185" cy="173347"/>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2" name="Slide Number Placeholder 1">
            <a:extLst>
              <a:ext uri="{FF2B5EF4-FFF2-40B4-BE49-F238E27FC236}">
                <a16:creationId xmlns:a16="http://schemas.microsoft.com/office/drawing/2014/main" id="{00930B57-7F8E-E81D-9280-0DA3304347E5}"/>
              </a:ext>
            </a:extLst>
          </p:cNvPr>
          <p:cNvSpPr>
            <a:spLocks noGrp="1"/>
          </p:cNvSpPr>
          <p:nvPr>
            <p:ph type="sldNum" sz="quarter" idx="12"/>
          </p:nvPr>
        </p:nvSpPr>
        <p:spPr/>
        <p:txBody>
          <a:bodyPr/>
          <a:lstStyle/>
          <a:p>
            <a:fld id="{1AA8F378-6842-4A19-98F4-B68C8A6CB2C6}" type="slidenum">
              <a:rPr lang="en-AU" smtClean="0"/>
              <a:pPr/>
              <a:t>21</a:t>
            </a:fld>
            <a:endParaRPr lang="en-AU"/>
          </a:p>
        </p:txBody>
      </p:sp>
      <p:sp>
        <p:nvSpPr>
          <p:cNvPr id="21" name="Title 2">
            <a:extLst>
              <a:ext uri="{FF2B5EF4-FFF2-40B4-BE49-F238E27FC236}">
                <a16:creationId xmlns:a16="http://schemas.microsoft.com/office/drawing/2014/main" id="{EAFA2D50-9FFA-F4EE-FDD6-E5FF594861D8}"/>
              </a:ext>
            </a:extLst>
          </p:cNvPr>
          <p:cNvSpPr txBox="1">
            <a:spLocks/>
          </p:cNvSpPr>
          <p:nvPr/>
        </p:nvSpPr>
        <p:spPr>
          <a:xfrm>
            <a:off x="469894" y="476591"/>
            <a:ext cx="2428249" cy="4111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i="0" u="none" strike="noStrike" kern="1200" cap="none" spc="0" normalizeH="0" baseline="0" noProof="0">
                <a:ln>
                  <a:noFill/>
                </a:ln>
                <a:effectLst/>
                <a:uLnTx/>
                <a:uFillTx/>
                <a:latin typeface="Calibri" panose="020F0502020204030204" pitchFamily="34" charset="0"/>
                <a:ea typeface="+mj-ea"/>
                <a:cs typeface="+mj-cs"/>
              </a:rPr>
              <a:t>QGEA Metamodel</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Work Package view</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This allows you to model planned business change via a</a:t>
            </a:r>
            <a:r>
              <a:rPr lang="en-AU" sz="1800">
                <a:solidFill>
                  <a:sysClr val="windowText" lastClr="000000"/>
                </a:solidFill>
                <a:latin typeface="Calibri" panose="020F0502020204030204" pitchFamily="34" charset="0"/>
              </a:rPr>
              <a:t>n initiative, project, or program </a:t>
            </a:r>
            <a: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and what its impact will be on your organisation </a:t>
            </a:r>
          </a:p>
          <a:p>
            <a:pPr marL="0" marR="0" lvl="0" indent="0" algn="l" defTabSz="914400" rtl="0" eaLnBrk="1" fontAlgn="auto" latinLnBrk="0" hangingPunct="1">
              <a:lnSpc>
                <a:spcPct val="90000"/>
              </a:lnSpc>
              <a:spcBef>
                <a:spcPct val="0"/>
              </a:spcBef>
              <a:spcAft>
                <a:spcPts val="0"/>
              </a:spcAft>
              <a:buClrTx/>
              <a:buSzTx/>
              <a:buFontTx/>
              <a:buNone/>
              <a:tabLst/>
              <a:defRPr/>
            </a:pPr>
            <a:endParaRPr lang="en-AU">
              <a:solidFill>
                <a:sysClr val="windowText" lastClr="000000"/>
              </a:solidFill>
              <a:latin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Note that TOGAF allows for a work package to be generically related to any object.  The objects depicted have specifically named relationships under the QGEA metamodel</a:t>
            </a:r>
          </a:p>
        </p:txBody>
      </p:sp>
      <p:sp>
        <p:nvSpPr>
          <p:cNvPr id="22" name="object 4">
            <a:extLst>
              <a:ext uri="{FF2B5EF4-FFF2-40B4-BE49-F238E27FC236}">
                <a16:creationId xmlns:a16="http://schemas.microsoft.com/office/drawing/2014/main" id="{E24017BC-BC98-F8C8-8D60-6570799A4EE2}"/>
              </a:ext>
            </a:extLst>
          </p:cNvPr>
          <p:cNvSpPr txBox="1"/>
          <p:nvPr/>
        </p:nvSpPr>
        <p:spPr>
          <a:xfrm>
            <a:off x="469894" y="3047724"/>
            <a:ext cx="2546973" cy="630942"/>
          </a:xfrm>
          <a:prstGeom prst="rect">
            <a:avLst/>
          </a:prstGeom>
        </p:spPr>
        <p:txBody>
          <a:bodyPr vert="horz" wrap="square" lIns="0" tIns="0" rIns="0" bIns="0" rtlCol="0" anchor="t">
            <a:spAutoFit/>
          </a:bodyPr>
          <a:lstStyle/>
          <a:p>
            <a:pPr marL="12700">
              <a:spcAft>
                <a:spcPts val="300"/>
              </a:spcAft>
              <a:defRPr/>
            </a:pPr>
            <a:r>
              <a:rPr lang="en-US" sz="1200" i="1">
                <a:solidFill>
                  <a:prstClr val="black"/>
                </a:solidFill>
                <a:latin typeface="Open Sans"/>
                <a:ea typeface="Chronicle Display Black" charset="0"/>
                <a:cs typeface="Arial"/>
              </a:rPr>
              <a:t>.</a:t>
            </a:r>
          </a:p>
          <a:p>
            <a:pPr marL="12700">
              <a:spcAft>
                <a:spcPts val="300"/>
              </a:spcAft>
              <a:defRPr/>
            </a:pPr>
            <a:endParaRPr lang="en-US" sz="1200" i="1">
              <a:solidFill>
                <a:prstClr val="black"/>
              </a:solidFill>
              <a:latin typeface="Open Sans"/>
              <a:ea typeface="Chronicle Display Black" charset="0"/>
              <a:cs typeface="Arial"/>
            </a:endParaRPr>
          </a:p>
          <a:p>
            <a:pPr marL="12700">
              <a:spcAft>
                <a:spcPts val="300"/>
              </a:spcAft>
              <a:defRPr/>
            </a:pPr>
            <a:endParaRPr lang="en-US" sz="1200" i="1">
              <a:solidFill>
                <a:prstClr val="black"/>
              </a:solidFill>
              <a:latin typeface="Open Sans"/>
              <a:ea typeface="Chronicle Display Black" charset="0"/>
              <a:cs typeface="Arial"/>
            </a:endParaRPr>
          </a:p>
        </p:txBody>
      </p:sp>
      <p:sp>
        <p:nvSpPr>
          <p:cNvPr id="23" name="Rectangle: Rounded Corners 22">
            <a:extLst>
              <a:ext uri="{FF2B5EF4-FFF2-40B4-BE49-F238E27FC236}">
                <a16:creationId xmlns:a16="http://schemas.microsoft.com/office/drawing/2014/main" id="{4F4F5A75-66A4-C725-7EF4-C65727DCB9D3}"/>
              </a:ext>
            </a:extLst>
          </p:cNvPr>
          <p:cNvSpPr/>
          <p:nvPr/>
        </p:nvSpPr>
        <p:spPr bwMode="gray">
          <a:xfrm>
            <a:off x="7941047" y="247271"/>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Business Capability</a:t>
            </a:r>
            <a:endParaRPr lang="en-AU" sz="1400" b="1" kern="0">
              <a:solidFill>
                <a:prstClr val="white"/>
              </a:solidFill>
              <a:latin typeface="Open Sans"/>
            </a:endParaRPr>
          </a:p>
        </p:txBody>
      </p:sp>
      <p:sp>
        <p:nvSpPr>
          <p:cNvPr id="24" name="Rectangle: Rounded Corners 23">
            <a:extLst>
              <a:ext uri="{FF2B5EF4-FFF2-40B4-BE49-F238E27FC236}">
                <a16:creationId xmlns:a16="http://schemas.microsoft.com/office/drawing/2014/main" id="{283FB09D-D373-6FD0-4050-C3F61D789224}"/>
              </a:ext>
            </a:extLst>
          </p:cNvPr>
          <p:cNvSpPr/>
          <p:nvPr/>
        </p:nvSpPr>
        <p:spPr bwMode="gray">
          <a:xfrm>
            <a:off x="3248088" y="193261"/>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Agency</a:t>
            </a:r>
          </a:p>
          <a:p>
            <a:pPr algn="ctr">
              <a:lnSpc>
                <a:spcPct val="106000"/>
              </a:lnSpc>
              <a:buFont typeface="Wingdings 2" pitchFamily="18" charset="2"/>
              <a:buNone/>
            </a:pPr>
            <a:r>
              <a:rPr lang="en-AU" sz="1200" b="1" kern="0">
                <a:solidFill>
                  <a:prstClr val="white"/>
                </a:solidFill>
                <a:latin typeface="Open Sans"/>
              </a:rPr>
              <a:t>(Org Unit)</a:t>
            </a:r>
          </a:p>
        </p:txBody>
      </p:sp>
      <p:sp>
        <p:nvSpPr>
          <p:cNvPr id="25" name="Rectangle: Rounded Corners 24">
            <a:extLst>
              <a:ext uri="{FF2B5EF4-FFF2-40B4-BE49-F238E27FC236}">
                <a16:creationId xmlns:a16="http://schemas.microsoft.com/office/drawing/2014/main" id="{B12DD0F1-4B4E-0401-872B-3BE34FB6D349}"/>
              </a:ext>
            </a:extLst>
          </p:cNvPr>
          <p:cNvSpPr/>
          <p:nvPr/>
        </p:nvSpPr>
        <p:spPr bwMode="gray">
          <a:xfrm>
            <a:off x="5671765" y="215769"/>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Product/</a:t>
            </a:r>
            <a:br>
              <a:rPr lang="en-AU" sz="1600" b="1" kern="0">
                <a:solidFill>
                  <a:prstClr val="white"/>
                </a:solidFill>
                <a:latin typeface="Open Sans"/>
              </a:rPr>
            </a:br>
            <a:r>
              <a:rPr lang="en-AU" sz="1600" b="1" kern="0">
                <a:solidFill>
                  <a:prstClr val="white"/>
                </a:solidFill>
                <a:latin typeface="Open Sans"/>
              </a:rPr>
              <a:t>Service</a:t>
            </a:r>
            <a:br>
              <a:rPr lang="en-AU" sz="1200" b="1" kern="0">
                <a:solidFill>
                  <a:prstClr val="white"/>
                </a:solidFill>
                <a:latin typeface="Open Sans"/>
              </a:rPr>
            </a:br>
            <a:r>
              <a:rPr lang="en-AU" sz="1200" b="1" kern="0">
                <a:solidFill>
                  <a:prstClr val="white"/>
                </a:solidFill>
                <a:latin typeface="Open Sans"/>
              </a:rPr>
              <a:t>(Product)</a:t>
            </a:r>
            <a:endParaRPr lang="en-AU" sz="1600" b="1" kern="0">
              <a:solidFill>
                <a:prstClr val="white"/>
              </a:solidFill>
              <a:latin typeface="Open Sans"/>
            </a:endParaRPr>
          </a:p>
        </p:txBody>
      </p:sp>
      <p:sp>
        <p:nvSpPr>
          <p:cNvPr id="28" name="Rectangle: Rounded Corners 27">
            <a:extLst>
              <a:ext uri="{FF2B5EF4-FFF2-40B4-BE49-F238E27FC236}">
                <a16:creationId xmlns:a16="http://schemas.microsoft.com/office/drawing/2014/main" id="{17877442-44AC-58BE-E05D-6CF717AB9E0D}"/>
              </a:ext>
            </a:extLst>
          </p:cNvPr>
          <p:cNvSpPr/>
          <p:nvPr/>
        </p:nvSpPr>
        <p:spPr bwMode="gray">
          <a:xfrm>
            <a:off x="5671764" y="3254171"/>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Application Asset</a:t>
            </a:r>
          </a:p>
          <a:p>
            <a:pPr algn="ctr">
              <a:lnSpc>
                <a:spcPct val="106000"/>
              </a:lnSpc>
              <a:buFont typeface="Wingdings 2" pitchFamily="18" charset="2"/>
              <a:buNone/>
            </a:pPr>
            <a:r>
              <a:rPr lang="en-AU" sz="1200" b="1" kern="0">
                <a:solidFill>
                  <a:prstClr val="white"/>
                </a:solidFill>
                <a:latin typeface="Open Sans"/>
              </a:rPr>
              <a:t>(Physical App Component)</a:t>
            </a:r>
          </a:p>
        </p:txBody>
      </p:sp>
      <p:sp>
        <p:nvSpPr>
          <p:cNvPr id="32" name="Rectangle: Rounded Corners 31">
            <a:extLst>
              <a:ext uri="{FF2B5EF4-FFF2-40B4-BE49-F238E27FC236}">
                <a16:creationId xmlns:a16="http://schemas.microsoft.com/office/drawing/2014/main" id="{D1C4E880-EE08-6283-7673-3476238E9E49}"/>
              </a:ext>
            </a:extLst>
          </p:cNvPr>
          <p:cNvSpPr/>
          <p:nvPr/>
        </p:nvSpPr>
        <p:spPr bwMode="gray">
          <a:xfrm>
            <a:off x="3503070" y="3274429"/>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Information</a:t>
            </a:r>
          </a:p>
          <a:p>
            <a:pPr algn="ctr">
              <a:lnSpc>
                <a:spcPct val="106000"/>
              </a:lnSpc>
              <a:buFont typeface="Wingdings 2" pitchFamily="18" charset="2"/>
              <a:buNone/>
            </a:pPr>
            <a:r>
              <a:rPr lang="en-AU" sz="1600" b="1" kern="0">
                <a:solidFill>
                  <a:prstClr val="white"/>
                </a:solidFill>
                <a:latin typeface="Open Sans"/>
              </a:rPr>
              <a:t>Asset </a:t>
            </a:r>
            <a:br>
              <a:rPr lang="en-AU" sz="1600" b="1" kern="0">
                <a:solidFill>
                  <a:prstClr val="white"/>
                </a:solidFill>
                <a:latin typeface="Open Sans"/>
              </a:rPr>
            </a:br>
            <a:r>
              <a:rPr lang="en-AU" sz="1200" b="1" kern="0">
                <a:solidFill>
                  <a:prstClr val="white"/>
                </a:solidFill>
                <a:latin typeface="Open Sans"/>
              </a:rPr>
              <a:t>(Business Information)</a:t>
            </a:r>
            <a:endParaRPr lang="en-AU" sz="1400" b="1" kern="0">
              <a:solidFill>
                <a:prstClr val="white"/>
              </a:solidFill>
              <a:latin typeface="Open Sans"/>
            </a:endParaRPr>
          </a:p>
        </p:txBody>
      </p:sp>
      <p:sp>
        <p:nvSpPr>
          <p:cNvPr id="33" name="Rectangle: Rounded Corners 32">
            <a:extLst>
              <a:ext uri="{FF2B5EF4-FFF2-40B4-BE49-F238E27FC236}">
                <a16:creationId xmlns:a16="http://schemas.microsoft.com/office/drawing/2014/main" id="{E376AE8F-C693-B66A-C26C-D44B5A53A31B}"/>
              </a:ext>
            </a:extLst>
          </p:cNvPr>
          <p:cNvSpPr/>
          <p:nvPr/>
        </p:nvSpPr>
        <p:spPr bwMode="gray">
          <a:xfrm>
            <a:off x="7823535" y="3274610"/>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Technology Asset</a:t>
            </a:r>
          </a:p>
          <a:p>
            <a:pPr algn="ctr">
              <a:lnSpc>
                <a:spcPct val="106000"/>
              </a:lnSpc>
              <a:buFont typeface="Wingdings 2" pitchFamily="18" charset="2"/>
              <a:buNone/>
            </a:pPr>
            <a:r>
              <a:rPr lang="en-AU" sz="1200" b="1" kern="0">
                <a:solidFill>
                  <a:prstClr val="white"/>
                </a:solidFill>
                <a:latin typeface="Open Sans"/>
              </a:rPr>
              <a:t>(Physical Tech Component)</a:t>
            </a:r>
          </a:p>
        </p:txBody>
      </p:sp>
      <p:sp>
        <p:nvSpPr>
          <p:cNvPr id="36" name="Rectangle: Rounded Corners 35">
            <a:extLst>
              <a:ext uri="{FF2B5EF4-FFF2-40B4-BE49-F238E27FC236}">
                <a16:creationId xmlns:a16="http://schemas.microsoft.com/office/drawing/2014/main" id="{200F5F11-6773-3758-BDE4-203A4E9C9152}"/>
              </a:ext>
            </a:extLst>
          </p:cNvPr>
          <p:cNvSpPr/>
          <p:nvPr/>
        </p:nvSpPr>
        <p:spPr bwMode="gray">
          <a:xfrm>
            <a:off x="10103943" y="1494852"/>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Process</a:t>
            </a:r>
          </a:p>
        </p:txBody>
      </p:sp>
      <p:cxnSp>
        <p:nvCxnSpPr>
          <p:cNvPr id="10" name="Straight Connector 9">
            <a:extLst>
              <a:ext uri="{FF2B5EF4-FFF2-40B4-BE49-F238E27FC236}">
                <a16:creationId xmlns:a16="http://schemas.microsoft.com/office/drawing/2014/main" id="{A9C400EF-40B0-8A69-F06A-F233C338C5EB}"/>
              </a:ext>
            </a:extLst>
          </p:cNvPr>
          <p:cNvCxnSpPr>
            <a:cxnSpLocks/>
            <a:stCxn id="3" idx="2"/>
            <a:endCxn id="28" idx="0"/>
          </p:cNvCxnSpPr>
          <p:nvPr/>
        </p:nvCxnSpPr>
        <p:spPr>
          <a:xfrm flipH="1">
            <a:off x="6578239" y="2882837"/>
            <a:ext cx="6150" cy="371334"/>
          </a:xfrm>
          <a:prstGeom prst="line">
            <a:avLst/>
          </a:prstGeom>
          <a:noFill/>
          <a:ln w="50800" cap="flat" cmpd="sng" algn="ctr">
            <a:solidFill>
              <a:srgbClr val="8E3493"/>
            </a:solidFill>
            <a:prstDash val="sysDot"/>
          </a:ln>
          <a:effectLst/>
        </p:spPr>
      </p:cxnSp>
      <p:sp>
        <p:nvSpPr>
          <p:cNvPr id="43" name="Slide Number Placeholder 1">
            <a:extLst>
              <a:ext uri="{FF2B5EF4-FFF2-40B4-BE49-F238E27FC236}">
                <a16:creationId xmlns:a16="http://schemas.microsoft.com/office/drawing/2014/main" id="{B1A20789-4675-5897-D94A-DE62E6756C26}"/>
              </a:ext>
            </a:extLst>
          </p:cNvPr>
          <p:cNvSpPr txBox="1">
            <a:spLocks/>
          </p:cNvSpPr>
          <p:nvPr/>
        </p:nvSpPr>
        <p:spPr>
          <a:xfrm>
            <a:off x="11353801" y="6218781"/>
            <a:ext cx="658342" cy="548182"/>
          </a:xfrm>
          <a:prstGeom prst="rect">
            <a:avLst/>
          </a:prstGeom>
          <a:noFill/>
        </p:spPr>
        <p:txBody>
          <a:bodyPr anchor="b"/>
          <a:lstStyle>
            <a:defPPr>
              <a:defRPr lang="en-US"/>
            </a:defPPr>
            <a:lvl1pPr marL="0" algn="r" defTabSz="914400" rtl="0" eaLnBrk="1" latinLnBrk="0" hangingPunct="1">
              <a:defRPr sz="1200" kern="1200">
                <a:solidFill>
                  <a:schemeClr val="bg1">
                    <a:lumMod val="95000"/>
                  </a:schemeClr>
                </a:solidFill>
                <a:latin typeface="Arial Nova Light" panose="020B03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A8F378-6842-4A19-98F4-B68C8A6CB2C6}" type="slidenum">
              <a:rPr lang="en-AU" smtClean="0"/>
              <a:pPr/>
              <a:t>21</a:t>
            </a:fld>
            <a:endParaRPr lang="en-AU"/>
          </a:p>
        </p:txBody>
      </p:sp>
      <p:cxnSp>
        <p:nvCxnSpPr>
          <p:cNvPr id="63" name="Connector: Elbow 62">
            <a:extLst>
              <a:ext uri="{FF2B5EF4-FFF2-40B4-BE49-F238E27FC236}">
                <a16:creationId xmlns:a16="http://schemas.microsoft.com/office/drawing/2014/main" id="{57EF711F-1F30-B90A-E008-7D52E3F86918}"/>
              </a:ext>
            </a:extLst>
          </p:cNvPr>
          <p:cNvCxnSpPr>
            <a:cxnSpLocks/>
            <a:stCxn id="80" idx="1"/>
            <a:endCxn id="24" idx="3"/>
          </p:cNvCxnSpPr>
          <p:nvPr/>
        </p:nvCxnSpPr>
        <p:spPr>
          <a:xfrm rot="10800000">
            <a:off x="5061039" y="720374"/>
            <a:ext cx="919845" cy="1346402"/>
          </a:xfrm>
          <a:prstGeom prst="bentConnector3">
            <a:avLst>
              <a:gd name="adj1" fmla="val 50000"/>
            </a:avLst>
          </a:prstGeom>
          <a:noFill/>
          <a:ln w="50800" cap="flat" cmpd="sng" algn="ctr">
            <a:solidFill>
              <a:srgbClr val="8E3493"/>
            </a:solidFill>
            <a:prstDash val="sysDot"/>
          </a:ln>
          <a:effectLst/>
        </p:spPr>
      </p:cxnSp>
      <p:sp>
        <p:nvSpPr>
          <p:cNvPr id="14" name="Rectangle: Rounded Corners 13">
            <a:extLst>
              <a:ext uri="{FF2B5EF4-FFF2-40B4-BE49-F238E27FC236}">
                <a16:creationId xmlns:a16="http://schemas.microsoft.com/office/drawing/2014/main" id="{DD4663E6-7E68-12B5-D65F-D8C0B102978F}"/>
              </a:ext>
            </a:extLst>
          </p:cNvPr>
          <p:cNvSpPr/>
          <p:nvPr/>
        </p:nvSpPr>
        <p:spPr bwMode="gray">
          <a:xfrm>
            <a:off x="5786880" y="4733385"/>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Logical Application Component</a:t>
            </a:r>
            <a:endParaRPr lang="en-AU" sz="1200" b="1" kern="0">
              <a:solidFill>
                <a:prstClr val="white"/>
              </a:solidFill>
              <a:latin typeface="Open Sans"/>
            </a:endParaRPr>
          </a:p>
        </p:txBody>
      </p:sp>
      <p:sp>
        <p:nvSpPr>
          <p:cNvPr id="15" name="Rectangle: Rounded Corners 14">
            <a:extLst>
              <a:ext uri="{FF2B5EF4-FFF2-40B4-BE49-F238E27FC236}">
                <a16:creationId xmlns:a16="http://schemas.microsoft.com/office/drawing/2014/main" id="{6E0A752D-BF70-CBAD-89DE-3DD29263F86B}"/>
              </a:ext>
            </a:extLst>
          </p:cNvPr>
          <p:cNvSpPr/>
          <p:nvPr/>
        </p:nvSpPr>
        <p:spPr bwMode="gray">
          <a:xfrm>
            <a:off x="7823535" y="4720609"/>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Logical Technology Component</a:t>
            </a:r>
            <a:endParaRPr lang="en-AU" sz="1200" b="1" kern="0">
              <a:solidFill>
                <a:prstClr val="white"/>
              </a:solidFill>
              <a:latin typeface="Open Sans"/>
            </a:endParaRPr>
          </a:p>
        </p:txBody>
      </p:sp>
      <p:sp>
        <p:nvSpPr>
          <p:cNvPr id="17" name="Rectangle: Rounded Corners 16">
            <a:extLst>
              <a:ext uri="{FF2B5EF4-FFF2-40B4-BE49-F238E27FC236}">
                <a16:creationId xmlns:a16="http://schemas.microsoft.com/office/drawing/2014/main" id="{A47A88F8-A291-4078-F16B-FB779C6C41E8}"/>
              </a:ext>
            </a:extLst>
          </p:cNvPr>
          <p:cNvSpPr/>
          <p:nvPr/>
        </p:nvSpPr>
        <p:spPr bwMode="gray">
          <a:xfrm>
            <a:off x="3503070" y="4733385"/>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Logical Data Component</a:t>
            </a:r>
            <a:endParaRPr lang="en-AU" sz="1200" b="1" kern="0">
              <a:solidFill>
                <a:prstClr val="white"/>
              </a:solidFill>
              <a:latin typeface="Open Sans"/>
            </a:endParaRPr>
          </a:p>
        </p:txBody>
      </p:sp>
      <p:cxnSp>
        <p:nvCxnSpPr>
          <p:cNvPr id="18" name="Connector: Elbow 17">
            <a:extLst>
              <a:ext uri="{FF2B5EF4-FFF2-40B4-BE49-F238E27FC236}">
                <a16:creationId xmlns:a16="http://schemas.microsoft.com/office/drawing/2014/main" id="{0D5CB1FF-28CB-35EF-DF7D-C176D4D114CF}"/>
              </a:ext>
            </a:extLst>
          </p:cNvPr>
          <p:cNvCxnSpPr>
            <a:cxnSpLocks/>
            <a:stCxn id="102" idx="1"/>
            <a:endCxn id="32" idx="0"/>
          </p:cNvCxnSpPr>
          <p:nvPr/>
        </p:nvCxnSpPr>
        <p:spPr>
          <a:xfrm rot="10800000" flipV="1">
            <a:off x="4409546" y="2735835"/>
            <a:ext cx="1809595" cy="538594"/>
          </a:xfrm>
          <a:prstGeom prst="bentConnector2">
            <a:avLst/>
          </a:prstGeom>
          <a:noFill/>
          <a:ln w="50800" cap="flat" cmpd="sng" algn="ctr">
            <a:solidFill>
              <a:srgbClr val="8E3493"/>
            </a:solidFill>
            <a:prstDash val="sysDot"/>
          </a:ln>
          <a:effectLst/>
        </p:spPr>
      </p:cxnSp>
      <p:cxnSp>
        <p:nvCxnSpPr>
          <p:cNvPr id="20" name="Connector: Elbow 19">
            <a:extLst>
              <a:ext uri="{FF2B5EF4-FFF2-40B4-BE49-F238E27FC236}">
                <a16:creationId xmlns:a16="http://schemas.microsoft.com/office/drawing/2014/main" id="{5342E967-A278-5799-02FC-3A9CB8C59D22}"/>
              </a:ext>
            </a:extLst>
          </p:cNvPr>
          <p:cNvCxnSpPr>
            <a:cxnSpLocks/>
            <a:stCxn id="25" idx="2"/>
            <a:endCxn id="3" idx="0"/>
          </p:cNvCxnSpPr>
          <p:nvPr/>
        </p:nvCxnSpPr>
        <p:spPr>
          <a:xfrm rot="16200000" flipH="1">
            <a:off x="6302006" y="1546228"/>
            <a:ext cx="558616" cy="6149"/>
          </a:xfrm>
          <a:prstGeom prst="bentConnector3">
            <a:avLst>
              <a:gd name="adj1" fmla="val 50000"/>
            </a:avLst>
          </a:prstGeom>
          <a:noFill/>
          <a:ln w="50800" cap="flat" cmpd="sng" algn="ctr">
            <a:solidFill>
              <a:srgbClr val="8E3493"/>
            </a:solidFill>
            <a:prstDash val="sysDot"/>
          </a:ln>
          <a:effectLst/>
        </p:spPr>
      </p:cxnSp>
      <p:cxnSp>
        <p:nvCxnSpPr>
          <p:cNvPr id="29" name="Connector: Elbow 28">
            <a:extLst>
              <a:ext uri="{FF2B5EF4-FFF2-40B4-BE49-F238E27FC236}">
                <a16:creationId xmlns:a16="http://schemas.microsoft.com/office/drawing/2014/main" id="{E8E56C9B-7334-4447-D48B-3F731BD1E2C6}"/>
              </a:ext>
            </a:extLst>
          </p:cNvPr>
          <p:cNvCxnSpPr>
            <a:cxnSpLocks/>
            <a:stCxn id="23" idx="1"/>
            <a:endCxn id="91" idx="3"/>
          </p:cNvCxnSpPr>
          <p:nvPr/>
        </p:nvCxnSpPr>
        <p:spPr>
          <a:xfrm rot="10800000" flipV="1">
            <a:off x="7416065" y="774384"/>
            <a:ext cx="524982" cy="1315780"/>
          </a:xfrm>
          <a:prstGeom prst="bentConnector3">
            <a:avLst>
              <a:gd name="adj1" fmla="val 50000"/>
            </a:avLst>
          </a:prstGeom>
          <a:noFill/>
          <a:ln w="50800" cap="flat" cmpd="sng" algn="ctr">
            <a:solidFill>
              <a:srgbClr val="8E3493"/>
            </a:solidFill>
            <a:prstDash val="sysDot"/>
          </a:ln>
          <a:effectLst/>
        </p:spPr>
      </p:cxnSp>
      <p:cxnSp>
        <p:nvCxnSpPr>
          <p:cNvPr id="34" name="Connector: Elbow 33">
            <a:extLst>
              <a:ext uri="{FF2B5EF4-FFF2-40B4-BE49-F238E27FC236}">
                <a16:creationId xmlns:a16="http://schemas.microsoft.com/office/drawing/2014/main" id="{66DA7C1B-646F-2302-61F0-67A966E28E79}"/>
              </a:ext>
            </a:extLst>
          </p:cNvPr>
          <p:cNvCxnSpPr>
            <a:cxnSpLocks/>
            <a:stCxn id="36" idx="1"/>
            <a:endCxn id="3" idx="3"/>
          </p:cNvCxnSpPr>
          <p:nvPr/>
        </p:nvCxnSpPr>
        <p:spPr>
          <a:xfrm rot="10800000" flipV="1">
            <a:off x="7490865" y="2021964"/>
            <a:ext cx="2613079" cy="333759"/>
          </a:xfrm>
          <a:prstGeom prst="bentConnector3">
            <a:avLst>
              <a:gd name="adj1" fmla="val 12091"/>
            </a:avLst>
          </a:prstGeom>
          <a:noFill/>
          <a:ln w="50800" cap="flat" cmpd="sng" algn="ctr">
            <a:solidFill>
              <a:srgbClr val="8E3493"/>
            </a:solidFill>
            <a:prstDash val="sysDot"/>
          </a:ln>
          <a:effectLst/>
        </p:spPr>
      </p:cxnSp>
      <p:cxnSp>
        <p:nvCxnSpPr>
          <p:cNvPr id="38" name="Connector: Elbow 37">
            <a:extLst>
              <a:ext uri="{FF2B5EF4-FFF2-40B4-BE49-F238E27FC236}">
                <a16:creationId xmlns:a16="http://schemas.microsoft.com/office/drawing/2014/main" id="{58CFF703-A02F-A317-0156-0E7674C0DB7F}"/>
              </a:ext>
            </a:extLst>
          </p:cNvPr>
          <p:cNvCxnSpPr>
            <a:cxnSpLocks/>
            <a:stCxn id="33" idx="0"/>
            <a:endCxn id="98" idx="2"/>
          </p:cNvCxnSpPr>
          <p:nvPr/>
        </p:nvCxnSpPr>
        <p:spPr>
          <a:xfrm rot="16200000" flipV="1">
            <a:off x="7539433" y="2084033"/>
            <a:ext cx="429127" cy="1952028"/>
          </a:xfrm>
          <a:prstGeom prst="bentConnector3">
            <a:avLst>
              <a:gd name="adj1" fmla="val 50000"/>
            </a:avLst>
          </a:prstGeom>
          <a:noFill/>
          <a:ln w="50800" cap="flat" cmpd="sng" algn="ctr">
            <a:solidFill>
              <a:srgbClr val="8E3493"/>
            </a:solidFill>
            <a:prstDash val="sysDot"/>
          </a:ln>
          <a:effectLst/>
        </p:spPr>
      </p:cxnSp>
      <p:cxnSp>
        <p:nvCxnSpPr>
          <p:cNvPr id="55" name="Connector: Elbow 54">
            <a:extLst>
              <a:ext uri="{FF2B5EF4-FFF2-40B4-BE49-F238E27FC236}">
                <a16:creationId xmlns:a16="http://schemas.microsoft.com/office/drawing/2014/main" id="{2C4FBD2B-2785-B7D7-73E6-E06E45D12130}"/>
              </a:ext>
            </a:extLst>
          </p:cNvPr>
          <p:cNvCxnSpPr>
            <a:cxnSpLocks/>
            <a:stCxn id="15" idx="3"/>
            <a:endCxn id="92" idx="3"/>
          </p:cNvCxnSpPr>
          <p:nvPr/>
        </p:nvCxnSpPr>
        <p:spPr>
          <a:xfrm flipH="1" flipV="1">
            <a:off x="7442540" y="2670154"/>
            <a:ext cx="2193945" cy="2577568"/>
          </a:xfrm>
          <a:prstGeom prst="bentConnector3">
            <a:avLst>
              <a:gd name="adj1" fmla="val -10420"/>
            </a:avLst>
          </a:prstGeom>
          <a:noFill/>
          <a:ln w="50800" cap="flat" cmpd="sng" algn="ctr">
            <a:solidFill>
              <a:srgbClr val="8E3493"/>
            </a:solidFill>
            <a:prstDash val="sysDot"/>
          </a:ln>
          <a:effectLst/>
        </p:spPr>
      </p:cxnSp>
      <p:cxnSp>
        <p:nvCxnSpPr>
          <p:cNvPr id="69" name="Connector: Elbow 68">
            <a:extLst>
              <a:ext uri="{FF2B5EF4-FFF2-40B4-BE49-F238E27FC236}">
                <a16:creationId xmlns:a16="http://schemas.microsoft.com/office/drawing/2014/main" id="{6A1216DE-0414-9B16-4D01-8DF79C6B34A1}"/>
              </a:ext>
            </a:extLst>
          </p:cNvPr>
          <p:cNvCxnSpPr>
            <a:cxnSpLocks/>
            <a:stCxn id="17" idx="1"/>
          </p:cNvCxnSpPr>
          <p:nvPr/>
        </p:nvCxnSpPr>
        <p:spPr>
          <a:xfrm rot="10800000" flipH="1">
            <a:off x="3503069" y="2629500"/>
            <a:ext cx="2168693" cy="2630999"/>
          </a:xfrm>
          <a:prstGeom prst="bentConnector4">
            <a:avLst>
              <a:gd name="adj1" fmla="val -10541"/>
              <a:gd name="adj2" fmla="val 99840"/>
            </a:avLst>
          </a:prstGeom>
          <a:noFill/>
          <a:ln w="50800" cap="flat" cmpd="sng" algn="ctr">
            <a:solidFill>
              <a:srgbClr val="8E3493"/>
            </a:solidFill>
            <a:prstDash val="sysDot"/>
          </a:ln>
          <a:effectLst/>
        </p:spPr>
      </p:cxnSp>
      <p:cxnSp>
        <p:nvCxnSpPr>
          <p:cNvPr id="73" name="Connector: Elbow 72">
            <a:extLst>
              <a:ext uri="{FF2B5EF4-FFF2-40B4-BE49-F238E27FC236}">
                <a16:creationId xmlns:a16="http://schemas.microsoft.com/office/drawing/2014/main" id="{1BA7F19A-4C76-6A78-0E7D-CAF5AFA03CBF}"/>
              </a:ext>
            </a:extLst>
          </p:cNvPr>
          <p:cNvCxnSpPr>
            <a:cxnSpLocks/>
            <a:stCxn id="14" idx="1"/>
            <a:endCxn id="102" idx="2"/>
          </p:cNvCxnSpPr>
          <p:nvPr/>
        </p:nvCxnSpPr>
        <p:spPr>
          <a:xfrm rot="10800000" flipH="1">
            <a:off x="5786880" y="2822508"/>
            <a:ext cx="622098" cy="2437990"/>
          </a:xfrm>
          <a:prstGeom prst="bentConnector4">
            <a:avLst>
              <a:gd name="adj1" fmla="val -36747"/>
              <a:gd name="adj2" fmla="val 88158"/>
            </a:avLst>
          </a:prstGeom>
          <a:noFill/>
          <a:ln w="50800" cap="flat" cmpd="sng" algn="ctr">
            <a:solidFill>
              <a:srgbClr val="8E3493"/>
            </a:solidFill>
            <a:prstDash val="sysDot"/>
          </a:ln>
          <a:effectLst/>
        </p:spPr>
      </p:cxnSp>
      <p:sp>
        <p:nvSpPr>
          <p:cNvPr id="81" name="Rectangle: Rounded Corners 80">
            <a:extLst>
              <a:ext uri="{FF2B5EF4-FFF2-40B4-BE49-F238E27FC236}">
                <a16:creationId xmlns:a16="http://schemas.microsoft.com/office/drawing/2014/main" id="{A8BC4306-95DA-A074-07EA-7619B2BFD5ED}"/>
              </a:ext>
            </a:extLst>
          </p:cNvPr>
          <p:cNvSpPr/>
          <p:nvPr/>
        </p:nvSpPr>
        <p:spPr bwMode="gray">
          <a:xfrm>
            <a:off x="6222495" y="2542826"/>
            <a:ext cx="749185" cy="173347"/>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82" name="Rectangle: Rounded Corners 81">
            <a:extLst>
              <a:ext uri="{FF2B5EF4-FFF2-40B4-BE49-F238E27FC236}">
                <a16:creationId xmlns:a16="http://schemas.microsoft.com/office/drawing/2014/main" id="{22C3116C-9B2B-4525-7FAD-CB23A783FF34}"/>
              </a:ext>
            </a:extLst>
          </p:cNvPr>
          <p:cNvSpPr/>
          <p:nvPr/>
        </p:nvSpPr>
        <p:spPr bwMode="gray">
          <a:xfrm>
            <a:off x="6062473" y="2247148"/>
            <a:ext cx="749185" cy="173347"/>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91" name="Rectangle: Rounded Corners 90">
            <a:extLst>
              <a:ext uri="{FF2B5EF4-FFF2-40B4-BE49-F238E27FC236}">
                <a16:creationId xmlns:a16="http://schemas.microsoft.com/office/drawing/2014/main" id="{BE8239B2-DE51-459F-8DD8-261241211564}"/>
              </a:ext>
            </a:extLst>
          </p:cNvPr>
          <p:cNvSpPr/>
          <p:nvPr/>
        </p:nvSpPr>
        <p:spPr bwMode="gray">
          <a:xfrm>
            <a:off x="6666880" y="2003490"/>
            <a:ext cx="749185" cy="173347"/>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92" name="Rectangle: Rounded Corners 91">
            <a:extLst>
              <a:ext uri="{FF2B5EF4-FFF2-40B4-BE49-F238E27FC236}">
                <a16:creationId xmlns:a16="http://schemas.microsoft.com/office/drawing/2014/main" id="{2106E470-1C60-9A13-21F3-E039916C6FC9}"/>
              </a:ext>
            </a:extLst>
          </p:cNvPr>
          <p:cNvSpPr/>
          <p:nvPr/>
        </p:nvSpPr>
        <p:spPr bwMode="gray">
          <a:xfrm>
            <a:off x="6693355" y="2583480"/>
            <a:ext cx="749185" cy="173347"/>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98" name="Rectangle: Rounded Corners 97">
            <a:extLst>
              <a:ext uri="{FF2B5EF4-FFF2-40B4-BE49-F238E27FC236}">
                <a16:creationId xmlns:a16="http://schemas.microsoft.com/office/drawing/2014/main" id="{8CE21E5F-E978-C2EA-B68E-59508E5A9819}"/>
              </a:ext>
            </a:extLst>
          </p:cNvPr>
          <p:cNvSpPr/>
          <p:nvPr/>
        </p:nvSpPr>
        <p:spPr bwMode="gray">
          <a:xfrm>
            <a:off x="6588144" y="2672136"/>
            <a:ext cx="379675" cy="173347"/>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106" name="Rectangle: Rounded Corners 105">
            <a:extLst>
              <a:ext uri="{FF2B5EF4-FFF2-40B4-BE49-F238E27FC236}">
                <a16:creationId xmlns:a16="http://schemas.microsoft.com/office/drawing/2014/main" id="{9CB2CFB2-1A29-BCC0-65B1-1D04A9E91F0C}"/>
              </a:ext>
            </a:extLst>
          </p:cNvPr>
          <p:cNvSpPr/>
          <p:nvPr/>
        </p:nvSpPr>
        <p:spPr bwMode="gray">
          <a:xfrm>
            <a:off x="3248088" y="1437542"/>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Requirement</a:t>
            </a:r>
            <a:endParaRPr lang="en-AU" sz="1200" b="1" kern="0">
              <a:solidFill>
                <a:prstClr val="white"/>
              </a:solidFill>
              <a:latin typeface="Open Sans"/>
            </a:endParaRPr>
          </a:p>
        </p:txBody>
      </p:sp>
      <p:cxnSp>
        <p:nvCxnSpPr>
          <p:cNvPr id="107" name="Connector: Elbow 106">
            <a:extLst>
              <a:ext uri="{FF2B5EF4-FFF2-40B4-BE49-F238E27FC236}">
                <a16:creationId xmlns:a16="http://schemas.microsoft.com/office/drawing/2014/main" id="{3CAF6433-3D72-66E2-9D6C-DD1C99390DDF}"/>
              </a:ext>
            </a:extLst>
          </p:cNvPr>
          <p:cNvCxnSpPr>
            <a:cxnSpLocks/>
            <a:stCxn id="106" idx="3"/>
            <a:endCxn id="3" idx="1"/>
          </p:cNvCxnSpPr>
          <p:nvPr/>
        </p:nvCxnSpPr>
        <p:spPr>
          <a:xfrm>
            <a:off x="5061038" y="1964655"/>
            <a:ext cx="616876" cy="391069"/>
          </a:xfrm>
          <a:prstGeom prst="bentConnector3">
            <a:avLst>
              <a:gd name="adj1" fmla="val 50000"/>
            </a:avLst>
          </a:prstGeom>
          <a:noFill/>
          <a:ln w="50800" cap="flat" cmpd="sng" algn="ctr">
            <a:solidFill>
              <a:srgbClr val="8E3493"/>
            </a:solidFill>
            <a:prstDash val="sysDot"/>
          </a:ln>
          <a:effectLst/>
        </p:spPr>
      </p:cxnSp>
      <p:sp>
        <p:nvSpPr>
          <p:cNvPr id="102" name="Rectangle: Rounded Corners 101">
            <a:extLst>
              <a:ext uri="{FF2B5EF4-FFF2-40B4-BE49-F238E27FC236}">
                <a16:creationId xmlns:a16="http://schemas.microsoft.com/office/drawing/2014/main" id="{8668C5A5-C4B8-B899-BD4F-78510A447100}"/>
              </a:ext>
            </a:extLst>
          </p:cNvPr>
          <p:cNvSpPr/>
          <p:nvPr/>
        </p:nvSpPr>
        <p:spPr bwMode="gray">
          <a:xfrm>
            <a:off x="6219140" y="2649161"/>
            <a:ext cx="379675" cy="173347"/>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3" name="Rectangle: Rounded Corners 2">
            <a:extLst>
              <a:ext uri="{FF2B5EF4-FFF2-40B4-BE49-F238E27FC236}">
                <a16:creationId xmlns:a16="http://schemas.microsoft.com/office/drawing/2014/main" id="{81BE3264-82A2-9A13-6181-9AFB5F6560C1}"/>
              </a:ext>
            </a:extLst>
          </p:cNvPr>
          <p:cNvSpPr/>
          <p:nvPr/>
        </p:nvSpPr>
        <p:spPr bwMode="gray">
          <a:xfrm>
            <a:off x="5677914" y="1828611"/>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Initiative/ Project/ Program</a:t>
            </a:r>
          </a:p>
          <a:p>
            <a:pPr algn="ctr">
              <a:lnSpc>
                <a:spcPct val="106000"/>
              </a:lnSpc>
              <a:buFont typeface="Wingdings 2" pitchFamily="18" charset="2"/>
              <a:buNone/>
            </a:pPr>
            <a:r>
              <a:rPr lang="en-AU" sz="1200" b="1" kern="0">
                <a:solidFill>
                  <a:prstClr val="white"/>
                </a:solidFill>
                <a:latin typeface="Open Sans"/>
              </a:rPr>
              <a:t>(Work Package)</a:t>
            </a:r>
          </a:p>
        </p:txBody>
      </p:sp>
      <p:sp>
        <p:nvSpPr>
          <p:cNvPr id="115" name="Rectangle: Rounded Corners 114">
            <a:extLst>
              <a:ext uri="{FF2B5EF4-FFF2-40B4-BE49-F238E27FC236}">
                <a16:creationId xmlns:a16="http://schemas.microsoft.com/office/drawing/2014/main" id="{5863795A-18EE-7DE3-8CCA-31A02AA53277}"/>
              </a:ext>
            </a:extLst>
          </p:cNvPr>
          <p:cNvSpPr/>
          <p:nvPr/>
        </p:nvSpPr>
        <p:spPr bwMode="gray">
          <a:xfrm>
            <a:off x="10177436" y="247271"/>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Policy/ Standard</a:t>
            </a:r>
          </a:p>
          <a:p>
            <a:pPr algn="ctr">
              <a:lnSpc>
                <a:spcPct val="106000"/>
              </a:lnSpc>
              <a:buFont typeface="Wingdings 2" pitchFamily="18" charset="2"/>
              <a:buNone/>
            </a:pPr>
            <a:r>
              <a:rPr lang="en-AU" sz="1200" b="1" kern="0">
                <a:solidFill>
                  <a:prstClr val="white"/>
                </a:solidFill>
                <a:latin typeface="Open Sans"/>
              </a:rPr>
              <a:t>(Control)</a:t>
            </a:r>
            <a:endParaRPr lang="en-AU" sz="1600" b="1" kern="0">
              <a:solidFill>
                <a:prstClr val="white"/>
              </a:solidFill>
              <a:latin typeface="Open Sans"/>
            </a:endParaRPr>
          </a:p>
        </p:txBody>
      </p:sp>
      <p:cxnSp>
        <p:nvCxnSpPr>
          <p:cNvPr id="120" name="Connector: Elbow 119">
            <a:extLst>
              <a:ext uri="{FF2B5EF4-FFF2-40B4-BE49-F238E27FC236}">
                <a16:creationId xmlns:a16="http://schemas.microsoft.com/office/drawing/2014/main" id="{0EED6CA5-BBA6-DB9A-EE59-2DCF598A5679}"/>
              </a:ext>
            </a:extLst>
          </p:cNvPr>
          <p:cNvCxnSpPr>
            <a:cxnSpLocks/>
            <a:stCxn id="115" idx="1"/>
            <a:endCxn id="3" idx="3"/>
          </p:cNvCxnSpPr>
          <p:nvPr/>
        </p:nvCxnSpPr>
        <p:spPr>
          <a:xfrm rot="10800000" flipV="1">
            <a:off x="7490864" y="774384"/>
            <a:ext cx="2686572" cy="1581340"/>
          </a:xfrm>
          <a:prstGeom prst="bentConnector3">
            <a:avLst>
              <a:gd name="adj1" fmla="val 14191"/>
            </a:avLst>
          </a:prstGeom>
          <a:noFill/>
          <a:ln w="50800" cap="flat" cmpd="sng" algn="ctr">
            <a:solidFill>
              <a:srgbClr val="8E3493"/>
            </a:solidFill>
            <a:prstDash val="sysDot"/>
          </a:ln>
          <a:effectLst/>
        </p:spPr>
      </p:cxnSp>
      <p:sp>
        <p:nvSpPr>
          <p:cNvPr id="137" name="Rectangle: Rounded Corners 136">
            <a:extLst>
              <a:ext uri="{FF2B5EF4-FFF2-40B4-BE49-F238E27FC236}">
                <a16:creationId xmlns:a16="http://schemas.microsoft.com/office/drawing/2014/main" id="{BC9231DB-D21F-4C48-BC95-4FE976826EEC}"/>
              </a:ext>
            </a:extLst>
          </p:cNvPr>
          <p:cNvSpPr/>
          <p:nvPr/>
        </p:nvSpPr>
        <p:spPr bwMode="gray">
          <a:xfrm>
            <a:off x="10111206" y="3191842"/>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Principle</a:t>
            </a:r>
          </a:p>
        </p:txBody>
      </p:sp>
      <p:cxnSp>
        <p:nvCxnSpPr>
          <p:cNvPr id="160" name="Connector: Elbow 159">
            <a:extLst>
              <a:ext uri="{FF2B5EF4-FFF2-40B4-BE49-F238E27FC236}">
                <a16:creationId xmlns:a16="http://schemas.microsoft.com/office/drawing/2014/main" id="{4BEAD278-406B-97FB-024F-1127C30BC42F}"/>
              </a:ext>
            </a:extLst>
          </p:cNvPr>
          <p:cNvCxnSpPr>
            <a:cxnSpLocks/>
            <a:stCxn id="137" idx="0"/>
          </p:cNvCxnSpPr>
          <p:nvPr/>
        </p:nvCxnSpPr>
        <p:spPr>
          <a:xfrm rot="16200000" flipV="1">
            <a:off x="10124995" y="2299156"/>
            <a:ext cx="521688" cy="1263684"/>
          </a:xfrm>
          <a:prstGeom prst="bentConnector2">
            <a:avLst/>
          </a:prstGeom>
          <a:noFill/>
          <a:ln w="50800" cap="flat" cmpd="sng" algn="ctr">
            <a:solidFill>
              <a:srgbClr val="8E3493"/>
            </a:solidFill>
            <a:prstDash val="sysDot"/>
          </a:ln>
          <a:effectLst/>
        </p:spPr>
      </p:cxnSp>
      <p:sp>
        <p:nvSpPr>
          <p:cNvPr id="4" name="Rectangle: Rounded Corners 3">
            <a:extLst>
              <a:ext uri="{FF2B5EF4-FFF2-40B4-BE49-F238E27FC236}">
                <a16:creationId xmlns:a16="http://schemas.microsoft.com/office/drawing/2014/main" id="{865D40B9-DE50-58C6-7512-8AFB355740A9}"/>
              </a:ext>
            </a:extLst>
          </p:cNvPr>
          <p:cNvSpPr/>
          <p:nvPr/>
        </p:nvSpPr>
        <p:spPr bwMode="gray">
          <a:xfrm>
            <a:off x="3160450" y="589597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Text</a:t>
            </a:r>
            <a:endParaRPr lang="en-AU" sz="1200" b="1" kern="0">
              <a:solidFill>
                <a:prstClr val="white"/>
              </a:solidFill>
              <a:latin typeface="Open Sans"/>
            </a:endParaRPr>
          </a:p>
        </p:txBody>
      </p:sp>
      <p:sp>
        <p:nvSpPr>
          <p:cNvPr id="5" name="Rectangle: Rounded Corners 4">
            <a:extLst>
              <a:ext uri="{FF2B5EF4-FFF2-40B4-BE49-F238E27FC236}">
                <a16:creationId xmlns:a16="http://schemas.microsoft.com/office/drawing/2014/main" id="{E6AB160B-15E6-8F8F-6F6B-37EF0F3EEE5D}"/>
              </a:ext>
            </a:extLst>
          </p:cNvPr>
          <p:cNvSpPr/>
          <p:nvPr/>
        </p:nvSpPr>
        <p:spPr bwMode="gray">
          <a:xfrm>
            <a:off x="5449124" y="589597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50" b="1" kern="0">
                <a:solidFill>
                  <a:prstClr val="white"/>
                </a:solidFill>
                <a:latin typeface="Open Sans"/>
              </a:rPr>
              <a:t>(Text)</a:t>
            </a:r>
            <a:endParaRPr lang="en-AU" sz="900" b="1" kern="0">
              <a:solidFill>
                <a:prstClr val="white"/>
              </a:solidFill>
              <a:latin typeface="Open Sans"/>
            </a:endParaRPr>
          </a:p>
        </p:txBody>
      </p:sp>
      <p:cxnSp>
        <p:nvCxnSpPr>
          <p:cNvPr id="6" name="Straight Connector 5">
            <a:extLst>
              <a:ext uri="{FF2B5EF4-FFF2-40B4-BE49-F238E27FC236}">
                <a16:creationId xmlns:a16="http://schemas.microsoft.com/office/drawing/2014/main" id="{EBDB8896-A265-F964-E2A3-5024B6CAD726}"/>
              </a:ext>
            </a:extLst>
          </p:cNvPr>
          <p:cNvCxnSpPr>
            <a:cxnSpLocks/>
          </p:cNvCxnSpPr>
          <p:nvPr/>
        </p:nvCxnSpPr>
        <p:spPr>
          <a:xfrm flipH="1">
            <a:off x="9653493" y="6008820"/>
            <a:ext cx="435762" cy="0"/>
          </a:xfrm>
          <a:prstGeom prst="line">
            <a:avLst/>
          </a:prstGeom>
          <a:noFill/>
          <a:ln w="50800" cap="flat" cmpd="sng" algn="ctr">
            <a:solidFill>
              <a:srgbClr val="8E3493"/>
            </a:solidFill>
            <a:prstDash val="sysDot"/>
          </a:ln>
          <a:effectLst/>
        </p:spPr>
      </p:cxnSp>
      <p:cxnSp>
        <p:nvCxnSpPr>
          <p:cNvPr id="7" name="Straight Connector 6">
            <a:extLst>
              <a:ext uri="{FF2B5EF4-FFF2-40B4-BE49-F238E27FC236}">
                <a16:creationId xmlns:a16="http://schemas.microsoft.com/office/drawing/2014/main" id="{431B33FD-2DD1-9BA3-B1FD-3BFED931F1A0}"/>
              </a:ext>
            </a:extLst>
          </p:cNvPr>
          <p:cNvCxnSpPr>
            <a:cxnSpLocks/>
          </p:cNvCxnSpPr>
          <p:nvPr/>
        </p:nvCxnSpPr>
        <p:spPr>
          <a:xfrm flipH="1">
            <a:off x="7756302" y="6008820"/>
            <a:ext cx="517557" cy="0"/>
          </a:xfrm>
          <a:prstGeom prst="line">
            <a:avLst/>
          </a:prstGeom>
          <a:noFill/>
          <a:ln w="50800" cap="flat" cmpd="sng" algn="ctr">
            <a:solidFill>
              <a:srgbClr val="8E3493"/>
            </a:solidFill>
            <a:prstDash val="solid"/>
          </a:ln>
          <a:effectLst/>
        </p:spPr>
      </p:cxnSp>
      <p:sp>
        <p:nvSpPr>
          <p:cNvPr id="8" name="TextBox 7">
            <a:extLst>
              <a:ext uri="{FF2B5EF4-FFF2-40B4-BE49-F238E27FC236}">
                <a16:creationId xmlns:a16="http://schemas.microsoft.com/office/drawing/2014/main" id="{14E85AF0-E822-AF49-CAFF-B77DC3D3B6F7}"/>
              </a:ext>
            </a:extLst>
          </p:cNvPr>
          <p:cNvSpPr txBox="1"/>
          <p:nvPr/>
        </p:nvSpPr>
        <p:spPr>
          <a:xfrm>
            <a:off x="3809443" y="5899566"/>
            <a:ext cx="1579872" cy="261610"/>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Metamodel Object</a:t>
            </a:r>
            <a:endParaRPr lang="en-AU" sz="1050"/>
          </a:p>
        </p:txBody>
      </p:sp>
      <p:sp>
        <p:nvSpPr>
          <p:cNvPr id="9" name="TextBox 8">
            <a:extLst>
              <a:ext uri="{FF2B5EF4-FFF2-40B4-BE49-F238E27FC236}">
                <a16:creationId xmlns:a16="http://schemas.microsoft.com/office/drawing/2014/main" id="{22AA27EB-2CD5-3984-FB49-8E119C36CC0A}"/>
              </a:ext>
            </a:extLst>
          </p:cNvPr>
          <p:cNvSpPr txBox="1"/>
          <p:nvPr/>
        </p:nvSpPr>
        <p:spPr>
          <a:xfrm>
            <a:off x="6074726" y="5881862"/>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TOGAF Object Name</a:t>
            </a:r>
            <a:endParaRPr lang="en-AU" sz="1050"/>
          </a:p>
        </p:txBody>
      </p:sp>
      <p:sp>
        <p:nvSpPr>
          <p:cNvPr id="11" name="TextBox 10">
            <a:extLst>
              <a:ext uri="{FF2B5EF4-FFF2-40B4-BE49-F238E27FC236}">
                <a16:creationId xmlns:a16="http://schemas.microsoft.com/office/drawing/2014/main" id="{B29585BD-701C-CEF2-A669-00C95E329CF3}"/>
              </a:ext>
            </a:extLst>
          </p:cNvPr>
          <p:cNvSpPr txBox="1"/>
          <p:nvPr/>
        </p:nvSpPr>
        <p:spPr>
          <a:xfrm>
            <a:off x="8273859" y="5889151"/>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TOGAF relationship</a:t>
            </a:r>
            <a:endParaRPr lang="en-AU" sz="1050"/>
          </a:p>
        </p:txBody>
      </p:sp>
      <p:sp>
        <p:nvSpPr>
          <p:cNvPr id="12" name="TextBox 11">
            <a:extLst>
              <a:ext uri="{FF2B5EF4-FFF2-40B4-BE49-F238E27FC236}">
                <a16:creationId xmlns:a16="http://schemas.microsoft.com/office/drawing/2014/main" id="{8A3D9204-D4C4-56BB-476E-E8A600B56805}"/>
              </a:ext>
            </a:extLst>
          </p:cNvPr>
          <p:cNvSpPr txBox="1"/>
          <p:nvPr/>
        </p:nvSpPr>
        <p:spPr>
          <a:xfrm>
            <a:off x="10103100" y="5875443"/>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added relationship</a:t>
            </a:r>
            <a:endParaRPr lang="en-AU" sz="1050"/>
          </a:p>
        </p:txBody>
      </p:sp>
      <p:sp>
        <p:nvSpPr>
          <p:cNvPr id="13" name="Rectangle: Rounded Corners 12">
            <a:extLst>
              <a:ext uri="{FF2B5EF4-FFF2-40B4-BE49-F238E27FC236}">
                <a16:creationId xmlns:a16="http://schemas.microsoft.com/office/drawing/2014/main" id="{8BF5229B-41DE-B531-6E8F-DBDAC6D6E9F2}"/>
              </a:ext>
            </a:extLst>
          </p:cNvPr>
          <p:cNvSpPr/>
          <p:nvPr/>
        </p:nvSpPr>
        <p:spPr bwMode="gray">
          <a:xfrm>
            <a:off x="10028038" y="4686971"/>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Legislation</a:t>
            </a:r>
          </a:p>
          <a:p>
            <a:pPr algn="ctr">
              <a:lnSpc>
                <a:spcPct val="106000"/>
              </a:lnSpc>
              <a:buFont typeface="Wingdings 2" pitchFamily="18" charset="2"/>
              <a:buNone/>
            </a:pPr>
            <a:r>
              <a:rPr lang="en-AU" sz="1200" b="1" kern="0">
                <a:solidFill>
                  <a:prstClr val="white"/>
                </a:solidFill>
                <a:latin typeface="Open Sans"/>
              </a:rPr>
              <a:t>(Driver)</a:t>
            </a:r>
          </a:p>
        </p:txBody>
      </p:sp>
      <p:cxnSp>
        <p:nvCxnSpPr>
          <p:cNvPr id="16" name="Connector: Elbow 15">
            <a:extLst>
              <a:ext uri="{FF2B5EF4-FFF2-40B4-BE49-F238E27FC236}">
                <a16:creationId xmlns:a16="http://schemas.microsoft.com/office/drawing/2014/main" id="{FF6C05B9-D2BF-B285-62E9-E81A2710E7A9}"/>
              </a:ext>
            </a:extLst>
          </p:cNvPr>
          <p:cNvCxnSpPr>
            <a:cxnSpLocks/>
            <a:stCxn id="13" idx="0"/>
          </p:cNvCxnSpPr>
          <p:nvPr/>
        </p:nvCxnSpPr>
        <p:spPr>
          <a:xfrm rot="16200000" flipV="1">
            <a:off x="10260312" y="4012769"/>
            <a:ext cx="267622" cy="1080781"/>
          </a:xfrm>
          <a:prstGeom prst="bentConnector2">
            <a:avLst/>
          </a:prstGeom>
          <a:noFill/>
          <a:ln w="50800" cap="flat" cmpd="sng" algn="ctr">
            <a:solidFill>
              <a:srgbClr val="8E3493"/>
            </a:solidFill>
            <a:prstDash val="sysDot"/>
          </a:ln>
          <a:effectLst/>
        </p:spPr>
      </p:cxnSp>
      <p:sp>
        <p:nvSpPr>
          <p:cNvPr id="26" name="Rectangle: Rounded Corners 25">
            <a:extLst>
              <a:ext uri="{FF2B5EF4-FFF2-40B4-BE49-F238E27FC236}">
                <a16:creationId xmlns:a16="http://schemas.microsoft.com/office/drawing/2014/main" id="{4DB6568B-8DDA-2BD8-B855-201BA79FF325}"/>
              </a:ext>
            </a:extLst>
          </p:cNvPr>
          <p:cNvSpPr/>
          <p:nvPr/>
        </p:nvSpPr>
        <p:spPr bwMode="gray">
          <a:xfrm>
            <a:off x="3174641" y="6324010"/>
            <a:ext cx="659075" cy="233384"/>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pPr>
            <a:r>
              <a:rPr lang="en-AU" sz="1600" b="1" kern="0">
                <a:solidFill>
                  <a:schemeClr val="bg1"/>
                </a:solidFill>
                <a:latin typeface="Open Sans"/>
              </a:rPr>
              <a:t>Text</a:t>
            </a:r>
          </a:p>
        </p:txBody>
      </p:sp>
      <p:sp>
        <p:nvSpPr>
          <p:cNvPr id="27" name="TextBox 26">
            <a:extLst>
              <a:ext uri="{FF2B5EF4-FFF2-40B4-BE49-F238E27FC236}">
                <a16:creationId xmlns:a16="http://schemas.microsoft.com/office/drawing/2014/main" id="{4A9DAEE0-3529-191B-9375-B026F9705A6B}"/>
              </a:ext>
            </a:extLst>
          </p:cNvPr>
          <p:cNvSpPr txBox="1"/>
          <p:nvPr/>
        </p:nvSpPr>
        <p:spPr>
          <a:xfrm>
            <a:off x="3829371" y="6309897"/>
            <a:ext cx="2468151" cy="253916"/>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QGEA Metamodel Object part of this view</a:t>
            </a:r>
            <a:endParaRPr lang="en-AU" sz="1050">
              <a:solidFill>
                <a:schemeClr val="bg1"/>
              </a:solidFill>
            </a:endParaRPr>
          </a:p>
        </p:txBody>
      </p:sp>
    </p:spTree>
    <p:extLst>
      <p:ext uri="{BB962C8B-B14F-4D97-AF65-F5344CB8AC3E}">
        <p14:creationId xmlns:p14="http://schemas.microsoft.com/office/powerpoint/2010/main" val="1886074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Rounded Corners 79">
            <a:extLst>
              <a:ext uri="{FF2B5EF4-FFF2-40B4-BE49-F238E27FC236}">
                <a16:creationId xmlns:a16="http://schemas.microsoft.com/office/drawing/2014/main" id="{2B99968A-8440-7070-4AAB-13788D0E4CED}"/>
              </a:ext>
            </a:extLst>
          </p:cNvPr>
          <p:cNvSpPr/>
          <p:nvPr/>
        </p:nvSpPr>
        <p:spPr bwMode="gray">
          <a:xfrm>
            <a:off x="5980883" y="1980102"/>
            <a:ext cx="749185" cy="173347"/>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1000" b="1" kern="0">
              <a:solidFill>
                <a:prstClr val="white"/>
              </a:solidFill>
              <a:latin typeface="Open Sans"/>
            </a:endParaRPr>
          </a:p>
        </p:txBody>
      </p:sp>
      <p:sp>
        <p:nvSpPr>
          <p:cNvPr id="2" name="Slide Number Placeholder 1">
            <a:extLst>
              <a:ext uri="{FF2B5EF4-FFF2-40B4-BE49-F238E27FC236}">
                <a16:creationId xmlns:a16="http://schemas.microsoft.com/office/drawing/2014/main" id="{00930B57-7F8E-E81D-9280-0DA3304347E5}"/>
              </a:ext>
            </a:extLst>
          </p:cNvPr>
          <p:cNvSpPr>
            <a:spLocks noGrp="1"/>
          </p:cNvSpPr>
          <p:nvPr>
            <p:ph type="sldNum" sz="quarter" idx="12"/>
          </p:nvPr>
        </p:nvSpPr>
        <p:spPr/>
        <p:txBody>
          <a:bodyPr/>
          <a:lstStyle/>
          <a:p>
            <a:fld id="{1AA8F378-6842-4A19-98F4-B68C8A6CB2C6}" type="slidenum">
              <a:rPr lang="en-AU" smtClean="0"/>
              <a:pPr/>
              <a:t>22</a:t>
            </a:fld>
            <a:endParaRPr lang="en-AU"/>
          </a:p>
        </p:txBody>
      </p:sp>
      <p:sp>
        <p:nvSpPr>
          <p:cNvPr id="21" name="Title 2">
            <a:extLst>
              <a:ext uri="{FF2B5EF4-FFF2-40B4-BE49-F238E27FC236}">
                <a16:creationId xmlns:a16="http://schemas.microsoft.com/office/drawing/2014/main" id="{EAFA2D50-9FFA-F4EE-FDD6-E5FF594861D8}"/>
              </a:ext>
            </a:extLst>
          </p:cNvPr>
          <p:cNvSpPr txBox="1">
            <a:spLocks/>
          </p:cNvSpPr>
          <p:nvPr/>
        </p:nvSpPr>
        <p:spPr>
          <a:xfrm>
            <a:off x="469894" y="476591"/>
            <a:ext cx="2546973" cy="4111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1435100" algn="l"/>
              </a:tabLst>
              <a:defRPr/>
            </a:pPr>
            <a:r>
              <a:rPr kumimoji="0" lang="en-AU" sz="3200" i="0" u="none" strike="noStrike" kern="1200" cap="none" spc="0" normalizeH="0" baseline="0" noProof="0">
                <a:ln>
                  <a:noFill/>
                </a:ln>
                <a:effectLst/>
                <a:uLnTx/>
                <a:uFillTx/>
                <a:latin typeface="Calibri" panose="020F0502020204030204" pitchFamily="34" charset="0"/>
                <a:ea typeface="+mj-ea"/>
                <a:cs typeface="+mj-cs"/>
              </a:rPr>
              <a:t>Worked Example</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Work Package view</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This allows you to model planned business change via a</a:t>
            </a:r>
            <a:r>
              <a:rPr lang="en-AU" sz="1800">
                <a:solidFill>
                  <a:sysClr val="windowText" lastClr="000000"/>
                </a:solidFill>
                <a:latin typeface="Calibri" panose="020F0502020204030204" pitchFamily="34" charset="0"/>
              </a:rPr>
              <a:t>n initiative, project, or program </a:t>
            </a:r>
            <a: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and what its impact will be on your organisation </a:t>
            </a:r>
          </a:p>
          <a:p>
            <a:pPr marL="0" marR="0" lvl="0" indent="0" algn="l" defTabSz="914400" rtl="0" eaLnBrk="1" fontAlgn="auto" latinLnBrk="0" hangingPunct="1">
              <a:lnSpc>
                <a:spcPct val="90000"/>
              </a:lnSpc>
              <a:spcBef>
                <a:spcPct val="0"/>
              </a:spcBef>
              <a:spcAft>
                <a:spcPts val="0"/>
              </a:spcAft>
              <a:buClrTx/>
              <a:buSzTx/>
              <a:buFontTx/>
              <a:buNone/>
              <a:tabLst/>
              <a:defRPr/>
            </a:pPr>
            <a:endParaRPr lang="en-AU">
              <a:solidFill>
                <a:sysClr val="windowText" lastClr="000000"/>
              </a:solidFill>
              <a:latin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Note that TOGAF allows for a work package to be generically related to any object.  The objects depicted have specifically named relationships under the QGEA metamodel</a:t>
            </a:r>
          </a:p>
        </p:txBody>
      </p:sp>
      <p:sp>
        <p:nvSpPr>
          <p:cNvPr id="22" name="object 4">
            <a:extLst>
              <a:ext uri="{FF2B5EF4-FFF2-40B4-BE49-F238E27FC236}">
                <a16:creationId xmlns:a16="http://schemas.microsoft.com/office/drawing/2014/main" id="{E24017BC-BC98-F8C8-8D60-6570799A4EE2}"/>
              </a:ext>
            </a:extLst>
          </p:cNvPr>
          <p:cNvSpPr txBox="1"/>
          <p:nvPr/>
        </p:nvSpPr>
        <p:spPr>
          <a:xfrm>
            <a:off x="469894" y="3047724"/>
            <a:ext cx="2546973" cy="630942"/>
          </a:xfrm>
          <a:prstGeom prst="rect">
            <a:avLst/>
          </a:prstGeom>
        </p:spPr>
        <p:txBody>
          <a:bodyPr vert="horz" wrap="square" lIns="0" tIns="0" rIns="0" bIns="0" rtlCol="0" anchor="t">
            <a:spAutoFit/>
          </a:bodyPr>
          <a:lstStyle/>
          <a:p>
            <a:pPr marL="12700">
              <a:spcAft>
                <a:spcPts val="300"/>
              </a:spcAft>
              <a:defRPr/>
            </a:pPr>
            <a:r>
              <a:rPr lang="en-US" sz="1200" i="1">
                <a:solidFill>
                  <a:prstClr val="black"/>
                </a:solidFill>
                <a:latin typeface="Open Sans"/>
                <a:ea typeface="Chronicle Display Black" charset="0"/>
                <a:cs typeface="Arial"/>
              </a:rPr>
              <a:t>.</a:t>
            </a:r>
          </a:p>
          <a:p>
            <a:pPr marL="12700">
              <a:spcAft>
                <a:spcPts val="300"/>
              </a:spcAft>
              <a:defRPr/>
            </a:pPr>
            <a:endParaRPr lang="en-US" sz="1200" i="1">
              <a:solidFill>
                <a:prstClr val="black"/>
              </a:solidFill>
              <a:latin typeface="Open Sans"/>
              <a:ea typeface="Chronicle Display Black" charset="0"/>
              <a:cs typeface="Arial"/>
            </a:endParaRPr>
          </a:p>
          <a:p>
            <a:pPr marL="12700">
              <a:spcAft>
                <a:spcPts val="300"/>
              </a:spcAft>
              <a:defRPr/>
            </a:pPr>
            <a:endParaRPr lang="en-US" sz="1200" i="1">
              <a:solidFill>
                <a:prstClr val="black"/>
              </a:solidFill>
              <a:latin typeface="Open Sans"/>
              <a:ea typeface="Chronicle Display Black" charset="0"/>
              <a:cs typeface="Arial"/>
            </a:endParaRPr>
          </a:p>
        </p:txBody>
      </p:sp>
      <p:sp>
        <p:nvSpPr>
          <p:cNvPr id="25" name="Rectangle: Rounded Corners 24">
            <a:extLst>
              <a:ext uri="{FF2B5EF4-FFF2-40B4-BE49-F238E27FC236}">
                <a16:creationId xmlns:a16="http://schemas.microsoft.com/office/drawing/2014/main" id="{B12DD0F1-4B4E-0401-872B-3BE34FB6D349}"/>
              </a:ext>
            </a:extLst>
          </p:cNvPr>
          <p:cNvSpPr/>
          <p:nvPr/>
        </p:nvSpPr>
        <p:spPr bwMode="gray">
          <a:xfrm>
            <a:off x="5671765" y="215769"/>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100" b="1" kern="0">
                <a:solidFill>
                  <a:prstClr val="white"/>
                </a:solidFill>
                <a:latin typeface="Open Sans"/>
              </a:rPr>
              <a:t>Product/Service</a:t>
            </a:r>
            <a:br>
              <a:rPr lang="en-AU" sz="1000" b="1" kern="0">
                <a:solidFill>
                  <a:prstClr val="white"/>
                </a:solidFill>
                <a:latin typeface="Open Sans"/>
              </a:rPr>
            </a:br>
            <a:endParaRPr lang="en-AU" sz="1100" b="1" kern="0">
              <a:solidFill>
                <a:prstClr val="white"/>
              </a:solidFill>
              <a:latin typeface="Open Sans"/>
            </a:endParaRPr>
          </a:p>
        </p:txBody>
      </p:sp>
      <p:sp>
        <p:nvSpPr>
          <p:cNvPr id="28" name="Rectangle: Rounded Corners 27">
            <a:extLst>
              <a:ext uri="{FF2B5EF4-FFF2-40B4-BE49-F238E27FC236}">
                <a16:creationId xmlns:a16="http://schemas.microsoft.com/office/drawing/2014/main" id="{17877442-44AC-58BE-E05D-6CF717AB9E0D}"/>
              </a:ext>
            </a:extLst>
          </p:cNvPr>
          <p:cNvSpPr/>
          <p:nvPr/>
        </p:nvSpPr>
        <p:spPr bwMode="gray">
          <a:xfrm>
            <a:off x="5671764" y="3254171"/>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100" b="1" kern="0">
                <a:solidFill>
                  <a:prstClr val="white"/>
                </a:solidFill>
                <a:latin typeface="Open Sans"/>
              </a:rPr>
              <a:t>Application Asset</a:t>
            </a:r>
          </a:p>
          <a:p>
            <a:pPr>
              <a:lnSpc>
                <a:spcPct val="106000"/>
              </a:lnSpc>
              <a:buFont typeface="Wingdings 2" pitchFamily="18" charset="2"/>
              <a:buNone/>
            </a:pPr>
            <a:endParaRPr lang="en-AU" sz="1000" b="1" kern="0">
              <a:solidFill>
                <a:prstClr val="white"/>
              </a:solidFill>
              <a:latin typeface="Open Sans"/>
            </a:endParaRPr>
          </a:p>
        </p:txBody>
      </p:sp>
      <p:sp>
        <p:nvSpPr>
          <p:cNvPr id="32" name="Rectangle: Rounded Corners 31">
            <a:extLst>
              <a:ext uri="{FF2B5EF4-FFF2-40B4-BE49-F238E27FC236}">
                <a16:creationId xmlns:a16="http://schemas.microsoft.com/office/drawing/2014/main" id="{D1C4E880-EE08-6283-7673-3476238E9E49}"/>
              </a:ext>
            </a:extLst>
          </p:cNvPr>
          <p:cNvSpPr/>
          <p:nvPr/>
        </p:nvSpPr>
        <p:spPr bwMode="gray">
          <a:xfrm>
            <a:off x="3503070" y="3274429"/>
            <a:ext cx="1812950" cy="1033968"/>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100" b="1" kern="0">
                <a:solidFill>
                  <a:prstClr val="white"/>
                </a:solidFill>
                <a:latin typeface="Open Sans"/>
              </a:rPr>
              <a:t>Information</a:t>
            </a:r>
          </a:p>
          <a:p>
            <a:pPr>
              <a:lnSpc>
                <a:spcPct val="106000"/>
              </a:lnSpc>
              <a:buFont typeface="Wingdings 2" pitchFamily="18" charset="2"/>
              <a:buNone/>
            </a:pPr>
            <a:r>
              <a:rPr lang="en-AU" sz="1100" b="1" kern="0">
                <a:solidFill>
                  <a:prstClr val="white"/>
                </a:solidFill>
                <a:latin typeface="Open Sans"/>
              </a:rPr>
              <a:t>Asset </a:t>
            </a:r>
            <a:br>
              <a:rPr lang="en-AU" sz="1100" b="1" kern="0">
                <a:solidFill>
                  <a:prstClr val="white"/>
                </a:solidFill>
                <a:latin typeface="Open Sans"/>
              </a:rPr>
            </a:br>
            <a:endParaRPr lang="en-AU" sz="1050" b="1" kern="0">
              <a:solidFill>
                <a:prstClr val="white"/>
              </a:solidFill>
              <a:latin typeface="Open Sans"/>
            </a:endParaRPr>
          </a:p>
        </p:txBody>
      </p:sp>
      <p:sp>
        <p:nvSpPr>
          <p:cNvPr id="33" name="Rectangle: Rounded Corners 32">
            <a:extLst>
              <a:ext uri="{FF2B5EF4-FFF2-40B4-BE49-F238E27FC236}">
                <a16:creationId xmlns:a16="http://schemas.microsoft.com/office/drawing/2014/main" id="{E376AE8F-C693-B66A-C26C-D44B5A53A31B}"/>
              </a:ext>
            </a:extLst>
          </p:cNvPr>
          <p:cNvSpPr/>
          <p:nvPr/>
        </p:nvSpPr>
        <p:spPr bwMode="gray">
          <a:xfrm>
            <a:off x="7823535" y="3274610"/>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100" b="1" kern="0">
                <a:solidFill>
                  <a:prstClr val="white"/>
                </a:solidFill>
                <a:latin typeface="Open Sans"/>
              </a:rPr>
              <a:t>Technology Asset</a:t>
            </a:r>
          </a:p>
        </p:txBody>
      </p:sp>
      <p:sp>
        <p:nvSpPr>
          <p:cNvPr id="36" name="Rectangle: Rounded Corners 35">
            <a:extLst>
              <a:ext uri="{FF2B5EF4-FFF2-40B4-BE49-F238E27FC236}">
                <a16:creationId xmlns:a16="http://schemas.microsoft.com/office/drawing/2014/main" id="{200F5F11-6773-3758-BDE4-203A4E9C9152}"/>
              </a:ext>
            </a:extLst>
          </p:cNvPr>
          <p:cNvSpPr/>
          <p:nvPr/>
        </p:nvSpPr>
        <p:spPr bwMode="gray">
          <a:xfrm>
            <a:off x="10103943" y="1494852"/>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100" b="1" kern="0">
                <a:solidFill>
                  <a:prstClr val="white"/>
                </a:solidFill>
                <a:latin typeface="Open Sans"/>
              </a:rPr>
              <a:t>Process</a:t>
            </a:r>
          </a:p>
        </p:txBody>
      </p:sp>
      <p:cxnSp>
        <p:nvCxnSpPr>
          <p:cNvPr id="10" name="Straight Connector 9">
            <a:extLst>
              <a:ext uri="{FF2B5EF4-FFF2-40B4-BE49-F238E27FC236}">
                <a16:creationId xmlns:a16="http://schemas.microsoft.com/office/drawing/2014/main" id="{A9C400EF-40B0-8A69-F06A-F233C338C5EB}"/>
              </a:ext>
            </a:extLst>
          </p:cNvPr>
          <p:cNvCxnSpPr>
            <a:cxnSpLocks/>
            <a:stCxn id="3" idx="2"/>
            <a:endCxn id="28" idx="0"/>
          </p:cNvCxnSpPr>
          <p:nvPr/>
        </p:nvCxnSpPr>
        <p:spPr>
          <a:xfrm flipH="1">
            <a:off x="6578239" y="2882837"/>
            <a:ext cx="6150" cy="371334"/>
          </a:xfrm>
          <a:prstGeom prst="line">
            <a:avLst/>
          </a:prstGeom>
          <a:noFill/>
          <a:ln w="50800" cap="flat" cmpd="sng" algn="ctr">
            <a:solidFill>
              <a:srgbClr val="8E3493"/>
            </a:solidFill>
            <a:prstDash val="sysDot"/>
          </a:ln>
          <a:effectLst/>
        </p:spPr>
      </p:cxnSp>
      <p:sp>
        <p:nvSpPr>
          <p:cNvPr id="43" name="Slide Number Placeholder 1">
            <a:extLst>
              <a:ext uri="{FF2B5EF4-FFF2-40B4-BE49-F238E27FC236}">
                <a16:creationId xmlns:a16="http://schemas.microsoft.com/office/drawing/2014/main" id="{B1A20789-4675-5897-D94A-DE62E6756C26}"/>
              </a:ext>
            </a:extLst>
          </p:cNvPr>
          <p:cNvSpPr txBox="1">
            <a:spLocks/>
          </p:cNvSpPr>
          <p:nvPr/>
        </p:nvSpPr>
        <p:spPr>
          <a:xfrm>
            <a:off x="11353801" y="6218781"/>
            <a:ext cx="658342" cy="548182"/>
          </a:xfrm>
          <a:prstGeom prst="rect">
            <a:avLst/>
          </a:prstGeom>
          <a:noFill/>
        </p:spPr>
        <p:txBody>
          <a:bodyPr anchor="b"/>
          <a:lstStyle>
            <a:defPPr>
              <a:defRPr lang="en-US"/>
            </a:defPPr>
            <a:lvl1pPr marL="0" algn="r" defTabSz="914400" rtl="0" eaLnBrk="1" latinLnBrk="0" hangingPunct="1">
              <a:defRPr sz="1200" kern="1200">
                <a:solidFill>
                  <a:schemeClr val="bg1">
                    <a:lumMod val="95000"/>
                  </a:schemeClr>
                </a:solidFill>
                <a:latin typeface="Arial Nova Light" panose="020B03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A8F378-6842-4A19-98F4-B68C8A6CB2C6}" type="slidenum">
              <a:rPr lang="en-AU" smtClean="0"/>
              <a:pPr/>
              <a:t>22</a:t>
            </a:fld>
            <a:endParaRPr lang="en-AU"/>
          </a:p>
        </p:txBody>
      </p:sp>
      <p:cxnSp>
        <p:nvCxnSpPr>
          <p:cNvPr id="63" name="Connector: Elbow 62">
            <a:extLst>
              <a:ext uri="{FF2B5EF4-FFF2-40B4-BE49-F238E27FC236}">
                <a16:creationId xmlns:a16="http://schemas.microsoft.com/office/drawing/2014/main" id="{57EF711F-1F30-B90A-E008-7D52E3F86918}"/>
              </a:ext>
            </a:extLst>
          </p:cNvPr>
          <p:cNvCxnSpPr>
            <a:cxnSpLocks/>
            <a:stCxn id="80" idx="1"/>
          </p:cNvCxnSpPr>
          <p:nvPr/>
        </p:nvCxnSpPr>
        <p:spPr>
          <a:xfrm rot="10800000">
            <a:off x="5061039" y="720374"/>
            <a:ext cx="919845" cy="1346402"/>
          </a:xfrm>
          <a:prstGeom prst="bentConnector3">
            <a:avLst>
              <a:gd name="adj1" fmla="val 50000"/>
            </a:avLst>
          </a:prstGeom>
          <a:noFill/>
          <a:ln w="50800" cap="flat" cmpd="sng" algn="ctr">
            <a:solidFill>
              <a:srgbClr val="8E3493"/>
            </a:solidFill>
            <a:prstDash val="sysDot"/>
          </a:ln>
          <a:effectLst/>
        </p:spPr>
      </p:cxnSp>
      <p:sp>
        <p:nvSpPr>
          <p:cNvPr id="14" name="Rectangle: Rounded Corners 13">
            <a:extLst>
              <a:ext uri="{FF2B5EF4-FFF2-40B4-BE49-F238E27FC236}">
                <a16:creationId xmlns:a16="http://schemas.microsoft.com/office/drawing/2014/main" id="{DD4663E6-7E68-12B5-D65F-D8C0B102978F}"/>
              </a:ext>
            </a:extLst>
          </p:cNvPr>
          <p:cNvSpPr/>
          <p:nvPr/>
        </p:nvSpPr>
        <p:spPr bwMode="gray">
          <a:xfrm>
            <a:off x="5786880" y="4733385"/>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100" b="1" kern="0">
                <a:solidFill>
                  <a:prstClr val="white"/>
                </a:solidFill>
                <a:latin typeface="Open Sans"/>
              </a:rPr>
              <a:t>Logical Application Component</a:t>
            </a:r>
            <a:endParaRPr lang="en-AU" sz="1000" b="1" kern="0">
              <a:solidFill>
                <a:prstClr val="white"/>
              </a:solidFill>
              <a:latin typeface="Open Sans"/>
            </a:endParaRPr>
          </a:p>
        </p:txBody>
      </p:sp>
      <p:sp>
        <p:nvSpPr>
          <p:cNvPr id="15" name="Rectangle: Rounded Corners 14">
            <a:extLst>
              <a:ext uri="{FF2B5EF4-FFF2-40B4-BE49-F238E27FC236}">
                <a16:creationId xmlns:a16="http://schemas.microsoft.com/office/drawing/2014/main" id="{6E0A752D-BF70-CBAD-89DE-3DD29263F86B}"/>
              </a:ext>
            </a:extLst>
          </p:cNvPr>
          <p:cNvSpPr/>
          <p:nvPr/>
        </p:nvSpPr>
        <p:spPr bwMode="gray">
          <a:xfrm>
            <a:off x="7823535" y="4720609"/>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100" b="1" kern="0">
                <a:solidFill>
                  <a:prstClr val="white"/>
                </a:solidFill>
                <a:latin typeface="Open Sans"/>
              </a:rPr>
              <a:t>Logical Technology Component</a:t>
            </a:r>
            <a:endParaRPr lang="en-AU" sz="1000" b="1" kern="0">
              <a:solidFill>
                <a:prstClr val="white"/>
              </a:solidFill>
              <a:latin typeface="Open Sans"/>
            </a:endParaRPr>
          </a:p>
        </p:txBody>
      </p:sp>
      <p:sp>
        <p:nvSpPr>
          <p:cNvPr id="17" name="Rectangle: Rounded Corners 16">
            <a:extLst>
              <a:ext uri="{FF2B5EF4-FFF2-40B4-BE49-F238E27FC236}">
                <a16:creationId xmlns:a16="http://schemas.microsoft.com/office/drawing/2014/main" id="{A47A88F8-A291-4078-F16B-FB779C6C41E8}"/>
              </a:ext>
            </a:extLst>
          </p:cNvPr>
          <p:cNvSpPr/>
          <p:nvPr/>
        </p:nvSpPr>
        <p:spPr bwMode="gray">
          <a:xfrm>
            <a:off x="3503070" y="4733385"/>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100" b="1" kern="0">
                <a:solidFill>
                  <a:prstClr val="white"/>
                </a:solidFill>
                <a:latin typeface="Open Sans"/>
              </a:rPr>
              <a:t>Logical Data Component</a:t>
            </a:r>
            <a:endParaRPr lang="en-AU" sz="1000" b="1" kern="0">
              <a:solidFill>
                <a:prstClr val="white"/>
              </a:solidFill>
              <a:latin typeface="Open Sans"/>
            </a:endParaRPr>
          </a:p>
        </p:txBody>
      </p:sp>
      <p:cxnSp>
        <p:nvCxnSpPr>
          <p:cNvPr id="18" name="Connector: Elbow 17">
            <a:extLst>
              <a:ext uri="{FF2B5EF4-FFF2-40B4-BE49-F238E27FC236}">
                <a16:creationId xmlns:a16="http://schemas.microsoft.com/office/drawing/2014/main" id="{0D5CB1FF-28CB-35EF-DF7D-C176D4D114CF}"/>
              </a:ext>
            </a:extLst>
          </p:cNvPr>
          <p:cNvCxnSpPr>
            <a:cxnSpLocks/>
            <a:stCxn id="102" idx="1"/>
            <a:endCxn id="32" idx="0"/>
          </p:cNvCxnSpPr>
          <p:nvPr/>
        </p:nvCxnSpPr>
        <p:spPr>
          <a:xfrm rot="10800000" flipV="1">
            <a:off x="4409546" y="2735835"/>
            <a:ext cx="1809595" cy="538594"/>
          </a:xfrm>
          <a:prstGeom prst="bentConnector2">
            <a:avLst/>
          </a:prstGeom>
          <a:noFill/>
          <a:ln w="50800" cap="flat" cmpd="sng" algn="ctr">
            <a:solidFill>
              <a:srgbClr val="8E3493"/>
            </a:solidFill>
            <a:prstDash val="sysDot"/>
          </a:ln>
          <a:effectLst/>
        </p:spPr>
      </p:cxnSp>
      <p:cxnSp>
        <p:nvCxnSpPr>
          <p:cNvPr id="20" name="Connector: Elbow 19">
            <a:extLst>
              <a:ext uri="{FF2B5EF4-FFF2-40B4-BE49-F238E27FC236}">
                <a16:creationId xmlns:a16="http://schemas.microsoft.com/office/drawing/2014/main" id="{5342E967-A278-5799-02FC-3A9CB8C59D22}"/>
              </a:ext>
            </a:extLst>
          </p:cNvPr>
          <p:cNvCxnSpPr>
            <a:cxnSpLocks/>
            <a:stCxn id="25" idx="2"/>
            <a:endCxn id="3" idx="0"/>
          </p:cNvCxnSpPr>
          <p:nvPr/>
        </p:nvCxnSpPr>
        <p:spPr>
          <a:xfrm rot="16200000" flipH="1">
            <a:off x="6302006" y="1546228"/>
            <a:ext cx="558616" cy="6149"/>
          </a:xfrm>
          <a:prstGeom prst="bentConnector3">
            <a:avLst>
              <a:gd name="adj1" fmla="val 50000"/>
            </a:avLst>
          </a:prstGeom>
          <a:noFill/>
          <a:ln w="50800" cap="flat" cmpd="sng" algn="ctr">
            <a:solidFill>
              <a:srgbClr val="8E3493"/>
            </a:solidFill>
            <a:prstDash val="sysDot"/>
          </a:ln>
          <a:effectLst/>
        </p:spPr>
      </p:cxnSp>
      <p:cxnSp>
        <p:nvCxnSpPr>
          <p:cNvPr id="29" name="Connector: Elbow 28">
            <a:extLst>
              <a:ext uri="{FF2B5EF4-FFF2-40B4-BE49-F238E27FC236}">
                <a16:creationId xmlns:a16="http://schemas.microsoft.com/office/drawing/2014/main" id="{E8E56C9B-7334-4447-D48B-3F731BD1E2C6}"/>
              </a:ext>
            </a:extLst>
          </p:cNvPr>
          <p:cNvCxnSpPr>
            <a:cxnSpLocks/>
            <a:endCxn id="91" idx="3"/>
          </p:cNvCxnSpPr>
          <p:nvPr/>
        </p:nvCxnSpPr>
        <p:spPr>
          <a:xfrm rot="10800000" flipV="1">
            <a:off x="7416065" y="774384"/>
            <a:ext cx="524982" cy="1315780"/>
          </a:xfrm>
          <a:prstGeom prst="bentConnector3">
            <a:avLst>
              <a:gd name="adj1" fmla="val 50000"/>
            </a:avLst>
          </a:prstGeom>
          <a:noFill/>
          <a:ln w="50800" cap="flat" cmpd="sng" algn="ctr">
            <a:solidFill>
              <a:srgbClr val="8E3493"/>
            </a:solidFill>
            <a:prstDash val="sysDot"/>
          </a:ln>
          <a:effectLst/>
        </p:spPr>
      </p:cxnSp>
      <p:cxnSp>
        <p:nvCxnSpPr>
          <p:cNvPr id="34" name="Connector: Elbow 33">
            <a:extLst>
              <a:ext uri="{FF2B5EF4-FFF2-40B4-BE49-F238E27FC236}">
                <a16:creationId xmlns:a16="http://schemas.microsoft.com/office/drawing/2014/main" id="{66DA7C1B-646F-2302-61F0-67A966E28E79}"/>
              </a:ext>
            </a:extLst>
          </p:cNvPr>
          <p:cNvCxnSpPr>
            <a:cxnSpLocks/>
            <a:stCxn id="36" idx="1"/>
            <a:endCxn id="3" idx="3"/>
          </p:cNvCxnSpPr>
          <p:nvPr/>
        </p:nvCxnSpPr>
        <p:spPr>
          <a:xfrm rot="10800000" flipV="1">
            <a:off x="7490865" y="2021964"/>
            <a:ext cx="2613079" cy="333759"/>
          </a:xfrm>
          <a:prstGeom prst="bentConnector3">
            <a:avLst>
              <a:gd name="adj1" fmla="val 12091"/>
            </a:avLst>
          </a:prstGeom>
          <a:noFill/>
          <a:ln w="50800" cap="flat" cmpd="sng" algn="ctr">
            <a:solidFill>
              <a:srgbClr val="8E3493"/>
            </a:solidFill>
            <a:prstDash val="sysDot"/>
          </a:ln>
          <a:effectLst/>
        </p:spPr>
      </p:cxnSp>
      <p:cxnSp>
        <p:nvCxnSpPr>
          <p:cNvPr id="38" name="Connector: Elbow 37">
            <a:extLst>
              <a:ext uri="{FF2B5EF4-FFF2-40B4-BE49-F238E27FC236}">
                <a16:creationId xmlns:a16="http://schemas.microsoft.com/office/drawing/2014/main" id="{58CFF703-A02F-A317-0156-0E7674C0DB7F}"/>
              </a:ext>
            </a:extLst>
          </p:cNvPr>
          <p:cNvCxnSpPr>
            <a:cxnSpLocks/>
            <a:stCxn id="33" idx="0"/>
            <a:endCxn id="98" idx="2"/>
          </p:cNvCxnSpPr>
          <p:nvPr/>
        </p:nvCxnSpPr>
        <p:spPr>
          <a:xfrm rot="16200000" flipV="1">
            <a:off x="7539433" y="2084033"/>
            <a:ext cx="429127" cy="1952028"/>
          </a:xfrm>
          <a:prstGeom prst="bentConnector3">
            <a:avLst>
              <a:gd name="adj1" fmla="val 50000"/>
            </a:avLst>
          </a:prstGeom>
          <a:noFill/>
          <a:ln w="50800" cap="flat" cmpd="sng" algn="ctr">
            <a:solidFill>
              <a:srgbClr val="8E3493"/>
            </a:solidFill>
            <a:prstDash val="sysDot"/>
          </a:ln>
          <a:effectLst/>
        </p:spPr>
      </p:cxnSp>
      <p:cxnSp>
        <p:nvCxnSpPr>
          <p:cNvPr id="55" name="Connector: Elbow 54">
            <a:extLst>
              <a:ext uri="{FF2B5EF4-FFF2-40B4-BE49-F238E27FC236}">
                <a16:creationId xmlns:a16="http://schemas.microsoft.com/office/drawing/2014/main" id="{2C4FBD2B-2785-B7D7-73E6-E06E45D12130}"/>
              </a:ext>
            </a:extLst>
          </p:cNvPr>
          <p:cNvCxnSpPr>
            <a:cxnSpLocks/>
            <a:stCxn id="15" idx="3"/>
            <a:endCxn id="92" idx="3"/>
          </p:cNvCxnSpPr>
          <p:nvPr/>
        </p:nvCxnSpPr>
        <p:spPr>
          <a:xfrm flipH="1" flipV="1">
            <a:off x="7442540" y="2670154"/>
            <a:ext cx="2193945" cy="2577568"/>
          </a:xfrm>
          <a:prstGeom prst="bentConnector3">
            <a:avLst>
              <a:gd name="adj1" fmla="val -10420"/>
            </a:avLst>
          </a:prstGeom>
          <a:noFill/>
          <a:ln w="50800" cap="flat" cmpd="sng" algn="ctr">
            <a:solidFill>
              <a:srgbClr val="8E3493"/>
            </a:solidFill>
            <a:prstDash val="sysDot"/>
          </a:ln>
          <a:effectLst/>
        </p:spPr>
      </p:cxnSp>
      <p:cxnSp>
        <p:nvCxnSpPr>
          <p:cNvPr id="69" name="Connector: Elbow 68">
            <a:extLst>
              <a:ext uri="{FF2B5EF4-FFF2-40B4-BE49-F238E27FC236}">
                <a16:creationId xmlns:a16="http://schemas.microsoft.com/office/drawing/2014/main" id="{6A1216DE-0414-9B16-4D01-8DF79C6B34A1}"/>
              </a:ext>
            </a:extLst>
          </p:cNvPr>
          <p:cNvCxnSpPr>
            <a:cxnSpLocks/>
            <a:stCxn id="17" idx="1"/>
          </p:cNvCxnSpPr>
          <p:nvPr/>
        </p:nvCxnSpPr>
        <p:spPr>
          <a:xfrm rot="10800000" flipH="1">
            <a:off x="3503069" y="2629500"/>
            <a:ext cx="2168693" cy="2630999"/>
          </a:xfrm>
          <a:prstGeom prst="bentConnector4">
            <a:avLst>
              <a:gd name="adj1" fmla="val -10541"/>
              <a:gd name="adj2" fmla="val 99840"/>
            </a:avLst>
          </a:prstGeom>
          <a:noFill/>
          <a:ln w="50800" cap="flat" cmpd="sng" algn="ctr">
            <a:solidFill>
              <a:srgbClr val="8E3493"/>
            </a:solidFill>
            <a:prstDash val="sysDot"/>
          </a:ln>
          <a:effectLst/>
        </p:spPr>
      </p:cxnSp>
      <p:cxnSp>
        <p:nvCxnSpPr>
          <p:cNvPr id="73" name="Connector: Elbow 72">
            <a:extLst>
              <a:ext uri="{FF2B5EF4-FFF2-40B4-BE49-F238E27FC236}">
                <a16:creationId xmlns:a16="http://schemas.microsoft.com/office/drawing/2014/main" id="{1BA7F19A-4C76-6A78-0E7D-CAF5AFA03CBF}"/>
              </a:ext>
            </a:extLst>
          </p:cNvPr>
          <p:cNvCxnSpPr>
            <a:cxnSpLocks/>
            <a:stCxn id="14" idx="1"/>
            <a:endCxn id="102" idx="2"/>
          </p:cNvCxnSpPr>
          <p:nvPr/>
        </p:nvCxnSpPr>
        <p:spPr>
          <a:xfrm rot="10800000" flipH="1">
            <a:off x="5786880" y="2822508"/>
            <a:ext cx="622098" cy="2437990"/>
          </a:xfrm>
          <a:prstGeom prst="bentConnector4">
            <a:avLst>
              <a:gd name="adj1" fmla="val -36747"/>
              <a:gd name="adj2" fmla="val 88158"/>
            </a:avLst>
          </a:prstGeom>
          <a:noFill/>
          <a:ln w="50800" cap="flat" cmpd="sng" algn="ctr">
            <a:solidFill>
              <a:srgbClr val="8E3493"/>
            </a:solidFill>
            <a:prstDash val="sysDot"/>
          </a:ln>
          <a:effectLst/>
        </p:spPr>
      </p:cxnSp>
      <p:sp>
        <p:nvSpPr>
          <p:cNvPr id="81" name="Rectangle: Rounded Corners 80">
            <a:extLst>
              <a:ext uri="{FF2B5EF4-FFF2-40B4-BE49-F238E27FC236}">
                <a16:creationId xmlns:a16="http://schemas.microsoft.com/office/drawing/2014/main" id="{A8BC4306-95DA-A074-07EA-7619B2BFD5ED}"/>
              </a:ext>
            </a:extLst>
          </p:cNvPr>
          <p:cNvSpPr/>
          <p:nvPr/>
        </p:nvSpPr>
        <p:spPr bwMode="gray">
          <a:xfrm>
            <a:off x="6222495" y="2542826"/>
            <a:ext cx="749185" cy="173347"/>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1000" b="1" kern="0">
              <a:solidFill>
                <a:prstClr val="white"/>
              </a:solidFill>
              <a:latin typeface="Open Sans"/>
            </a:endParaRPr>
          </a:p>
        </p:txBody>
      </p:sp>
      <p:sp>
        <p:nvSpPr>
          <p:cNvPr id="82" name="Rectangle: Rounded Corners 81">
            <a:extLst>
              <a:ext uri="{FF2B5EF4-FFF2-40B4-BE49-F238E27FC236}">
                <a16:creationId xmlns:a16="http://schemas.microsoft.com/office/drawing/2014/main" id="{22C3116C-9B2B-4525-7FAD-CB23A783FF34}"/>
              </a:ext>
            </a:extLst>
          </p:cNvPr>
          <p:cNvSpPr/>
          <p:nvPr/>
        </p:nvSpPr>
        <p:spPr bwMode="gray">
          <a:xfrm>
            <a:off x="6062473" y="2247148"/>
            <a:ext cx="749185" cy="173347"/>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1000" b="1" kern="0">
              <a:solidFill>
                <a:prstClr val="white"/>
              </a:solidFill>
              <a:latin typeface="Open Sans"/>
            </a:endParaRPr>
          </a:p>
        </p:txBody>
      </p:sp>
      <p:sp>
        <p:nvSpPr>
          <p:cNvPr id="91" name="Rectangle: Rounded Corners 90">
            <a:extLst>
              <a:ext uri="{FF2B5EF4-FFF2-40B4-BE49-F238E27FC236}">
                <a16:creationId xmlns:a16="http://schemas.microsoft.com/office/drawing/2014/main" id="{BE8239B2-DE51-459F-8DD8-261241211564}"/>
              </a:ext>
            </a:extLst>
          </p:cNvPr>
          <p:cNvSpPr/>
          <p:nvPr/>
        </p:nvSpPr>
        <p:spPr bwMode="gray">
          <a:xfrm>
            <a:off x="6666880" y="2003490"/>
            <a:ext cx="749185" cy="173347"/>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1000" b="1" kern="0">
              <a:solidFill>
                <a:prstClr val="white"/>
              </a:solidFill>
              <a:latin typeface="Open Sans"/>
            </a:endParaRPr>
          </a:p>
        </p:txBody>
      </p:sp>
      <p:sp>
        <p:nvSpPr>
          <p:cNvPr id="92" name="Rectangle: Rounded Corners 91">
            <a:extLst>
              <a:ext uri="{FF2B5EF4-FFF2-40B4-BE49-F238E27FC236}">
                <a16:creationId xmlns:a16="http://schemas.microsoft.com/office/drawing/2014/main" id="{2106E470-1C60-9A13-21F3-E039916C6FC9}"/>
              </a:ext>
            </a:extLst>
          </p:cNvPr>
          <p:cNvSpPr/>
          <p:nvPr/>
        </p:nvSpPr>
        <p:spPr bwMode="gray">
          <a:xfrm>
            <a:off x="6693355" y="2583480"/>
            <a:ext cx="749185" cy="173347"/>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1000" b="1" kern="0">
              <a:solidFill>
                <a:prstClr val="white"/>
              </a:solidFill>
              <a:latin typeface="Open Sans"/>
            </a:endParaRPr>
          </a:p>
        </p:txBody>
      </p:sp>
      <p:sp>
        <p:nvSpPr>
          <p:cNvPr id="98" name="Rectangle: Rounded Corners 97">
            <a:extLst>
              <a:ext uri="{FF2B5EF4-FFF2-40B4-BE49-F238E27FC236}">
                <a16:creationId xmlns:a16="http://schemas.microsoft.com/office/drawing/2014/main" id="{8CE21E5F-E978-C2EA-B68E-59508E5A9819}"/>
              </a:ext>
            </a:extLst>
          </p:cNvPr>
          <p:cNvSpPr/>
          <p:nvPr/>
        </p:nvSpPr>
        <p:spPr bwMode="gray">
          <a:xfrm>
            <a:off x="6588144" y="2672136"/>
            <a:ext cx="379675" cy="173347"/>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1000" b="1" kern="0">
              <a:solidFill>
                <a:prstClr val="white"/>
              </a:solidFill>
              <a:latin typeface="Open Sans"/>
            </a:endParaRPr>
          </a:p>
        </p:txBody>
      </p:sp>
      <p:sp>
        <p:nvSpPr>
          <p:cNvPr id="106" name="Rectangle: Rounded Corners 105">
            <a:extLst>
              <a:ext uri="{FF2B5EF4-FFF2-40B4-BE49-F238E27FC236}">
                <a16:creationId xmlns:a16="http://schemas.microsoft.com/office/drawing/2014/main" id="{9CB2CFB2-1A29-BCC0-65B1-1D04A9E91F0C}"/>
              </a:ext>
            </a:extLst>
          </p:cNvPr>
          <p:cNvSpPr/>
          <p:nvPr/>
        </p:nvSpPr>
        <p:spPr bwMode="gray">
          <a:xfrm>
            <a:off x="3248088" y="1437542"/>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100" b="1" kern="0">
                <a:solidFill>
                  <a:prstClr val="white"/>
                </a:solidFill>
                <a:latin typeface="Open Sans"/>
              </a:rPr>
              <a:t>Requirement</a:t>
            </a:r>
            <a:endParaRPr lang="en-AU" sz="1000" b="1" kern="0">
              <a:solidFill>
                <a:prstClr val="white"/>
              </a:solidFill>
              <a:latin typeface="Open Sans"/>
            </a:endParaRPr>
          </a:p>
        </p:txBody>
      </p:sp>
      <p:cxnSp>
        <p:nvCxnSpPr>
          <p:cNvPr id="107" name="Connector: Elbow 106">
            <a:extLst>
              <a:ext uri="{FF2B5EF4-FFF2-40B4-BE49-F238E27FC236}">
                <a16:creationId xmlns:a16="http://schemas.microsoft.com/office/drawing/2014/main" id="{3CAF6433-3D72-66E2-9D6C-DD1C99390DDF}"/>
              </a:ext>
            </a:extLst>
          </p:cNvPr>
          <p:cNvCxnSpPr>
            <a:cxnSpLocks/>
            <a:stCxn id="106" idx="3"/>
            <a:endCxn id="3" idx="1"/>
          </p:cNvCxnSpPr>
          <p:nvPr/>
        </p:nvCxnSpPr>
        <p:spPr>
          <a:xfrm>
            <a:off x="5061038" y="1964655"/>
            <a:ext cx="616876" cy="391069"/>
          </a:xfrm>
          <a:prstGeom prst="bentConnector3">
            <a:avLst>
              <a:gd name="adj1" fmla="val 50000"/>
            </a:avLst>
          </a:prstGeom>
          <a:noFill/>
          <a:ln w="50800" cap="flat" cmpd="sng" algn="ctr">
            <a:solidFill>
              <a:srgbClr val="8E3493"/>
            </a:solidFill>
            <a:prstDash val="sysDot"/>
          </a:ln>
          <a:effectLst/>
        </p:spPr>
      </p:cxnSp>
      <p:sp>
        <p:nvSpPr>
          <p:cNvPr id="102" name="Rectangle: Rounded Corners 101">
            <a:extLst>
              <a:ext uri="{FF2B5EF4-FFF2-40B4-BE49-F238E27FC236}">
                <a16:creationId xmlns:a16="http://schemas.microsoft.com/office/drawing/2014/main" id="{8668C5A5-C4B8-B899-BD4F-78510A447100}"/>
              </a:ext>
            </a:extLst>
          </p:cNvPr>
          <p:cNvSpPr/>
          <p:nvPr/>
        </p:nvSpPr>
        <p:spPr bwMode="gray">
          <a:xfrm>
            <a:off x="6219140" y="2649161"/>
            <a:ext cx="379675" cy="173347"/>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1000" b="1" kern="0">
              <a:solidFill>
                <a:prstClr val="white"/>
              </a:solidFill>
              <a:latin typeface="Open Sans"/>
            </a:endParaRPr>
          </a:p>
        </p:txBody>
      </p:sp>
      <p:sp>
        <p:nvSpPr>
          <p:cNvPr id="3" name="Rectangle: Rounded Corners 2">
            <a:extLst>
              <a:ext uri="{FF2B5EF4-FFF2-40B4-BE49-F238E27FC236}">
                <a16:creationId xmlns:a16="http://schemas.microsoft.com/office/drawing/2014/main" id="{81BE3264-82A2-9A13-6181-9AFB5F6560C1}"/>
              </a:ext>
            </a:extLst>
          </p:cNvPr>
          <p:cNvSpPr/>
          <p:nvPr/>
        </p:nvSpPr>
        <p:spPr bwMode="gray">
          <a:xfrm>
            <a:off x="5677914" y="1828611"/>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100" b="1" kern="0">
                <a:solidFill>
                  <a:prstClr val="white"/>
                </a:solidFill>
                <a:latin typeface="Open Sans"/>
              </a:rPr>
              <a:t>Initiative/ Project/ Program</a:t>
            </a:r>
          </a:p>
          <a:p>
            <a:pPr>
              <a:lnSpc>
                <a:spcPct val="106000"/>
              </a:lnSpc>
              <a:buFont typeface="Wingdings 2" pitchFamily="18" charset="2"/>
              <a:buNone/>
            </a:pPr>
            <a:endParaRPr lang="en-AU" sz="1000" b="1" kern="0">
              <a:solidFill>
                <a:prstClr val="white"/>
              </a:solidFill>
              <a:latin typeface="Open Sans"/>
            </a:endParaRPr>
          </a:p>
        </p:txBody>
      </p:sp>
      <p:sp>
        <p:nvSpPr>
          <p:cNvPr id="115" name="Rectangle: Rounded Corners 114">
            <a:extLst>
              <a:ext uri="{FF2B5EF4-FFF2-40B4-BE49-F238E27FC236}">
                <a16:creationId xmlns:a16="http://schemas.microsoft.com/office/drawing/2014/main" id="{5863795A-18EE-7DE3-8CCA-31A02AA53277}"/>
              </a:ext>
            </a:extLst>
          </p:cNvPr>
          <p:cNvSpPr/>
          <p:nvPr/>
        </p:nvSpPr>
        <p:spPr bwMode="gray">
          <a:xfrm>
            <a:off x="10177436" y="247271"/>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100" b="1" kern="0">
                <a:solidFill>
                  <a:prstClr val="white"/>
                </a:solidFill>
                <a:latin typeface="Open Sans"/>
              </a:rPr>
              <a:t>Control</a:t>
            </a:r>
          </a:p>
        </p:txBody>
      </p:sp>
      <p:cxnSp>
        <p:nvCxnSpPr>
          <p:cNvPr id="120" name="Connector: Elbow 119">
            <a:extLst>
              <a:ext uri="{FF2B5EF4-FFF2-40B4-BE49-F238E27FC236}">
                <a16:creationId xmlns:a16="http://schemas.microsoft.com/office/drawing/2014/main" id="{0EED6CA5-BBA6-DB9A-EE59-2DCF598A5679}"/>
              </a:ext>
            </a:extLst>
          </p:cNvPr>
          <p:cNvCxnSpPr>
            <a:cxnSpLocks/>
            <a:stCxn id="115" idx="1"/>
            <a:endCxn id="3" idx="3"/>
          </p:cNvCxnSpPr>
          <p:nvPr/>
        </p:nvCxnSpPr>
        <p:spPr>
          <a:xfrm rot="10800000" flipV="1">
            <a:off x="7490864" y="774384"/>
            <a:ext cx="2686572" cy="1581340"/>
          </a:xfrm>
          <a:prstGeom prst="bentConnector3">
            <a:avLst>
              <a:gd name="adj1" fmla="val 14191"/>
            </a:avLst>
          </a:prstGeom>
          <a:noFill/>
          <a:ln w="50800" cap="flat" cmpd="sng" algn="ctr">
            <a:solidFill>
              <a:srgbClr val="8E3493"/>
            </a:solidFill>
            <a:prstDash val="sysDot"/>
          </a:ln>
          <a:effectLst/>
        </p:spPr>
      </p:cxnSp>
      <p:cxnSp>
        <p:nvCxnSpPr>
          <p:cNvPr id="160" name="Connector: Elbow 159">
            <a:extLst>
              <a:ext uri="{FF2B5EF4-FFF2-40B4-BE49-F238E27FC236}">
                <a16:creationId xmlns:a16="http://schemas.microsoft.com/office/drawing/2014/main" id="{4BEAD278-406B-97FB-024F-1127C30BC42F}"/>
              </a:ext>
            </a:extLst>
          </p:cNvPr>
          <p:cNvCxnSpPr>
            <a:cxnSpLocks/>
            <a:stCxn id="51" idx="0"/>
          </p:cNvCxnSpPr>
          <p:nvPr/>
        </p:nvCxnSpPr>
        <p:spPr>
          <a:xfrm rot="16200000" flipV="1">
            <a:off x="9310620" y="3113533"/>
            <a:ext cx="2067272" cy="1180515"/>
          </a:xfrm>
          <a:prstGeom prst="bentConnector3">
            <a:avLst>
              <a:gd name="adj1" fmla="val 99940"/>
            </a:avLst>
          </a:prstGeom>
          <a:noFill/>
          <a:ln w="50800" cap="flat" cmpd="sng" algn="ctr">
            <a:solidFill>
              <a:srgbClr val="8E3493"/>
            </a:solidFill>
            <a:prstDash val="sysDot"/>
          </a:ln>
          <a:effectLst/>
        </p:spPr>
      </p:cxnSp>
      <p:sp>
        <p:nvSpPr>
          <p:cNvPr id="4" name="Rectangle: Rounded Corners 3">
            <a:extLst>
              <a:ext uri="{FF2B5EF4-FFF2-40B4-BE49-F238E27FC236}">
                <a16:creationId xmlns:a16="http://schemas.microsoft.com/office/drawing/2014/main" id="{865D40B9-DE50-58C6-7512-8AFB355740A9}"/>
              </a:ext>
            </a:extLst>
          </p:cNvPr>
          <p:cNvSpPr/>
          <p:nvPr/>
        </p:nvSpPr>
        <p:spPr bwMode="gray">
          <a:xfrm>
            <a:off x="3160450" y="589597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Text</a:t>
            </a:r>
            <a:endParaRPr lang="en-AU" sz="1200" b="1" kern="0">
              <a:solidFill>
                <a:prstClr val="white"/>
              </a:solidFill>
              <a:latin typeface="Open Sans"/>
            </a:endParaRPr>
          </a:p>
        </p:txBody>
      </p:sp>
      <p:sp>
        <p:nvSpPr>
          <p:cNvPr id="5" name="Rectangle: Rounded Corners 4">
            <a:extLst>
              <a:ext uri="{FF2B5EF4-FFF2-40B4-BE49-F238E27FC236}">
                <a16:creationId xmlns:a16="http://schemas.microsoft.com/office/drawing/2014/main" id="{E6AB160B-15E6-8F8F-6F6B-37EF0F3EEE5D}"/>
              </a:ext>
            </a:extLst>
          </p:cNvPr>
          <p:cNvSpPr/>
          <p:nvPr/>
        </p:nvSpPr>
        <p:spPr bwMode="gray">
          <a:xfrm>
            <a:off x="5449124" y="5895975"/>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50" b="1" kern="0">
                <a:solidFill>
                  <a:prstClr val="white"/>
                </a:solidFill>
                <a:latin typeface="Open Sans"/>
              </a:rPr>
              <a:t>(Text)</a:t>
            </a:r>
            <a:endParaRPr lang="en-AU" sz="900" b="1" kern="0">
              <a:solidFill>
                <a:prstClr val="white"/>
              </a:solidFill>
              <a:latin typeface="Open Sans"/>
            </a:endParaRPr>
          </a:p>
        </p:txBody>
      </p:sp>
      <p:cxnSp>
        <p:nvCxnSpPr>
          <p:cNvPr id="6" name="Straight Connector 5">
            <a:extLst>
              <a:ext uri="{FF2B5EF4-FFF2-40B4-BE49-F238E27FC236}">
                <a16:creationId xmlns:a16="http://schemas.microsoft.com/office/drawing/2014/main" id="{EBDB8896-A265-F964-E2A3-5024B6CAD726}"/>
              </a:ext>
            </a:extLst>
          </p:cNvPr>
          <p:cNvCxnSpPr>
            <a:cxnSpLocks/>
          </p:cNvCxnSpPr>
          <p:nvPr/>
        </p:nvCxnSpPr>
        <p:spPr>
          <a:xfrm flipH="1">
            <a:off x="9653493" y="6008820"/>
            <a:ext cx="435762" cy="0"/>
          </a:xfrm>
          <a:prstGeom prst="line">
            <a:avLst/>
          </a:prstGeom>
          <a:noFill/>
          <a:ln w="50800" cap="flat" cmpd="sng" algn="ctr">
            <a:solidFill>
              <a:srgbClr val="8E3493"/>
            </a:solidFill>
            <a:prstDash val="sysDot"/>
          </a:ln>
          <a:effectLst/>
        </p:spPr>
      </p:cxnSp>
      <p:cxnSp>
        <p:nvCxnSpPr>
          <p:cNvPr id="7" name="Straight Connector 6">
            <a:extLst>
              <a:ext uri="{FF2B5EF4-FFF2-40B4-BE49-F238E27FC236}">
                <a16:creationId xmlns:a16="http://schemas.microsoft.com/office/drawing/2014/main" id="{431B33FD-2DD1-9BA3-B1FD-3BFED931F1A0}"/>
              </a:ext>
            </a:extLst>
          </p:cNvPr>
          <p:cNvCxnSpPr>
            <a:cxnSpLocks/>
          </p:cNvCxnSpPr>
          <p:nvPr/>
        </p:nvCxnSpPr>
        <p:spPr>
          <a:xfrm flipH="1">
            <a:off x="7756302" y="6008820"/>
            <a:ext cx="517557" cy="0"/>
          </a:xfrm>
          <a:prstGeom prst="line">
            <a:avLst/>
          </a:prstGeom>
          <a:noFill/>
          <a:ln w="50800" cap="flat" cmpd="sng" algn="ctr">
            <a:solidFill>
              <a:srgbClr val="8E3493"/>
            </a:solidFill>
            <a:prstDash val="solid"/>
          </a:ln>
          <a:effectLst/>
        </p:spPr>
      </p:cxnSp>
      <p:sp>
        <p:nvSpPr>
          <p:cNvPr id="8" name="TextBox 7">
            <a:extLst>
              <a:ext uri="{FF2B5EF4-FFF2-40B4-BE49-F238E27FC236}">
                <a16:creationId xmlns:a16="http://schemas.microsoft.com/office/drawing/2014/main" id="{14E85AF0-E822-AF49-CAFF-B77DC3D3B6F7}"/>
              </a:ext>
            </a:extLst>
          </p:cNvPr>
          <p:cNvSpPr txBox="1"/>
          <p:nvPr/>
        </p:nvSpPr>
        <p:spPr>
          <a:xfrm>
            <a:off x="3809443" y="5899566"/>
            <a:ext cx="1579872" cy="261610"/>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Metamodel Object</a:t>
            </a:r>
            <a:endParaRPr lang="en-AU" sz="1050"/>
          </a:p>
        </p:txBody>
      </p:sp>
      <p:sp>
        <p:nvSpPr>
          <p:cNvPr id="9" name="TextBox 8">
            <a:extLst>
              <a:ext uri="{FF2B5EF4-FFF2-40B4-BE49-F238E27FC236}">
                <a16:creationId xmlns:a16="http://schemas.microsoft.com/office/drawing/2014/main" id="{22AA27EB-2CD5-3984-FB49-8E119C36CC0A}"/>
              </a:ext>
            </a:extLst>
          </p:cNvPr>
          <p:cNvSpPr txBox="1"/>
          <p:nvPr/>
        </p:nvSpPr>
        <p:spPr>
          <a:xfrm>
            <a:off x="6074726" y="5881862"/>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TOGAF Object Name</a:t>
            </a:r>
            <a:endParaRPr lang="en-AU" sz="1050"/>
          </a:p>
        </p:txBody>
      </p:sp>
      <p:sp>
        <p:nvSpPr>
          <p:cNvPr id="11" name="TextBox 10">
            <a:extLst>
              <a:ext uri="{FF2B5EF4-FFF2-40B4-BE49-F238E27FC236}">
                <a16:creationId xmlns:a16="http://schemas.microsoft.com/office/drawing/2014/main" id="{B29585BD-701C-CEF2-A669-00C95E329CF3}"/>
              </a:ext>
            </a:extLst>
          </p:cNvPr>
          <p:cNvSpPr txBox="1"/>
          <p:nvPr/>
        </p:nvSpPr>
        <p:spPr>
          <a:xfrm>
            <a:off x="8273859" y="5889151"/>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TOGAF relationship</a:t>
            </a:r>
            <a:endParaRPr lang="en-AU" sz="1050"/>
          </a:p>
        </p:txBody>
      </p:sp>
      <p:sp>
        <p:nvSpPr>
          <p:cNvPr id="12" name="TextBox 11">
            <a:extLst>
              <a:ext uri="{FF2B5EF4-FFF2-40B4-BE49-F238E27FC236}">
                <a16:creationId xmlns:a16="http://schemas.microsoft.com/office/drawing/2014/main" id="{8A3D9204-D4C4-56BB-476E-E8A600B56805}"/>
              </a:ext>
            </a:extLst>
          </p:cNvPr>
          <p:cNvSpPr txBox="1"/>
          <p:nvPr/>
        </p:nvSpPr>
        <p:spPr>
          <a:xfrm>
            <a:off x="10103100" y="5875443"/>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QGEA added relationship</a:t>
            </a:r>
            <a:endParaRPr lang="en-AU" sz="1050"/>
          </a:p>
        </p:txBody>
      </p:sp>
      <p:sp>
        <p:nvSpPr>
          <p:cNvPr id="26" name="Rectangle: Rounded Corners 25">
            <a:extLst>
              <a:ext uri="{FF2B5EF4-FFF2-40B4-BE49-F238E27FC236}">
                <a16:creationId xmlns:a16="http://schemas.microsoft.com/office/drawing/2014/main" id="{98EBA18B-C7D0-973B-13A2-488786997CB0}"/>
              </a:ext>
            </a:extLst>
          </p:cNvPr>
          <p:cNvSpPr/>
          <p:nvPr/>
        </p:nvSpPr>
        <p:spPr bwMode="gray">
          <a:xfrm>
            <a:off x="4600912" y="374884"/>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27" name="Rectangle: Rounded Corners 26">
            <a:extLst>
              <a:ext uri="{FF2B5EF4-FFF2-40B4-BE49-F238E27FC236}">
                <a16:creationId xmlns:a16="http://schemas.microsoft.com/office/drawing/2014/main" id="{ACFDC2B0-CA9C-7399-A258-737EDBFA9497}"/>
              </a:ext>
            </a:extLst>
          </p:cNvPr>
          <p:cNvSpPr/>
          <p:nvPr/>
        </p:nvSpPr>
        <p:spPr bwMode="gray">
          <a:xfrm>
            <a:off x="4600912" y="770321"/>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30" name="Rectangle: Rounded Corners 29">
            <a:extLst>
              <a:ext uri="{FF2B5EF4-FFF2-40B4-BE49-F238E27FC236}">
                <a16:creationId xmlns:a16="http://schemas.microsoft.com/office/drawing/2014/main" id="{771EA8F7-0D68-D39F-4EA3-73859F73DF5B}"/>
              </a:ext>
            </a:extLst>
          </p:cNvPr>
          <p:cNvSpPr/>
          <p:nvPr/>
        </p:nvSpPr>
        <p:spPr bwMode="gray">
          <a:xfrm>
            <a:off x="3248088" y="169711"/>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Agency</a:t>
            </a:r>
            <a:endParaRPr lang="en-AU" sz="900" b="1" kern="0">
              <a:solidFill>
                <a:prstClr val="white"/>
              </a:solidFill>
              <a:latin typeface="Open Sans"/>
            </a:endParaRPr>
          </a:p>
        </p:txBody>
      </p:sp>
      <p:sp>
        <p:nvSpPr>
          <p:cNvPr id="31" name="Rectangle: Rounded Corners 30">
            <a:extLst>
              <a:ext uri="{FF2B5EF4-FFF2-40B4-BE49-F238E27FC236}">
                <a16:creationId xmlns:a16="http://schemas.microsoft.com/office/drawing/2014/main" id="{78FE47A5-9AF0-471F-AAAB-8D6B03F80EB9}"/>
              </a:ext>
            </a:extLst>
          </p:cNvPr>
          <p:cNvSpPr/>
          <p:nvPr/>
        </p:nvSpPr>
        <p:spPr bwMode="gray">
          <a:xfrm>
            <a:off x="4628192" y="785067"/>
            <a:ext cx="432846" cy="251699"/>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900" b="1" kern="0">
              <a:solidFill>
                <a:prstClr val="white"/>
              </a:solidFill>
              <a:latin typeface="Open Sans"/>
            </a:endParaRPr>
          </a:p>
        </p:txBody>
      </p:sp>
      <p:sp>
        <p:nvSpPr>
          <p:cNvPr id="35" name="Rectangle: Rounded Corners 34">
            <a:extLst>
              <a:ext uri="{FF2B5EF4-FFF2-40B4-BE49-F238E27FC236}">
                <a16:creationId xmlns:a16="http://schemas.microsoft.com/office/drawing/2014/main" id="{8340E440-4EE6-20D4-66FE-276E62838313}"/>
              </a:ext>
            </a:extLst>
          </p:cNvPr>
          <p:cNvSpPr/>
          <p:nvPr/>
        </p:nvSpPr>
        <p:spPr bwMode="gray">
          <a:xfrm>
            <a:off x="3325754" y="645844"/>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Transport and Main Roads</a:t>
            </a:r>
          </a:p>
        </p:txBody>
      </p:sp>
      <p:sp>
        <p:nvSpPr>
          <p:cNvPr id="37" name="Rectangle: Rounded Corners 36">
            <a:extLst>
              <a:ext uri="{FF2B5EF4-FFF2-40B4-BE49-F238E27FC236}">
                <a16:creationId xmlns:a16="http://schemas.microsoft.com/office/drawing/2014/main" id="{61935EC5-05E7-AA92-AA62-D0C3E7F625DB}"/>
              </a:ext>
            </a:extLst>
          </p:cNvPr>
          <p:cNvSpPr/>
          <p:nvPr/>
        </p:nvSpPr>
        <p:spPr bwMode="gray">
          <a:xfrm>
            <a:off x="8297522" y="995114"/>
            <a:ext cx="432846" cy="251699"/>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900" b="1" kern="0">
              <a:solidFill>
                <a:prstClr val="white"/>
              </a:solidFill>
              <a:latin typeface="Open Sans"/>
            </a:endParaRPr>
          </a:p>
        </p:txBody>
      </p:sp>
      <p:sp>
        <p:nvSpPr>
          <p:cNvPr id="39" name="Rectangle: Rounded Corners 38">
            <a:extLst>
              <a:ext uri="{FF2B5EF4-FFF2-40B4-BE49-F238E27FC236}">
                <a16:creationId xmlns:a16="http://schemas.microsoft.com/office/drawing/2014/main" id="{57A0CBE0-6E12-9EBE-A5D7-D5CB9FB039C5}"/>
              </a:ext>
            </a:extLst>
          </p:cNvPr>
          <p:cNvSpPr/>
          <p:nvPr/>
        </p:nvSpPr>
        <p:spPr bwMode="gray">
          <a:xfrm>
            <a:off x="7904115" y="253695"/>
            <a:ext cx="432846" cy="251699"/>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900" b="1" kern="0">
              <a:solidFill>
                <a:prstClr val="white"/>
              </a:solidFill>
              <a:latin typeface="Open Sans"/>
            </a:endParaRPr>
          </a:p>
        </p:txBody>
      </p:sp>
      <p:sp>
        <p:nvSpPr>
          <p:cNvPr id="40" name="Rectangle: Rounded Corners 39">
            <a:extLst>
              <a:ext uri="{FF2B5EF4-FFF2-40B4-BE49-F238E27FC236}">
                <a16:creationId xmlns:a16="http://schemas.microsoft.com/office/drawing/2014/main" id="{C5AA5B49-6C42-DC56-13B7-6B9D0CF3DF57}"/>
              </a:ext>
            </a:extLst>
          </p:cNvPr>
          <p:cNvSpPr/>
          <p:nvPr/>
        </p:nvSpPr>
        <p:spPr bwMode="gray">
          <a:xfrm>
            <a:off x="9243436" y="311750"/>
            <a:ext cx="432846" cy="251699"/>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900" b="1" kern="0">
              <a:solidFill>
                <a:prstClr val="white"/>
              </a:solidFill>
              <a:latin typeface="Open Sans"/>
            </a:endParaRPr>
          </a:p>
        </p:txBody>
      </p:sp>
      <p:sp>
        <p:nvSpPr>
          <p:cNvPr id="41" name="Rectangle: Rounded Corners 40">
            <a:extLst>
              <a:ext uri="{FF2B5EF4-FFF2-40B4-BE49-F238E27FC236}">
                <a16:creationId xmlns:a16="http://schemas.microsoft.com/office/drawing/2014/main" id="{AE1EAB3A-69D2-8923-F86B-E46B3D2592DD}"/>
              </a:ext>
            </a:extLst>
          </p:cNvPr>
          <p:cNvSpPr/>
          <p:nvPr/>
        </p:nvSpPr>
        <p:spPr bwMode="gray">
          <a:xfrm>
            <a:off x="7866248" y="192587"/>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Business Capability</a:t>
            </a:r>
            <a:endParaRPr lang="en-AU" sz="1000" b="1" kern="0">
              <a:solidFill>
                <a:prstClr val="white"/>
              </a:solidFill>
              <a:latin typeface="Open Sans"/>
            </a:endParaRPr>
          </a:p>
        </p:txBody>
      </p:sp>
      <p:sp>
        <p:nvSpPr>
          <p:cNvPr id="42" name="Rectangle: Rounded Corners 41">
            <a:extLst>
              <a:ext uri="{FF2B5EF4-FFF2-40B4-BE49-F238E27FC236}">
                <a16:creationId xmlns:a16="http://schemas.microsoft.com/office/drawing/2014/main" id="{557DC347-4049-D7D1-A0DA-44360DBB801A}"/>
              </a:ext>
            </a:extLst>
          </p:cNvPr>
          <p:cNvSpPr/>
          <p:nvPr/>
        </p:nvSpPr>
        <p:spPr bwMode="gray">
          <a:xfrm>
            <a:off x="7949415" y="669072"/>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Transport Accreditation</a:t>
            </a:r>
          </a:p>
        </p:txBody>
      </p:sp>
      <p:sp>
        <p:nvSpPr>
          <p:cNvPr id="44" name="Rectangle: Rounded Corners 43">
            <a:extLst>
              <a:ext uri="{FF2B5EF4-FFF2-40B4-BE49-F238E27FC236}">
                <a16:creationId xmlns:a16="http://schemas.microsoft.com/office/drawing/2014/main" id="{C1948B8A-AA15-F1D7-8BE8-B9D64EE7B602}"/>
              </a:ext>
            </a:extLst>
          </p:cNvPr>
          <p:cNvSpPr/>
          <p:nvPr/>
        </p:nvSpPr>
        <p:spPr bwMode="gray">
          <a:xfrm>
            <a:off x="5747035" y="706664"/>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Tow Truck Operator  Accreditation</a:t>
            </a:r>
          </a:p>
        </p:txBody>
      </p:sp>
      <p:sp>
        <p:nvSpPr>
          <p:cNvPr id="45" name="Rectangle: Rounded Corners 44">
            <a:extLst>
              <a:ext uri="{FF2B5EF4-FFF2-40B4-BE49-F238E27FC236}">
                <a16:creationId xmlns:a16="http://schemas.microsoft.com/office/drawing/2014/main" id="{87F5731E-21EB-2B10-9ABD-4A7A19E71BFF}"/>
              </a:ext>
            </a:extLst>
          </p:cNvPr>
          <p:cNvSpPr/>
          <p:nvPr/>
        </p:nvSpPr>
        <p:spPr bwMode="gray">
          <a:xfrm>
            <a:off x="5754929" y="2354879"/>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Accreditation Management System Reform</a:t>
            </a:r>
          </a:p>
        </p:txBody>
      </p:sp>
      <p:sp>
        <p:nvSpPr>
          <p:cNvPr id="46" name="Rectangle: Rounded Corners 45">
            <a:extLst>
              <a:ext uri="{FF2B5EF4-FFF2-40B4-BE49-F238E27FC236}">
                <a16:creationId xmlns:a16="http://schemas.microsoft.com/office/drawing/2014/main" id="{D5C225AA-2E9A-B700-D549-702106C46312}"/>
              </a:ext>
            </a:extLst>
          </p:cNvPr>
          <p:cNvSpPr/>
          <p:nvPr/>
        </p:nvSpPr>
        <p:spPr bwMode="gray">
          <a:xfrm>
            <a:off x="3331256" y="1956616"/>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900" b="1" kern="0">
                <a:solidFill>
                  <a:srgbClr val="8E3493"/>
                </a:solidFill>
                <a:latin typeface="Open Sans"/>
              </a:rPr>
              <a:t>Unify and streamline transport accreditation processes</a:t>
            </a:r>
          </a:p>
        </p:txBody>
      </p:sp>
      <p:sp>
        <p:nvSpPr>
          <p:cNvPr id="47" name="Rectangle: Rounded Corners 46">
            <a:extLst>
              <a:ext uri="{FF2B5EF4-FFF2-40B4-BE49-F238E27FC236}">
                <a16:creationId xmlns:a16="http://schemas.microsoft.com/office/drawing/2014/main" id="{1881EAB4-D895-E63F-B539-032EA3BECB98}"/>
              </a:ext>
            </a:extLst>
          </p:cNvPr>
          <p:cNvSpPr/>
          <p:nvPr/>
        </p:nvSpPr>
        <p:spPr bwMode="gray">
          <a:xfrm>
            <a:off x="10194373" y="2000626"/>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900" b="1" kern="0">
                <a:solidFill>
                  <a:srgbClr val="8E3493"/>
                </a:solidFill>
                <a:latin typeface="Open Sans"/>
              </a:rPr>
              <a:t>Assess tow truck operator accreditation application</a:t>
            </a:r>
          </a:p>
        </p:txBody>
      </p:sp>
      <p:sp>
        <p:nvSpPr>
          <p:cNvPr id="48" name="Rectangle: Rounded Corners 47">
            <a:extLst>
              <a:ext uri="{FF2B5EF4-FFF2-40B4-BE49-F238E27FC236}">
                <a16:creationId xmlns:a16="http://schemas.microsoft.com/office/drawing/2014/main" id="{102356DE-830E-0B80-A081-9540134FA18F}"/>
              </a:ext>
            </a:extLst>
          </p:cNvPr>
          <p:cNvSpPr/>
          <p:nvPr/>
        </p:nvSpPr>
        <p:spPr bwMode="gray">
          <a:xfrm>
            <a:off x="10268972" y="767353"/>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Tow Truck Scheme</a:t>
            </a:r>
          </a:p>
        </p:txBody>
      </p:sp>
      <p:sp>
        <p:nvSpPr>
          <p:cNvPr id="49" name="Rectangle: Rounded Corners 48">
            <a:extLst>
              <a:ext uri="{FF2B5EF4-FFF2-40B4-BE49-F238E27FC236}">
                <a16:creationId xmlns:a16="http://schemas.microsoft.com/office/drawing/2014/main" id="{AAE075A9-82FF-945D-49FF-A59E5588D50D}"/>
              </a:ext>
            </a:extLst>
          </p:cNvPr>
          <p:cNvSpPr/>
          <p:nvPr/>
        </p:nvSpPr>
        <p:spPr bwMode="gray">
          <a:xfrm>
            <a:off x="3603159" y="3794293"/>
            <a:ext cx="1646615" cy="411980"/>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900" b="1" kern="0">
                <a:solidFill>
                  <a:srgbClr val="8E3493"/>
                </a:solidFill>
                <a:latin typeface="Open Sans"/>
              </a:rPr>
              <a:t>Accredited Tow Truck Operator Register</a:t>
            </a:r>
          </a:p>
        </p:txBody>
      </p:sp>
      <p:sp>
        <p:nvSpPr>
          <p:cNvPr id="50" name="Rectangle: Rounded Corners 49">
            <a:extLst>
              <a:ext uri="{FF2B5EF4-FFF2-40B4-BE49-F238E27FC236}">
                <a16:creationId xmlns:a16="http://schemas.microsoft.com/office/drawing/2014/main" id="{21C5C466-1C43-D51F-8607-2278101A60FC}"/>
              </a:ext>
            </a:extLst>
          </p:cNvPr>
          <p:cNvSpPr/>
          <p:nvPr/>
        </p:nvSpPr>
        <p:spPr bwMode="gray">
          <a:xfrm>
            <a:off x="5754928" y="3763825"/>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900" b="1" kern="0">
                <a:solidFill>
                  <a:srgbClr val="8E3493"/>
                </a:solidFill>
                <a:latin typeface="Open Sans"/>
              </a:rPr>
              <a:t>SILAS (Service Industry Licensing and Accreditation System)</a:t>
            </a:r>
          </a:p>
        </p:txBody>
      </p:sp>
      <p:sp>
        <p:nvSpPr>
          <p:cNvPr id="51" name="Rectangle: Rounded Corners 50">
            <a:extLst>
              <a:ext uri="{FF2B5EF4-FFF2-40B4-BE49-F238E27FC236}">
                <a16:creationId xmlns:a16="http://schemas.microsoft.com/office/drawing/2014/main" id="{F8177363-B85A-519E-0690-82F6E0628129}"/>
              </a:ext>
            </a:extLst>
          </p:cNvPr>
          <p:cNvSpPr/>
          <p:nvPr/>
        </p:nvSpPr>
        <p:spPr bwMode="gray">
          <a:xfrm>
            <a:off x="10028038" y="4737427"/>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100" b="1" kern="0">
                <a:solidFill>
                  <a:prstClr val="white"/>
                </a:solidFill>
                <a:latin typeface="Open Sans"/>
              </a:rPr>
              <a:t>Legislation</a:t>
            </a:r>
          </a:p>
        </p:txBody>
      </p:sp>
      <p:sp>
        <p:nvSpPr>
          <p:cNvPr id="52" name="Rectangle: Rounded Corners 51">
            <a:extLst>
              <a:ext uri="{FF2B5EF4-FFF2-40B4-BE49-F238E27FC236}">
                <a16:creationId xmlns:a16="http://schemas.microsoft.com/office/drawing/2014/main" id="{D5527027-1AA5-A09E-AB96-EE504F5C66CC}"/>
              </a:ext>
            </a:extLst>
          </p:cNvPr>
          <p:cNvSpPr/>
          <p:nvPr/>
        </p:nvSpPr>
        <p:spPr bwMode="gray">
          <a:xfrm>
            <a:off x="10115985" y="5128113"/>
            <a:ext cx="1646615" cy="152400"/>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900" b="1" kern="0">
                <a:solidFill>
                  <a:srgbClr val="8E3493"/>
                </a:solidFill>
                <a:latin typeface="Open Sans"/>
              </a:rPr>
              <a:t>Tow Truck Act 2023</a:t>
            </a:r>
          </a:p>
        </p:txBody>
      </p:sp>
      <p:sp>
        <p:nvSpPr>
          <p:cNvPr id="56" name="Rectangle: Rounded Corners 55">
            <a:extLst>
              <a:ext uri="{FF2B5EF4-FFF2-40B4-BE49-F238E27FC236}">
                <a16:creationId xmlns:a16="http://schemas.microsoft.com/office/drawing/2014/main" id="{CA95E3D5-2E43-5B82-8B4A-1A9A070463C4}"/>
              </a:ext>
            </a:extLst>
          </p:cNvPr>
          <p:cNvSpPr/>
          <p:nvPr/>
        </p:nvSpPr>
        <p:spPr bwMode="gray">
          <a:xfrm>
            <a:off x="10115985" y="5353627"/>
            <a:ext cx="1646615" cy="307097"/>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900" b="1" kern="0">
                <a:solidFill>
                  <a:srgbClr val="8E3493"/>
                </a:solidFill>
                <a:latin typeface="Open Sans"/>
              </a:rPr>
              <a:t>Tow Truck Regulation 2024</a:t>
            </a:r>
          </a:p>
        </p:txBody>
      </p:sp>
      <p:sp>
        <p:nvSpPr>
          <p:cNvPr id="59" name="Rectangle: Rounded Corners 58">
            <a:extLst>
              <a:ext uri="{FF2B5EF4-FFF2-40B4-BE49-F238E27FC236}">
                <a16:creationId xmlns:a16="http://schemas.microsoft.com/office/drawing/2014/main" id="{03B2F6B0-0D80-599A-0322-D322F8A04D45}"/>
              </a:ext>
            </a:extLst>
          </p:cNvPr>
          <p:cNvSpPr/>
          <p:nvPr/>
        </p:nvSpPr>
        <p:spPr bwMode="gray">
          <a:xfrm>
            <a:off x="7910541" y="3769031"/>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Power BI</a:t>
            </a:r>
          </a:p>
        </p:txBody>
      </p:sp>
      <p:sp>
        <p:nvSpPr>
          <p:cNvPr id="60" name="Rectangle: Rounded Corners 59">
            <a:extLst>
              <a:ext uri="{FF2B5EF4-FFF2-40B4-BE49-F238E27FC236}">
                <a16:creationId xmlns:a16="http://schemas.microsoft.com/office/drawing/2014/main" id="{DA105B30-5F3C-F0D4-CF01-9F2FC2D13465}"/>
              </a:ext>
            </a:extLst>
          </p:cNvPr>
          <p:cNvSpPr/>
          <p:nvPr/>
        </p:nvSpPr>
        <p:spPr bwMode="gray">
          <a:xfrm>
            <a:off x="5870047" y="5264484"/>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Online Application Form</a:t>
            </a:r>
          </a:p>
        </p:txBody>
      </p:sp>
      <p:sp>
        <p:nvSpPr>
          <p:cNvPr id="61" name="Rectangle: Rounded Corners 60">
            <a:extLst>
              <a:ext uri="{FF2B5EF4-FFF2-40B4-BE49-F238E27FC236}">
                <a16:creationId xmlns:a16="http://schemas.microsoft.com/office/drawing/2014/main" id="{105F390D-F709-6C19-DE9A-1924413449CD}"/>
              </a:ext>
            </a:extLst>
          </p:cNvPr>
          <p:cNvSpPr/>
          <p:nvPr/>
        </p:nvSpPr>
        <p:spPr bwMode="gray">
          <a:xfrm>
            <a:off x="7915174" y="5247722"/>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Analytics and Reporting</a:t>
            </a:r>
          </a:p>
        </p:txBody>
      </p:sp>
      <p:sp>
        <p:nvSpPr>
          <p:cNvPr id="62" name="Rectangle: Rounded Corners 61">
            <a:extLst>
              <a:ext uri="{FF2B5EF4-FFF2-40B4-BE49-F238E27FC236}">
                <a16:creationId xmlns:a16="http://schemas.microsoft.com/office/drawing/2014/main" id="{BC5E0ADE-6FFE-A253-1671-38B461EBADAB}"/>
              </a:ext>
            </a:extLst>
          </p:cNvPr>
          <p:cNvSpPr/>
          <p:nvPr/>
        </p:nvSpPr>
        <p:spPr bwMode="gray">
          <a:xfrm>
            <a:off x="3586237" y="5296824"/>
            <a:ext cx="1646615" cy="411980"/>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Accreditations</a:t>
            </a:r>
          </a:p>
        </p:txBody>
      </p:sp>
      <p:sp>
        <p:nvSpPr>
          <p:cNvPr id="66" name="Rectangle: Rounded Corners 65">
            <a:extLst>
              <a:ext uri="{FF2B5EF4-FFF2-40B4-BE49-F238E27FC236}">
                <a16:creationId xmlns:a16="http://schemas.microsoft.com/office/drawing/2014/main" id="{F0B17565-6A62-C661-AFC5-B33FAF5CA39D}"/>
              </a:ext>
            </a:extLst>
          </p:cNvPr>
          <p:cNvSpPr/>
          <p:nvPr/>
        </p:nvSpPr>
        <p:spPr bwMode="gray">
          <a:xfrm>
            <a:off x="3174641" y="6324010"/>
            <a:ext cx="659075" cy="233384"/>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pPr>
            <a:r>
              <a:rPr lang="en-AU" sz="1600" b="1" kern="0">
                <a:solidFill>
                  <a:schemeClr val="bg1"/>
                </a:solidFill>
                <a:latin typeface="Open Sans"/>
              </a:rPr>
              <a:t>Text</a:t>
            </a:r>
          </a:p>
        </p:txBody>
      </p:sp>
      <p:sp>
        <p:nvSpPr>
          <p:cNvPr id="67" name="TextBox 66">
            <a:extLst>
              <a:ext uri="{FF2B5EF4-FFF2-40B4-BE49-F238E27FC236}">
                <a16:creationId xmlns:a16="http://schemas.microsoft.com/office/drawing/2014/main" id="{9172FE85-A554-39A0-685A-A48D18801BF2}"/>
              </a:ext>
            </a:extLst>
          </p:cNvPr>
          <p:cNvSpPr txBox="1"/>
          <p:nvPr/>
        </p:nvSpPr>
        <p:spPr>
          <a:xfrm>
            <a:off x="3829371" y="6309897"/>
            <a:ext cx="2468151" cy="253916"/>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QGEA Metamodel Object part of this view</a:t>
            </a:r>
            <a:endParaRPr lang="en-AU" sz="1050">
              <a:solidFill>
                <a:schemeClr val="bg1"/>
              </a:solidFill>
            </a:endParaRPr>
          </a:p>
        </p:txBody>
      </p:sp>
    </p:spTree>
    <p:extLst>
      <p:ext uri="{BB962C8B-B14F-4D97-AF65-F5344CB8AC3E}">
        <p14:creationId xmlns:p14="http://schemas.microsoft.com/office/powerpoint/2010/main" val="31763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930B57-7F8E-E81D-9280-0DA3304347E5}"/>
              </a:ext>
            </a:extLst>
          </p:cNvPr>
          <p:cNvSpPr>
            <a:spLocks noGrp="1"/>
          </p:cNvSpPr>
          <p:nvPr>
            <p:ph type="sldNum" sz="quarter" idx="12"/>
          </p:nvPr>
        </p:nvSpPr>
        <p:spPr/>
        <p:txBody>
          <a:bodyPr/>
          <a:lstStyle/>
          <a:p>
            <a:fld id="{1AA8F378-6842-4A19-98F4-B68C8A6CB2C6}" type="slidenum">
              <a:rPr lang="en-AU" smtClean="0"/>
              <a:pPr/>
              <a:t>23</a:t>
            </a:fld>
            <a:endParaRPr lang="en-AU"/>
          </a:p>
        </p:txBody>
      </p:sp>
      <p:sp>
        <p:nvSpPr>
          <p:cNvPr id="21" name="Title 2">
            <a:extLst>
              <a:ext uri="{FF2B5EF4-FFF2-40B4-BE49-F238E27FC236}">
                <a16:creationId xmlns:a16="http://schemas.microsoft.com/office/drawing/2014/main" id="{EAFA2D50-9FFA-F4EE-FDD6-E5FF594861D8}"/>
              </a:ext>
            </a:extLst>
          </p:cNvPr>
          <p:cNvSpPr txBox="1">
            <a:spLocks/>
          </p:cNvSpPr>
          <p:nvPr/>
        </p:nvSpPr>
        <p:spPr>
          <a:xfrm>
            <a:off x="469894" y="476591"/>
            <a:ext cx="2690556" cy="4111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i="0" u="none" strike="noStrike" kern="1200" cap="none" spc="0" normalizeH="0" baseline="0" noProof="0">
                <a:ln>
                  <a:noFill/>
                </a:ln>
                <a:effectLst/>
                <a:uLnTx/>
                <a:uFillTx/>
                <a:latin typeface="Calibri" panose="020F0502020204030204" pitchFamily="34" charset="0"/>
                <a:ea typeface="+mj-ea"/>
                <a:cs typeface="+mj-cs"/>
              </a:rPr>
              <a:t>QGEA Metamodel</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Work Package Classification view</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This allows you to categorise your </a:t>
            </a:r>
            <a:r>
              <a:rPr lang="en-AU" sz="1800">
                <a:solidFill>
                  <a:sysClr val="windowText" lastClr="000000"/>
                </a:solidFill>
                <a:latin typeface="Calibri" panose="020F0502020204030204" pitchFamily="34" charset="0"/>
              </a:rPr>
              <a:t>initiative, project, or program </a:t>
            </a:r>
            <a: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against </a:t>
            </a:r>
            <a:r>
              <a:rPr lang="en-AU" sz="1800">
                <a:solidFill>
                  <a:sysClr val="windowText" lastClr="000000"/>
                </a:solidFill>
                <a:latin typeface="Calibri" panose="020F0502020204030204" pitchFamily="34" charset="0"/>
              </a:rPr>
              <a:t>Whole of Government Frameworks allowing for cross-agency comparison of initiatives, reporting, and reusability identification. </a:t>
            </a:r>
            <a:endParaRPr kumimoji="0" lang="en-AU"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endParaRPr>
          </a:p>
        </p:txBody>
      </p:sp>
      <p:sp>
        <p:nvSpPr>
          <p:cNvPr id="22" name="object 4">
            <a:extLst>
              <a:ext uri="{FF2B5EF4-FFF2-40B4-BE49-F238E27FC236}">
                <a16:creationId xmlns:a16="http://schemas.microsoft.com/office/drawing/2014/main" id="{E24017BC-BC98-F8C8-8D60-6570799A4EE2}"/>
              </a:ext>
            </a:extLst>
          </p:cNvPr>
          <p:cNvSpPr txBox="1"/>
          <p:nvPr/>
        </p:nvSpPr>
        <p:spPr>
          <a:xfrm>
            <a:off x="469894" y="3047724"/>
            <a:ext cx="2546973" cy="630942"/>
          </a:xfrm>
          <a:prstGeom prst="rect">
            <a:avLst/>
          </a:prstGeom>
        </p:spPr>
        <p:txBody>
          <a:bodyPr vert="horz" wrap="square" lIns="0" tIns="0" rIns="0" bIns="0" rtlCol="0" anchor="t">
            <a:spAutoFit/>
          </a:bodyPr>
          <a:lstStyle/>
          <a:p>
            <a:pPr marL="12700">
              <a:spcAft>
                <a:spcPts val="300"/>
              </a:spcAft>
              <a:defRPr/>
            </a:pPr>
            <a:r>
              <a:rPr lang="en-US" sz="1200" i="1">
                <a:solidFill>
                  <a:prstClr val="black"/>
                </a:solidFill>
                <a:latin typeface="Open Sans"/>
                <a:ea typeface="Chronicle Display Black" charset="0"/>
                <a:cs typeface="Arial"/>
              </a:rPr>
              <a:t>.</a:t>
            </a:r>
          </a:p>
          <a:p>
            <a:pPr marL="12700">
              <a:spcAft>
                <a:spcPts val="300"/>
              </a:spcAft>
              <a:defRPr/>
            </a:pPr>
            <a:endParaRPr lang="en-US" sz="1200" i="1">
              <a:solidFill>
                <a:prstClr val="black"/>
              </a:solidFill>
              <a:latin typeface="Open Sans"/>
              <a:ea typeface="Chronicle Display Black" charset="0"/>
              <a:cs typeface="Arial"/>
            </a:endParaRPr>
          </a:p>
          <a:p>
            <a:pPr marL="12700">
              <a:spcAft>
                <a:spcPts val="300"/>
              </a:spcAft>
              <a:defRPr/>
            </a:pPr>
            <a:endParaRPr lang="en-US" sz="1200" i="1">
              <a:solidFill>
                <a:prstClr val="black"/>
              </a:solidFill>
              <a:latin typeface="Open Sans"/>
              <a:ea typeface="Chronicle Display Black" charset="0"/>
              <a:cs typeface="Arial"/>
            </a:endParaRPr>
          </a:p>
        </p:txBody>
      </p:sp>
      <p:sp>
        <p:nvSpPr>
          <p:cNvPr id="24" name="Rectangle: Rounded Corners 23">
            <a:extLst>
              <a:ext uri="{FF2B5EF4-FFF2-40B4-BE49-F238E27FC236}">
                <a16:creationId xmlns:a16="http://schemas.microsoft.com/office/drawing/2014/main" id="{283FB09D-D373-6FD0-4050-C3F61D789224}"/>
              </a:ext>
            </a:extLst>
          </p:cNvPr>
          <p:cNvSpPr/>
          <p:nvPr/>
        </p:nvSpPr>
        <p:spPr bwMode="gray">
          <a:xfrm>
            <a:off x="3491692" y="1827584"/>
            <a:ext cx="1812950" cy="1054226"/>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Agency</a:t>
            </a:r>
          </a:p>
          <a:p>
            <a:pPr algn="ctr">
              <a:lnSpc>
                <a:spcPct val="106000"/>
              </a:lnSpc>
              <a:buFont typeface="Wingdings 2" pitchFamily="18" charset="2"/>
              <a:buNone/>
            </a:pPr>
            <a:r>
              <a:rPr lang="en-AU" sz="1200" b="1" kern="0">
                <a:solidFill>
                  <a:prstClr val="white"/>
                </a:solidFill>
                <a:latin typeface="Open Sans"/>
              </a:rPr>
              <a:t>(Org Unit)</a:t>
            </a:r>
          </a:p>
        </p:txBody>
      </p:sp>
      <p:sp>
        <p:nvSpPr>
          <p:cNvPr id="3" name="Rectangle: Rounded Corners 2">
            <a:extLst>
              <a:ext uri="{FF2B5EF4-FFF2-40B4-BE49-F238E27FC236}">
                <a16:creationId xmlns:a16="http://schemas.microsoft.com/office/drawing/2014/main" id="{81BE3264-82A2-9A13-6181-9AFB5F6560C1}"/>
              </a:ext>
            </a:extLst>
          </p:cNvPr>
          <p:cNvSpPr/>
          <p:nvPr/>
        </p:nvSpPr>
        <p:spPr bwMode="gray">
          <a:xfrm>
            <a:off x="5901861" y="1828611"/>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Initiative/ Project/ Program</a:t>
            </a:r>
          </a:p>
          <a:p>
            <a:pPr algn="ctr">
              <a:lnSpc>
                <a:spcPct val="106000"/>
              </a:lnSpc>
              <a:buFont typeface="Wingdings 2" pitchFamily="18" charset="2"/>
              <a:buNone/>
            </a:pPr>
            <a:r>
              <a:rPr lang="en-AU" sz="1200" b="1" kern="0">
                <a:solidFill>
                  <a:prstClr val="white"/>
                </a:solidFill>
                <a:latin typeface="Open Sans"/>
              </a:rPr>
              <a:t>(Work Package)</a:t>
            </a:r>
          </a:p>
        </p:txBody>
      </p:sp>
      <p:sp>
        <p:nvSpPr>
          <p:cNvPr id="39" name="Rectangle: Rounded Corners 38">
            <a:extLst>
              <a:ext uri="{FF2B5EF4-FFF2-40B4-BE49-F238E27FC236}">
                <a16:creationId xmlns:a16="http://schemas.microsoft.com/office/drawing/2014/main" id="{B41CCCD0-5817-0321-C581-4303DCFFB484}"/>
              </a:ext>
            </a:extLst>
          </p:cNvPr>
          <p:cNvSpPr/>
          <p:nvPr/>
        </p:nvSpPr>
        <p:spPr bwMode="gray">
          <a:xfrm>
            <a:off x="5898868" y="285681"/>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Principal Ministerial Responsibility</a:t>
            </a:r>
          </a:p>
          <a:p>
            <a:pPr algn="ctr">
              <a:lnSpc>
                <a:spcPct val="106000"/>
              </a:lnSpc>
              <a:buFont typeface="Wingdings 2" pitchFamily="18" charset="2"/>
              <a:buNone/>
            </a:pPr>
            <a:r>
              <a:rPr lang="en-AU" sz="1200" b="1" kern="0">
                <a:solidFill>
                  <a:prstClr val="white"/>
                </a:solidFill>
                <a:latin typeface="Open Sans"/>
              </a:rPr>
              <a:t>(Course of Action)</a:t>
            </a:r>
          </a:p>
        </p:txBody>
      </p:sp>
      <p:sp>
        <p:nvSpPr>
          <p:cNvPr id="40" name="Rectangle: Rounded Corners 39">
            <a:extLst>
              <a:ext uri="{FF2B5EF4-FFF2-40B4-BE49-F238E27FC236}">
                <a16:creationId xmlns:a16="http://schemas.microsoft.com/office/drawing/2014/main" id="{77CAA8D4-4307-3067-C529-572CD315DE65}"/>
              </a:ext>
            </a:extLst>
          </p:cNvPr>
          <p:cNvSpPr/>
          <p:nvPr/>
        </p:nvSpPr>
        <p:spPr bwMode="gray">
          <a:xfrm>
            <a:off x="8209495" y="211119"/>
            <a:ext cx="3665005" cy="1256742"/>
          </a:xfrm>
          <a:prstGeom prst="roundRect">
            <a:avLst>
              <a:gd name="adj" fmla="val 6610"/>
            </a:avLst>
          </a:prstGeom>
          <a:solidFill>
            <a:schemeClr val="tx2">
              <a:lumMod val="20000"/>
              <a:lumOff val="80000"/>
            </a:schemeClr>
          </a:solidFill>
          <a:ln w="19050" algn="ctr">
            <a:noFill/>
            <a:miter lim="800000"/>
            <a:headEnd/>
            <a:tailEnd/>
          </a:ln>
        </p:spPr>
        <p:txBody>
          <a:bodyPr wrap="square" lIns="88900" tIns="88900" rIns="88900" bIns="88900" rtlCol="0" anchor="t"/>
          <a:lstStyle/>
          <a:p>
            <a:pPr algn="r">
              <a:lnSpc>
                <a:spcPct val="106000"/>
              </a:lnSpc>
              <a:buFont typeface="Wingdings 2" pitchFamily="18" charset="2"/>
              <a:buNone/>
            </a:pPr>
            <a:r>
              <a:rPr lang="en-AU" sz="1050" b="1" kern="0">
                <a:solidFill>
                  <a:schemeClr val="tx2">
                    <a:lumMod val="75000"/>
                  </a:schemeClr>
                </a:solidFill>
                <a:latin typeface="Open Sans"/>
              </a:rPr>
              <a:t>From APQC </a:t>
            </a:r>
          </a:p>
          <a:p>
            <a:pPr algn="r">
              <a:lnSpc>
                <a:spcPct val="106000"/>
              </a:lnSpc>
              <a:buFont typeface="Wingdings 2" pitchFamily="18" charset="2"/>
              <a:buNone/>
            </a:pPr>
            <a:r>
              <a:rPr lang="en-AU" sz="1050" b="1" kern="0">
                <a:solidFill>
                  <a:schemeClr val="tx2">
                    <a:lumMod val="75000"/>
                  </a:schemeClr>
                </a:solidFill>
                <a:latin typeface="Open Sans"/>
              </a:rPr>
              <a:t>Process </a:t>
            </a:r>
          </a:p>
          <a:p>
            <a:pPr algn="r">
              <a:lnSpc>
                <a:spcPct val="106000"/>
              </a:lnSpc>
              <a:buFont typeface="Wingdings 2" pitchFamily="18" charset="2"/>
              <a:buNone/>
            </a:pPr>
            <a:r>
              <a:rPr lang="en-AU" sz="1050" b="1" kern="0">
                <a:solidFill>
                  <a:schemeClr val="tx2">
                    <a:lumMod val="75000"/>
                  </a:schemeClr>
                </a:solidFill>
                <a:latin typeface="Open Sans"/>
              </a:rPr>
              <a:t>Classification </a:t>
            </a:r>
          </a:p>
          <a:p>
            <a:pPr algn="r">
              <a:lnSpc>
                <a:spcPct val="106000"/>
              </a:lnSpc>
              <a:buFont typeface="Wingdings 2" pitchFamily="18" charset="2"/>
              <a:buNone/>
            </a:pPr>
            <a:r>
              <a:rPr lang="en-AU" sz="1050" b="1" kern="0">
                <a:solidFill>
                  <a:schemeClr val="tx2">
                    <a:lumMod val="75000"/>
                  </a:schemeClr>
                </a:solidFill>
                <a:latin typeface="Open Sans"/>
              </a:rPr>
              <a:t>Framework</a:t>
            </a:r>
          </a:p>
        </p:txBody>
      </p:sp>
      <p:sp>
        <p:nvSpPr>
          <p:cNvPr id="41" name="Rectangle: Rounded Corners 40">
            <a:extLst>
              <a:ext uri="{FF2B5EF4-FFF2-40B4-BE49-F238E27FC236}">
                <a16:creationId xmlns:a16="http://schemas.microsoft.com/office/drawing/2014/main" id="{38F635BA-D23C-9A90-4DEB-BCE599A8B9AE}"/>
              </a:ext>
            </a:extLst>
          </p:cNvPr>
          <p:cNvSpPr/>
          <p:nvPr/>
        </p:nvSpPr>
        <p:spPr bwMode="gray">
          <a:xfrm>
            <a:off x="8209495" y="1756243"/>
            <a:ext cx="3665005" cy="1256742"/>
          </a:xfrm>
          <a:prstGeom prst="roundRect">
            <a:avLst>
              <a:gd name="adj" fmla="val 6610"/>
            </a:avLst>
          </a:prstGeom>
          <a:solidFill>
            <a:srgbClr val="FFFF99"/>
          </a:solidFill>
          <a:ln w="19050" algn="ctr">
            <a:noFill/>
            <a:miter lim="800000"/>
            <a:headEnd/>
            <a:tailEnd/>
          </a:ln>
        </p:spPr>
        <p:txBody>
          <a:bodyPr wrap="square" lIns="88900" tIns="88900" rIns="88900" bIns="88900" rtlCol="0" anchor="t"/>
          <a:lstStyle/>
          <a:p>
            <a:pPr algn="r">
              <a:lnSpc>
                <a:spcPct val="106000"/>
              </a:lnSpc>
              <a:buFont typeface="Wingdings 2" pitchFamily="18" charset="2"/>
              <a:buNone/>
            </a:pPr>
            <a:r>
              <a:rPr lang="en-AU" sz="1050" b="1" kern="0">
                <a:solidFill>
                  <a:srgbClr val="CC9900"/>
                </a:solidFill>
                <a:latin typeface="Open Sans"/>
              </a:rPr>
              <a:t>From QGEA </a:t>
            </a:r>
          </a:p>
          <a:p>
            <a:pPr algn="r">
              <a:lnSpc>
                <a:spcPct val="106000"/>
              </a:lnSpc>
              <a:buFont typeface="Wingdings 2" pitchFamily="18" charset="2"/>
              <a:buNone/>
            </a:pPr>
            <a:r>
              <a:rPr lang="en-AU" sz="1050" b="1" kern="0">
                <a:solidFill>
                  <a:srgbClr val="CC9900"/>
                </a:solidFill>
                <a:latin typeface="Open Sans"/>
              </a:rPr>
              <a:t>Information </a:t>
            </a:r>
          </a:p>
          <a:p>
            <a:pPr algn="r">
              <a:lnSpc>
                <a:spcPct val="106000"/>
              </a:lnSpc>
              <a:buFont typeface="Wingdings 2" pitchFamily="18" charset="2"/>
              <a:buNone/>
            </a:pPr>
            <a:r>
              <a:rPr lang="en-AU" sz="1050" b="1" kern="0">
                <a:solidFill>
                  <a:srgbClr val="CC9900"/>
                </a:solidFill>
                <a:latin typeface="Open Sans"/>
              </a:rPr>
              <a:t>Classification </a:t>
            </a:r>
          </a:p>
          <a:p>
            <a:pPr algn="r">
              <a:lnSpc>
                <a:spcPct val="106000"/>
              </a:lnSpc>
              <a:buFont typeface="Wingdings 2" pitchFamily="18" charset="2"/>
              <a:buNone/>
            </a:pPr>
            <a:r>
              <a:rPr lang="en-AU" sz="1050" b="1" kern="0">
                <a:solidFill>
                  <a:srgbClr val="CC9900"/>
                </a:solidFill>
                <a:latin typeface="Open Sans"/>
              </a:rPr>
              <a:t>Framework</a:t>
            </a:r>
          </a:p>
        </p:txBody>
      </p:sp>
      <p:sp>
        <p:nvSpPr>
          <p:cNvPr id="42" name="Rectangle: Rounded Corners 41">
            <a:extLst>
              <a:ext uri="{FF2B5EF4-FFF2-40B4-BE49-F238E27FC236}">
                <a16:creationId xmlns:a16="http://schemas.microsoft.com/office/drawing/2014/main" id="{A4D636F5-E24C-900A-A5D1-7FD36DC2A1CE}"/>
              </a:ext>
            </a:extLst>
          </p:cNvPr>
          <p:cNvSpPr/>
          <p:nvPr/>
        </p:nvSpPr>
        <p:spPr bwMode="gray">
          <a:xfrm>
            <a:off x="8209495" y="4907199"/>
            <a:ext cx="3665005" cy="1256742"/>
          </a:xfrm>
          <a:prstGeom prst="roundRect">
            <a:avLst>
              <a:gd name="adj" fmla="val 6610"/>
            </a:avLst>
          </a:prstGeom>
          <a:solidFill>
            <a:schemeClr val="accent3">
              <a:lumMod val="20000"/>
              <a:lumOff val="80000"/>
            </a:schemeClr>
          </a:solidFill>
          <a:ln w="19050" algn="ctr">
            <a:noFill/>
            <a:miter lim="800000"/>
            <a:headEnd/>
            <a:tailEnd/>
          </a:ln>
        </p:spPr>
        <p:txBody>
          <a:bodyPr wrap="square" lIns="88900" tIns="88900" rIns="88900" bIns="88900" rtlCol="0" anchor="t"/>
          <a:lstStyle/>
          <a:p>
            <a:pPr algn="r">
              <a:lnSpc>
                <a:spcPct val="106000"/>
              </a:lnSpc>
              <a:buFont typeface="Wingdings 2" pitchFamily="18" charset="2"/>
              <a:buNone/>
            </a:pPr>
            <a:r>
              <a:rPr lang="en-AU" sz="1050" b="1" kern="0">
                <a:solidFill>
                  <a:srgbClr val="0070C0"/>
                </a:solidFill>
                <a:latin typeface="Open Sans"/>
              </a:rPr>
              <a:t>From QGEA </a:t>
            </a:r>
          </a:p>
          <a:p>
            <a:pPr algn="r">
              <a:lnSpc>
                <a:spcPct val="106000"/>
              </a:lnSpc>
              <a:buFont typeface="Wingdings 2" pitchFamily="18" charset="2"/>
              <a:buNone/>
            </a:pPr>
            <a:r>
              <a:rPr lang="en-AU" sz="1050" b="1" kern="0">
                <a:solidFill>
                  <a:srgbClr val="0070C0"/>
                </a:solidFill>
                <a:latin typeface="Open Sans"/>
              </a:rPr>
              <a:t>Technology </a:t>
            </a:r>
          </a:p>
          <a:p>
            <a:pPr algn="r">
              <a:lnSpc>
                <a:spcPct val="106000"/>
              </a:lnSpc>
              <a:buFont typeface="Wingdings 2" pitchFamily="18" charset="2"/>
              <a:buNone/>
            </a:pPr>
            <a:r>
              <a:rPr lang="en-AU" sz="1050" b="1" kern="0">
                <a:solidFill>
                  <a:srgbClr val="0070C0"/>
                </a:solidFill>
                <a:latin typeface="Open Sans"/>
              </a:rPr>
              <a:t>Classification </a:t>
            </a:r>
          </a:p>
          <a:p>
            <a:pPr algn="r">
              <a:lnSpc>
                <a:spcPct val="106000"/>
              </a:lnSpc>
              <a:buFont typeface="Wingdings 2" pitchFamily="18" charset="2"/>
              <a:buNone/>
            </a:pPr>
            <a:r>
              <a:rPr lang="en-AU" sz="1050" b="1" kern="0">
                <a:solidFill>
                  <a:srgbClr val="0070C0"/>
                </a:solidFill>
                <a:latin typeface="Open Sans"/>
              </a:rPr>
              <a:t>Framework</a:t>
            </a:r>
          </a:p>
        </p:txBody>
      </p:sp>
      <p:sp>
        <p:nvSpPr>
          <p:cNvPr id="43" name="Slide Number Placeholder 1">
            <a:extLst>
              <a:ext uri="{FF2B5EF4-FFF2-40B4-BE49-F238E27FC236}">
                <a16:creationId xmlns:a16="http://schemas.microsoft.com/office/drawing/2014/main" id="{B1A20789-4675-5897-D94A-DE62E6756C26}"/>
              </a:ext>
            </a:extLst>
          </p:cNvPr>
          <p:cNvSpPr txBox="1">
            <a:spLocks/>
          </p:cNvSpPr>
          <p:nvPr/>
        </p:nvSpPr>
        <p:spPr>
          <a:xfrm>
            <a:off x="11353801" y="6218781"/>
            <a:ext cx="658342" cy="548182"/>
          </a:xfrm>
          <a:prstGeom prst="rect">
            <a:avLst/>
          </a:prstGeom>
          <a:noFill/>
        </p:spPr>
        <p:txBody>
          <a:bodyPr anchor="b"/>
          <a:lstStyle>
            <a:defPPr>
              <a:defRPr lang="en-US"/>
            </a:defPPr>
            <a:lvl1pPr marL="0" algn="r" defTabSz="914400" rtl="0" eaLnBrk="1" latinLnBrk="0" hangingPunct="1">
              <a:defRPr sz="1200" kern="1200">
                <a:solidFill>
                  <a:schemeClr val="bg1">
                    <a:lumMod val="95000"/>
                  </a:schemeClr>
                </a:solidFill>
                <a:latin typeface="Arial Nova Light" panose="020B03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A8F378-6842-4A19-98F4-B68C8A6CB2C6}" type="slidenum">
              <a:rPr lang="en-AU" smtClean="0"/>
              <a:pPr/>
              <a:t>23</a:t>
            </a:fld>
            <a:endParaRPr lang="en-AU"/>
          </a:p>
        </p:txBody>
      </p:sp>
      <p:sp>
        <p:nvSpPr>
          <p:cNvPr id="44" name="Rectangle: Rounded Corners 43">
            <a:extLst>
              <a:ext uri="{FF2B5EF4-FFF2-40B4-BE49-F238E27FC236}">
                <a16:creationId xmlns:a16="http://schemas.microsoft.com/office/drawing/2014/main" id="{92709259-E8A8-ADD7-A9F4-5591741433D8}"/>
              </a:ext>
            </a:extLst>
          </p:cNvPr>
          <p:cNvSpPr/>
          <p:nvPr/>
        </p:nvSpPr>
        <p:spPr bwMode="gray">
          <a:xfrm>
            <a:off x="8373528" y="285681"/>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defRPr/>
            </a:pPr>
            <a:r>
              <a:rPr lang="en-AU" sz="1600" b="1" kern="0">
                <a:solidFill>
                  <a:prstClr val="white"/>
                </a:solidFill>
                <a:latin typeface="Open Sans"/>
              </a:rPr>
              <a:t>Process Classification</a:t>
            </a:r>
            <a:br>
              <a:rPr lang="en-AU" sz="1600" b="1" kern="0">
                <a:solidFill>
                  <a:prstClr val="white"/>
                </a:solidFill>
                <a:latin typeface="Open Sans"/>
              </a:rPr>
            </a:br>
            <a:r>
              <a:rPr lang="en-AU" sz="1100" b="1" kern="0">
                <a:solidFill>
                  <a:prstClr val="white"/>
                </a:solidFill>
                <a:latin typeface="Open Sans"/>
              </a:rPr>
              <a:t>(Process?)</a:t>
            </a:r>
            <a:br>
              <a:rPr lang="en-AU" sz="1100" b="1" kern="0">
                <a:solidFill>
                  <a:prstClr val="white"/>
                </a:solidFill>
                <a:latin typeface="Open Sans"/>
              </a:rPr>
            </a:br>
            <a:r>
              <a:rPr lang="en-AU" sz="1100" b="1" kern="0">
                <a:solidFill>
                  <a:prstClr val="white"/>
                </a:solidFill>
                <a:latin typeface="Open Sans"/>
              </a:rPr>
              <a:t>(Value Stream?)</a:t>
            </a:r>
          </a:p>
        </p:txBody>
      </p:sp>
      <p:sp>
        <p:nvSpPr>
          <p:cNvPr id="45" name="Rectangle: Rounded Corners 44">
            <a:extLst>
              <a:ext uri="{FF2B5EF4-FFF2-40B4-BE49-F238E27FC236}">
                <a16:creationId xmlns:a16="http://schemas.microsoft.com/office/drawing/2014/main" id="{B74AE723-2722-B458-FA8C-250A9B7900A2}"/>
              </a:ext>
            </a:extLst>
          </p:cNvPr>
          <p:cNvSpPr/>
          <p:nvPr/>
        </p:nvSpPr>
        <p:spPr bwMode="gray">
          <a:xfrm>
            <a:off x="8382587" y="1835759"/>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defRPr/>
            </a:pPr>
            <a:r>
              <a:rPr lang="en-AU" sz="1600" b="1" kern="0">
                <a:solidFill>
                  <a:prstClr val="white"/>
                </a:solidFill>
                <a:latin typeface="Open Sans"/>
              </a:rPr>
              <a:t>Information Classification</a:t>
            </a:r>
            <a:br>
              <a:rPr lang="en-AU" sz="1600" b="1" kern="0">
                <a:solidFill>
                  <a:prstClr val="white"/>
                </a:solidFill>
                <a:latin typeface="Open Sans"/>
              </a:rPr>
            </a:br>
            <a:r>
              <a:rPr lang="en-AU" sz="1100" b="1" kern="0">
                <a:solidFill>
                  <a:prstClr val="white"/>
                </a:solidFill>
                <a:latin typeface="Open Sans"/>
              </a:rPr>
              <a:t>(Logical Data Component?)</a:t>
            </a:r>
          </a:p>
        </p:txBody>
      </p:sp>
      <p:sp>
        <p:nvSpPr>
          <p:cNvPr id="46" name="Rectangle: Rounded Corners 45">
            <a:extLst>
              <a:ext uri="{FF2B5EF4-FFF2-40B4-BE49-F238E27FC236}">
                <a16:creationId xmlns:a16="http://schemas.microsoft.com/office/drawing/2014/main" id="{A14FA366-D31E-F6E1-CC60-12409FE04C18}"/>
              </a:ext>
            </a:extLst>
          </p:cNvPr>
          <p:cNvSpPr/>
          <p:nvPr/>
        </p:nvSpPr>
        <p:spPr bwMode="gray">
          <a:xfrm>
            <a:off x="8366249" y="5001187"/>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defRPr/>
            </a:pPr>
            <a:r>
              <a:rPr lang="en-AU" sz="1600" b="1" kern="0">
                <a:solidFill>
                  <a:prstClr val="white"/>
                </a:solidFill>
                <a:latin typeface="Open Sans"/>
              </a:rPr>
              <a:t>Technology Classification</a:t>
            </a:r>
            <a:br>
              <a:rPr lang="en-AU" sz="1600" b="1" kern="0">
                <a:solidFill>
                  <a:prstClr val="white"/>
                </a:solidFill>
                <a:latin typeface="Open Sans"/>
              </a:rPr>
            </a:br>
            <a:r>
              <a:rPr lang="en-AU" sz="1100" b="1" kern="0">
                <a:solidFill>
                  <a:prstClr val="white"/>
                </a:solidFill>
                <a:latin typeface="Open Sans"/>
              </a:rPr>
              <a:t>(Logical Tech Component)</a:t>
            </a:r>
          </a:p>
        </p:txBody>
      </p:sp>
      <p:sp>
        <p:nvSpPr>
          <p:cNvPr id="47" name="Rectangle: Rounded Corners 46">
            <a:extLst>
              <a:ext uri="{FF2B5EF4-FFF2-40B4-BE49-F238E27FC236}">
                <a16:creationId xmlns:a16="http://schemas.microsoft.com/office/drawing/2014/main" id="{7E43F0BD-63A4-4E99-C6B4-DED297186180}"/>
              </a:ext>
            </a:extLst>
          </p:cNvPr>
          <p:cNvSpPr/>
          <p:nvPr/>
        </p:nvSpPr>
        <p:spPr bwMode="gray">
          <a:xfrm>
            <a:off x="8209495" y="3301991"/>
            <a:ext cx="3665005" cy="1256742"/>
          </a:xfrm>
          <a:prstGeom prst="roundRect">
            <a:avLst>
              <a:gd name="adj" fmla="val 6610"/>
            </a:avLst>
          </a:prstGeom>
          <a:solidFill>
            <a:srgbClr val="FFE697"/>
          </a:solidFill>
          <a:ln w="19050" algn="ctr">
            <a:noFill/>
            <a:miter lim="800000"/>
            <a:headEnd/>
            <a:tailEnd/>
          </a:ln>
        </p:spPr>
        <p:txBody>
          <a:bodyPr wrap="square" lIns="88900" tIns="88900" rIns="88900" bIns="88900" rtlCol="0" anchor="t"/>
          <a:lstStyle/>
          <a:p>
            <a:pPr algn="r">
              <a:lnSpc>
                <a:spcPct val="106000"/>
              </a:lnSpc>
              <a:buFont typeface="Wingdings 2" pitchFamily="18" charset="2"/>
              <a:buNone/>
            </a:pPr>
            <a:r>
              <a:rPr lang="en-AU" sz="1050" b="1" kern="0">
                <a:solidFill>
                  <a:srgbClr val="E97132"/>
                </a:solidFill>
                <a:latin typeface="Open Sans"/>
              </a:rPr>
              <a:t>From QGEA </a:t>
            </a:r>
          </a:p>
          <a:p>
            <a:pPr algn="r">
              <a:lnSpc>
                <a:spcPct val="106000"/>
              </a:lnSpc>
              <a:buFont typeface="Wingdings 2" pitchFamily="18" charset="2"/>
              <a:buNone/>
            </a:pPr>
            <a:r>
              <a:rPr lang="en-AU" sz="1050" b="1" kern="0">
                <a:solidFill>
                  <a:srgbClr val="E97132"/>
                </a:solidFill>
                <a:latin typeface="Open Sans"/>
              </a:rPr>
              <a:t>Business </a:t>
            </a:r>
          </a:p>
          <a:p>
            <a:pPr algn="r">
              <a:lnSpc>
                <a:spcPct val="106000"/>
              </a:lnSpc>
              <a:buFont typeface="Wingdings 2" pitchFamily="18" charset="2"/>
              <a:buNone/>
            </a:pPr>
            <a:r>
              <a:rPr lang="en-AU" sz="1050" b="1" kern="0">
                <a:solidFill>
                  <a:srgbClr val="E97132"/>
                </a:solidFill>
                <a:latin typeface="Open Sans"/>
              </a:rPr>
              <a:t>Capability </a:t>
            </a:r>
          </a:p>
          <a:p>
            <a:pPr algn="r">
              <a:lnSpc>
                <a:spcPct val="106000"/>
              </a:lnSpc>
              <a:buFont typeface="Wingdings 2" pitchFamily="18" charset="2"/>
              <a:buNone/>
            </a:pPr>
            <a:r>
              <a:rPr lang="en-AU" sz="1050" b="1" kern="0">
                <a:solidFill>
                  <a:srgbClr val="E97132"/>
                </a:solidFill>
                <a:latin typeface="Open Sans"/>
              </a:rPr>
              <a:t>Reference </a:t>
            </a:r>
          </a:p>
          <a:p>
            <a:pPr algn="r">
              <a:lnSpc>
                <a:spcPct val="106000"/>
              </a:lnSpc>
              <a:buFont typeface="Wingdings 2" pitchFamily="18" charset="2"/>
              <a:buNone/>
            </a:pPr>
            <a:r>
              <a:rPr lang="en-AU" sz="1050" b="1" kern="0">
                <a:solidFill>
                  <a:srgbClr val="E97132"/>
                </a:solidFill>
                <a:latin typeface="Open Sans"/>
              </a:rPr>
              <a:t>Model</a:t>
            </a:r>
          </a:p>
        </p:txBody>
      </p:sp>
      <p:sp>
        <p:nvSpPr>
          <p:cNvPr id="48" name="Rectangle: Rounded Corners 47">
            <a:extLst>
              <a:ext uri="{FF2B5EF4-FFF2-40B4-BE49-F238E27FC236}">
                <a16:creationId xmlns:a16="http://schemas.microsoft.com/office/drawing/2014/main" id="{6767CA87-2D83-7580-18EB-D8A2037470A0}"/>
              </a:ext>
            </a:extLst>
          </p:cNvPr>
          <p:cNvSpPr/>
          <p:nvPr/>
        </p:nvSpPr>
        <p:spPr bwMode="gray">
          <a:xfrm>
            <a:off x="8366249" y="3398537"/>
            <a:ext cx="1812950" cy="1054226"/>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defRPr/>
            </a:pPr>
            <a:r>
              <a:rPr lang="en-AU" sz="1600" b="1" kern="0">
                <a:solidFill>
                  <a:prstClr val="white"/>
                </a:solidFill>
                <a:latin typeface="Open Sans"/>
              </a:rPr>
              <a:t>Qld Gov Capability</a:t>
            </a:r>
            <a:br>
              <a:rPr lang="en-AU" sz="1600" b="1" kern="0">
                <a:solidFill>
                  <a:prstClr val="white"/>
                </a:solidFill>
                <a:latin typeface="Open Sans"/>
              </a:rPr>
            </a:br>
            <a:r>
              <a:rPr lang="en-AU" sz="1100" b="1" kern="0">
                <a:solidFill>
                  <a:prstClr val="white"/>
                </a:solidFill>
                <a:latin typeface="Open Sans"/>
              </a:rPr>
              <a:t>(Business Capability)</a:t>
            </a:r>
          </a:p>
        </p:txBody>
      </p:sp>
      <p:pic>
        <p:nvPicPr>
          <p:cNvPr id="49" name="Picture 2" descr="APQC Names Mardi Krenek as Vice President, Education and Introduces K ...">
            <a:extLst>
              <a:ext uri="{FF2B5EF4-FFF2-40B4-BE49-F238E27FC236}">
                <a16:creationId xmlns:a16="http://schemas.microsoft.com/office/drawing/2014/main" id="{9691046E-8B59-A35B-88D8-2471D643676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145" b="90503" l="3045" r="89904">
                        <a14:foregroundMark x1="12981" y1="27374" x2="12981" y2="27374"/>
                        <a14:foregroundMark x1="6250" y1="52514" x2="6250" y2="52514"/>
                        <a14:foregroundMark x1="3205" y1="87709" x2="3205" y2="87709"/>
                        <a14:foregroundMark x1="25962" y1="69274" x2="25962" y2="69274"/>
                        <a14:foregroundMark x1="44231" y1="88268" x2="44231" y2="88268"/>
                        <a14:foregroundMark x1="65545" y1="89944" x2="65545" y2="89944"/>
                        <a14:foregroundMark x1="53365" y1="91061" x2="53365" y2="91061"/>
                        <a14:foregroundMark x1="37340" y1="91061" x2="37340" y2="91061"/>
                        <a14:foregroundMark x1="57853" y1="9497" x2="57853" y2="9497"/>
                        <a14:foregroundMark x1="72276" y1="6145" x2="72276" y2="6145"/>
                        <a14:foregroundMark x1="76442" y1="16760" x2="76442" y2="16760"/>
                        <a14:foregroundMark x1="54487" y1="7263" x2="54487" y2="7263"/>
                        <a14:backgroundMark x1="20032" y1="40782" x2="20032" y2="40782"/>
                      </a14:backgroundRemoval>
                    </a14:imgEffect>
                  </a14:imgLayer>
                </a14:imgProps>
              </a:ext>
              <a:ext uri="{28A0092B-C50C-407E-A947-70E740481C1C}">
                <a14:useLocalDpi xmlns:a14="http://schemas.microsoft.com/office/drawing/2010/main" val="0"/>
              </a:ext>
            </a:extLst>
          </a:blip>
          <a:srcRect/>
          <a:stretch>
            <a:fillRect/>
          </a:stretch>
        </p:blipFill>
        <p:spPr bwMode="auto">
          <a:xfrm>
            <a:off x="11004550" y="1106748"/>
            <a:ext cx="812800" cy="233159"/>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Connector: Elbow 56">
            <a:extLst>
              <a:ext uri="{FF2B5EF4-FFF2-40B4-BE49-F238E27FC236}">
                <a16:creationId xmlns:a16="http://schemas.microsoft.com/office/drawing/2014/main" id="{E2D178BD-7543-6188-EC48-9DE4552ACD4B}"/>
              </a:ext>
            </a:extLst>
          </p:cNvPr>
          <p:cNvCxnSpPr>
            <a:cxnSpLocks/>
            <a:stCxn id="3" idx="3"/>
            <a:endCxn id="44" idx="1"/>
          </p:cNvCxnSpPr>
          <p:nvPr/>
        </p:nvCxnSpPr>
        <p:spPr>
          <a:xfrm flipV="1">
            <a:off x="7714811" y="812794"/>
            <a:ext cx="658717" cy="1542930"/>
          </a:xfrm>
          <a:prstGeom prst="bentConnector3">
            <a:avLst>
              <a:gd name="adj1" fmla="val 50000"/>
            </a:avLst>
          </a:prstGeom>
          <a:noFill/>
          <a:ln w="50800" cap="flat" cmpd="sng" algn="ctr">
            <a:solidFill>
              <a:srgbClr val="8E3493"/>
            </a:solidFill>
            <a:prstDash val="solid"/>
          </a:ln>
          <a:effectLst/>
        </p:spPr>
      </p:cxnSp>
      <p:cxnSp>
        <p:nvCxnSpPr>
          <p:cNvPr id="60" name="Connector: Elbow 59">
            <a:extLst>
              <a:ext uri="{FF2B5EF4-FFF2-40B4-BE49-F238E27FC236}">
                <a16:creationId xmlns:a16="http://schemas.microsoft.com/office/drawing/2014/main" id="{CB7C72DF-78BB-906C-2BF4-AFF9DC720932}"/>
              </a:ext>
            </a:extLst>
          </p:cNvPr>
          <p:cNvCxnSpPr>
            <a:cxnSpLocks/>
            <a:stCxn id="3" idx="0"/>
            <a:endCxn id="39" idx="2"/>
          </p:cNvCxnSpPr>
          <p:nvPr/>
        </p:nvCxnSpPr>
        <p:spPr>
          <a:xfrm rot="16200000" flipV="1">
            <a:off x="6562488" y="1582762"/>
            <a:ext cx="488704" cy="2993"/>
          </a:xfrm>
          <a:prstGeom prst="bentConnector3">
            <a:avLst>
              <a:gd name="adj1" fmla="val 50000"/>
            </a:avLst>
          </a:prstGeom>
          <a:noFill/>
          <a:ln w="50800" cap="flat" cmpd="sng" algn="ctr">
            <a:solidFill>
              <a:srgbClr val="8E3493"/>
            </a:solidFill>
            <a:prstDash val="solid"/>
          </a:ln>
          <a:effectLst/>
        </p:spPr>
      </p:cxnSp>
      <p:cxnSp>
        <p:nvCxnSpPr>
          <p:cNvPr id="63" name="Connector: Elbow 62">
            <a:extLst>
              <a:ext uri="{FF2B5EF4-FFF2-40B4-BE49-F238E27FC236}">
                <a16:creationId xmlns:a16="http://schemas.microsoft.com/office/drawing/2014/main" id="{57EF711F-1F30-B90A-E008-7D52E3F86918}"/>
              </a:ext>
            </a:extLst>
          </p:cNvPr>
          <p:cNvCxnSpPr>
            <a:cxnSpLocks/>
            <a:stCxn id="3" idx="1"/>
            <a:endCxn id="24" idx="3"/>
          </p:cNvCxnSpPr>
          <p:nvPr/>
        </p:nvCxnSpPr>
        <p:spPr>
          <a:xfrm rot="10800000">
            <a:off x="5304643" y="2354698"/>
            <a:ext cx="597219" cy="1027"/>
          </a:xfrm>
          <a:prstGeom prst="bentConnector3">
            <a:avLst>
              <a:gd name="adj1" fmla="val 50000"/>
            </a:avLst>
          </a:prstGeom>
          <a:noFill/>
          <a:ln w="50800" cap="flat" cmpd="sng" algn="ctr">
            <a:solidFill>
              <a:srgbClr val="8E3493"/>
            </a:solidFill>
            <a:prstDash val="sysDot"/>
          </a:ln>
          <a:effectLst/>
        </p:spPr>
      </p:cxnSp>
      <p:cxnSp>
        <p:nvCxnSpPr>
          <p:cNvPr id="86" name="Connector: Elbow 85">
            <a:extLst>
              <a:ext uri="{FF2B5EF4-FFF2-40B4-BE49-F238E27FC236}">
                <a16:creationId xmlns:a16="http://schemas.microsoft.com/office/drawing/2014/main" id="{E6698064-79E0-45ED-AA75-1A2747A0FD9A}"/>
              </a:ext>
            </a:extLst>
          </p:cNvPr>
          <p:cNvCxnSpPr>
            <a:cxnSpLocks/>
            <a:stCxn id="3" idx="3"/>
            <a:endCxn id="46" idx="1"/>
          </p:cNvCxnSpPr>
          <p:nvPr/>
        </p:nvCxnSpPr>
        <p:spPr>
          <a:xfrm>
            <a:off x="7714811" y="2355724"/>
            <a:ext cx="651438" cy="3172576"/>
          </a:xfrm>
          <a:prstGeom prst="bentConnector3">
            <a:avLst>
              <a:gd name="adj1" fmla="val 50000"/>
            </a:avLst>
          </a:prstGeom>
          <a:noFill/>
          <a:ln w="50800" cap="flat" cmpd="sng" algn="ctr">
            <a:solidFill>
              <a:srgbClr val="8E3493"/>
            </a:solidFill>
            <a:prstDash val="solid"/>
          </a:ln>
          <a:effectLst/>
        </p:spPr>
      </p:cxnSp>
      <p:cxnSp>
        <p:nvCxnSpPr>
          <p:cNvPr id="89" name="Connector: Elbow 88">
            <a:extLst>
              <a:ext uri="{FF2B5EF4-FFF2-40B4-BE49-F238E27FC236}">
                <a16:creationId xmlns:a16="http://schemas.microsoft.com/office/drawing/2014/main" id="{23893034-C726-800A-920F-0EF6E37ACC83}"/>
              </a:ext>
            </a:extLst>
          </p:cNvPr>
          <p:cNvCxnSpPr>
            <a:cxnSpLocks/>
            <a:stCxn id="3" idx="3"/>
            <a:endCxn id="48" idx="1"/>
          </p:cNvCxnSpPr>
          <p:nvPr/>
        </p:nvCxnSpPr>
        <p:spPr>
          <a:xfrm>
            <a:off x="7714811" y="2355724"/>
            <a:ext cx="651438" cy="1569926"/>
          </a:xfrm>
          <a:prstGeom prst="bentConnector3">
            <a:avLst>
              <a:gd name="adj1" fmla="val 50000"/>
            </a:avLst>
          </a:prstGeom>
          <a:noFill/>
          <a:ln w="50800" cap="flat" cmpd="sng" algn="ctr">
            <a:solidFill>
              <a:srgbClr val="8E3493"/>
            </a:solidFill>
            <a:prstDash val="solid"/>
          </a:ln>
          <a:effectLst/>
        </p:spPr>
      </p:cxnSp>
      <p:cxnSp>
        <p:nvCxnSpPr>
          <p:cNvPr id="92" name="Connector: Elbow 91">
            <a:extLst>
              <a:ext uri="{FF2B5EF4-FFF2-40B4-BE49-F238E27FC236}">
                <a16:creationId xmlns:a16="http://schemas.microsoft.com/office/drawing/2014/main" id="{7B08EFBE-4D50-B45F-2309-74E89AD07DCA}"/>
              </a:ext>
            </a:extLst>
          </p:cNvPr>
          <p:cNvCxnSpPr>
            <a:cxnSpLocks/>
            <a:stCxn id="3" idx="3"/>
            <a:endCxn id="45" idx="1"/>
          </p:cNvCxnSpPr>
          <p:nvPr/>
        </p:nvCxnSpPr>
        <p:spPr>
          <a:xfrm>
            <a:off x="7714811" y="2355724"/>
            <a:ext cx="667776" cy="7148"/>
          </a:xfrm>
          <a:prstGeom prst="bentConnector3">
            <a:avLst>
              <a:gd name="adj1" fmla="val 50000"/>
            </a:avLst>
          </a:prstGeom>
          <a:noFill/>
          <a:ln w="50800" cap="flat" cmpd="sng" algn="ctr">
            <a:solidFill>
              <a:srgbClr val="8E3493"/>
            </a:solidFill>
            <a:prstDash val="solid"/>
          </a:ln>
          <a:effectLst/>
        </p:spPr>
      </p:cxnSp>
      <p:sp>
        <p:nvSpPr>
          <p:cNvPr id="4" name="Rectangle: Rounded Corners 3">
            <a:extLst>
              <a:ext uri="{FF2B5EF4-FFF2-40B4-BE49-F238E27FC236}">
                <a16:creationId xmlns:a16="http://schemas.microsoft.com/office/drawing/2014/main" id="{F7B6BE94-FF5F-F8D9-7A33-FDAF16CE8488}"/>
              </a:ext>
            </a:extLst>
          </p:cNvPr>
          <p:cNvSpPr/>
          <p:nvPr/>
        </p:nvSpPr>
        <p:spPr bwMode="gray">
          <a:xfrm>
            <a:off x="3160450" y="6305550"/>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Text</a:t>
            </a:r>
            <a:endParaRPr lang="en-AU" sz="1200" b="1" kern="0">
              <a:solidFill>
                <a:prstClr val="white"/>
              </a:solidFill>
              <a:latin typeface="Open Sans"/>
            </a:endParaRPr>
          </a:p>
        </p:txBody>
      </p:sp>
      <p:sp>
        <p:nvSpPr>
          <p:cNvPr id="5" name="Rectangle: Rounded Corners 4">
            <a:extLst>
              <a:ext uri="{FF2B5EF4-FFF2-40B4-BE49-F238E27FC236}">
                <a16:creationId xmlns:a16="http://schemas.microsoft.com/office/drawing/2014/main" id="{E4BD7377-56CC-D377-3888-B146E261AB17}"/>
              </a:ext>
            </a:extLst>
          </p:cNvPr>
          <p:cNvSpPr/>
          <p:nvPr/>
        </p:nvSpPr>
        <p:spPr bwMode="gray">
          <a:xfrm>
            <a:off x="5449124" y="6305550"/>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50" b="1" kern="0">
                <a:solidFill>
                  <a:prstClr val="white"/>
                </a:solidFill>
                <a:latin typeface="Open Sans"/>
              </a:rPr>
              <a:t>(Text)</a:t>
            </a:r>
            <a:endParaRPr lang="en-AU" sz="900" b="1" kern="0">
              <a:solidFill>
                <a:prstClr val="white"/>
              </a:solidFill>
              <a:latin typeface="Open Sans"/>
            </a:endParaRPr>
          </a:p>
        </p:txBody>
      </p:sp>
      <p:cxnSp>
        <p:nvCxnSpPr>
          <p:cNvPr id="6" name="Straight Connector 5">
            <a:extLst>
              <a:ext uri="{FF2B5EF4-FFF2-40B4-BE49-F238E27FC236}">
                <a16:creationId xmlns:a16="http://schemas.microsoft.com/office/drawing/2014/main" id="{CE573C7C-B450-BACA-2BC8-919C541BA770}"/>
              </a:ext>
            </a:extLst>
          </p:cNvPr>
          <p:cNvCxnSpPr>
            <a:cxnSpLocks/>
          </p:cNvCxnSpPr>
          <p:nvPr/>
        </p:nvCxnSpPr>
        <p:spPr>
          <a:xfrm flipH="1">
            <a:off x="9653493" y="6418395"/>
            <a:ext cx="435762" cy="0"/>
          </a:xfrm>
          <a:prstGeom prst="line">
            <a:avLst/>
          </a:prstGeom>
          <a:noFill/>
          <a:ln w="50800" cap="flat" cmpd="sng" algn="ctr">
            <a:solidFill>
              <a:srgbClr val="8E3493"/>
            </a:solidFill>
            <a:prstDash val="sysDot"/>
          </a:ln>
          <a:effectLst/>
        </p:spPr>
      </p:cxnSp>
      <p:cxnSp>
        <p:nvCxnSpPr>
          <p:cNvPr id="7" name="Straight Connector 6">
            <a:extLst>
              <a:ext uri="{FF2B5EF4-FFF2-40B4-BE49-F238E27FC236}">
                <a16:creationId xmlns:a16="http://schemas.microsoft.com/office/drawing/2014/main" id="{E3053F2F-38E6-401F-D0FD-98A66A161EA6}"/>
              </a:ext>
            </a:extLst>
          </p:cNvPr>
          <p:cNvCxnSpPr>
            <a:cxnSpLocks/>
          </p:cNvCxnSpPr>
          <p:nvPr/>
        </p:nvCxnSpPr>
        <p:spPr>
          <a:xfrm flipH="1">
            <a:off x="7756302" y="6418395"/>
            <a:ext cx="517557" cy="0"/>
          </a:xfrm>
          <a:prstGeom prst="line">
            <a:avLst/>
          </a:prstGeom>
          <a:noFill/>
          <a:ln w="50800" cap="flat" cmpd="sng" algn="ctr">
            <a:solidFill>
              <a:srgbClr val="8E3493"/>
            </a:solidFill>
            <a:prstDash val="solid"/>
          </a:ln>
          <a:effectLst/>
        </p:spPr>
      </p:cxnSp>
      <p:sp>
        <p:nvSpPr>
          <p:cNvPr id="8" name="TextBox 7">
            <a:extLst>
              <a:ext uri="{FF2B5EF4-FFF2-40B4-BE49-F238E27FC236}">
                <a16:creationId xmlns:a16="http://schemas.microsoft.com/office/drawing/2014/main" id="{F6751244-0DE2-FF2F-D613-35413E743C68}"/>
              </a:ext>
            </a:extLst>
          </p:cNvPr>
          <p:cNvSpPr txBox="1"/>
          <p:nvPr/>
        </p:nvSpPr>
        <p:spPr>
          <a:xfrm>
            <a:off x="3809443" y="6309141"/>
            <a:ext cx="1579872" cy="261610"/>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QGEA Metamodel Object</a:t>
            </a:r>
            <a:endParaRPr lang="en-AU" sz="1050">
              <a:solidFill>
                <a:schemeClr val="bg1"/>
              </a:solidFill>
            </a:endParaRPr>
          </a:p>
        </p:txBody>
      </p:sp>
      <p:sp>
        <p:nvSpPr>
          <p:cNvPr id="9" name="TextBox 8">
            <a:extLst>
              <a:ext uri="{FF2B5EF4-FFF2-40B4-BE49-F238E27FC236}">
                <a16:creationId xmlns:a16="http://schemas.microsoft.com/office/drawing/2014/main" id="{9ECBE396-A2A7-7F75-8CD0-E51FADB59B6D}"/>
              </a:ext>
            </a:extLst>
          </p:cNvPr>
          <p:cNvSpPr txBox="1"/>
          <p:nvPr/>
        </p:nvSpPr>
        <p:spPr>
          <a:xfrm>
            <a:off x="6074726" y="6291437"/>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TOGAF Object Name</a:t>
            </a:r>
            <a:endParaRPr lang="en-AU" sz="1050">
              <a:solidFill>
                <a:schemeClr val="bg1"/>
              </a:solidFill>
            </a:endParaRPr>
          </a:p>
        </p:txBody>
      </p:sp>
      <p:sp>
        <p:nvSpPr>
          <p:cNvPr id="10" name="TextBox 9">
            <a:extLst>
              <a:ext uri="{FF2B5EF4-FFF2-40B4-BE49-F238E27FC236}">
                <a16:creationId xmlns:a16="http://schemas.microsoft.com/office/drawing/2014/main" id="{4626210E-C2D1-D7C2-A9E1-F89F30D5B942}"/>
              </a:ext>
            </a:extLst>
          </p:cNvPr>
          <p:cNvSpPr txBox="1"/>
          <p:nvPr/>
        </p:nvSpPr>
        <p:spPr>
          <a:xfrm>
            <a:off x="8273859" y="6298726"/>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TOGAF</a:t>
            </a:r>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 </a:t>
            </a:r>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relationship</a:t>
            </a:r>
            <a:endParaRPr lang="en-AU" sz="1050">
              <a:solidFill>
                <a:schemeClr val="bg1"/>
              </a:solidFill>
            </a:endParaRPr>
          </a:p>
        </p:txBody>
      </p:sp>
      <p:sp>
        <p:nvSpPr>
          <p:cNvPr id="11" name="TextBox 10">
            <a:extLst>
              <a:ext uri="{FF2B5EF4-FFF2-40B4-BE49-F238E27FC236}">
                <a16:creationId xmlns:a16="http://schemas.microsoft.com/office/drawing/2014/main" id="{6B68EE4C-3A20-A76B-88A2-B9BF6656D6C5}"/>
              </a:ext>
            </a:extLst>
          </p:cNvPr>
          <p:cNvSpPr txBox="1"/>
          <p:nvPr/>
        </p:nvSpPr>
        <p:spPr>
          <a:xfrm>
            <a:off x="10103100" y="6285018"/>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QGEA added relationship</a:t>
            </a:r>
            <a:endParaRPr lang="en-AU" sz="1050">
              <a:solidFill>
                <a:schemeClr val="bg1"/>
              </a:solidFill>
            </a:endParaRPr>
          </a:p>
        </p:txBody>
      </p:sp>
      <p:sp>
        <p:nvSpPr>
          <p:cNvPr id="12" name="Rectangle: Rounded Corners 11">
            <a:extLst>
              <a:ext uri="{FF2B5EF4-FFF2-40B4-BE49-F238E27FC236}">
                <a16:creationId xmlns:a16="http://schemas.microsoft.com/office/drawing/2014/main" id="{2F0764D8-1BCC-D624-550B-A3F023B41FF4}"/>
              </a:ext>
            </a:extLst>
          </p:cNvPr>
          <p:cNvSpPr/>
          <p:nvPr/>
        </p:nvSpPr>
        <p:spPr bwMode="gray">
          <a:xfrm>
            <a:off x="3174641" y="6579642"/>
            <a:ext cx="659075" cy="233384"/>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pPr>
            <a:r>
              <a:rPr lang="en-AU" sz="1600" b="1" kern="0">
                <a:solidFill>
                  <a:schemeClr val="bg1"/>
                </a:solidFill>
                <a:latin typeface="Open Sans"/>
              </a:rPr>
              <a:t>Text</a:t>
            </a:r>
          </a:p>
        </p:txBody>
      </p:sp>
      <p:sp>
        <p:nvSpPr>
          <p:cNvPr id="13" name="TextBox 12">
            <a:extLst>
              <a:ext uri="{FF2B5EF4-FFF2-40B4-BE49-F238E27FC236}">
                <a16:creationId xmlns:a16="http://schemas.microsoft.com/office/drawing/2014/main" id="{2EEE9F1D-EEF6-295E-6424-932A11000C1A}"/>
              </a:ext>
            </a:extLst>
          </p:cNvPr>
          <p:cNvSpPr txBox="1"/>
          <p:nvPr/>
        </p:nvSpPr>
        <p:spPr>
          <a:xfrm>
            <a:off x="3829371" y="6565529"/>
            <a:ext cx="2468151" cy="253916"/>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QGEA Metamodel Object part of this view</a:t>
            </a:r>
            <a:endParaRPr lang="en-AU" sz="1050">
              <a:solidFill>
                <a:schemeClr val="bg1"/>
              </a:solidFill>
            </a:endParaRPr>
          </a:p>
        </p:txBody>
      </p:sp>
    </p:spTree>
    <p:extLst>
      <p:ext uri="{BB962C8B-B14F-4D97-AF65-F5344CB8AC3E}">
        <p14:creationId xmlns:p14="http://schemas.microsoft.com/office/powerpoint/2010/main" val="461119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930B57-7F8E-E81D-9280-0DA3304347E5}"/>
              </a:ext>
            </a:extLst>
          </p:cNvPr>
          <p:cNvSpPr>
            <a:spLocks noGrp="1"/>
          </p:cNvSpPr>
          <p:nvPr>
            <p:ph type="sldNum" sz="quarter" idx="12"/>
          </p:nvPr>
        </p:nvSpPr>
        <p:spPr/>
        <p:txBody>
          <a:bodyPr/>
          <a:lstStyle/>
          <a:p>
            <a:fld id="{1AA8F378-6842-4A19-98F4-B68C8A6CB2C6}" type="slidenum">
              <a:rPr lang="en-AU" smtClean="0"/>
              <a:pPr/>
              <a:t>24</a:t>
            </a:fld>
            <a:endParaRPr lang="en-AU"/>
          </a:p>
        </p:txBody>
      </p:sp>
      <p:sp>
        <p:nvSpPr>
          <p:cNvPr id="21" name="Title 2">
            <a:extLst>
              <a:ext uri="{FF2B5EF4-FFF2-40B4-BE49-F238E27FC236}">
                <a16:creationId xmlns:a16="http://schemas.microsoft.com/office/drawing/2014/main" id="{EAFA2D50-9FFA-F4EE-FDD6-E5FF594861D8}"/>
              </a:ext>
            </a:extLst>
          </p:cNvPr>
          <p:cNvSpPr txBox="1">
            <a:spLocks/>
          </p:cNvSpPr>
          <p:nvPr/>
        </p:nvSpPr>
        <p:spPr>
          <a:xfrm>
            <a:off x="469894" y="476591"/>
            <a:ext cx="2690556" cy="4111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i="0" u="none" strike="noStrike" kern="1200" cap="none" spc="0" normalizeH="0" baseline="0" noProof="0">
                <a:ln>
                  <a:noFill/>
                </a:ln>
                <a:effectLst/>
                <a:uLnTx/>
                <a:uFillTx/>
                <a:latin typeface="Calibri" panose="020F0502020204030204" pitchFamily="34" charset="0"/>
                <a:ea typeface="+mj-ea"/>
                <a:cs typeface="+mj-cs"/>
              </a:rPr>
              <a:t>Worked</a:t>
            </a:r>
            <a:r>
              <a:rPr kumimoji="0" lang="en-AU" sz="3200" b="1" i="0" u="none" strike="noStrike" kern="1200" cap="none" spc="0" normalizeH="0" baseline="0" noProof="0">
                <a:ln>
                  <a:noFill/>
                </a:ln>
                <a:effectLst/>
                <a:uLnTx/>
                <a:uFillTx/>
                <a:latin typeface="Calibri" panose="020F0502020204030204" pitchFamily="34" charset="0"/>
                <a:ea typeface="+mj-ea"/>
                <a:cs typeface="+mj-cs"/>
              </a:rPr>
              <a:t> </a:t>
            </a:r>
            <a:r>
              <a:rPr kumimoji="0" lang="en-AU" sz="3200" i="0" u="none" strike="noStrike" kern="1200" cap="none" spc="0" normalizeH="0" baseline="0" noProof="0">
                <a:ln>
                  <a:noFill/>
                </a:ln>
                <a:effectLst/>
                <a:uLnTx/>
                <a:uFillTx/>
                <a:latin typeface="Calibri" panose="020F0502020204030204" pitchFamily="34" charset="0"/>
                <a:ea typeface="+mj-ea"/>
                <a:cs typeface="+mj-cs"/>
              </a:rPr>
              <a:t>Example</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Work Package Classification view</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This allows you to categorise your </a:t>
            </a:r>
            <a:r>
              <a:rPr lang="en-AU" sz="1800">
                <a:solidFill>
                  <a:sysClr val="windowText" lastClr="000000"/>
                </a:solidFill>
                <a:latin typeface="Calibri" panose="020F0502020204030204" pitchFamily="34" charset="0"/>
              </a:rPr>
              <a:t>initiative, project, or program </a:t>
            </a:r>
            <a: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against </a:t>
            </a:r>
            <a:r>
              <a:rPr lang="en-AU" sz="1800">
                <a:solidFill>
                  <a:sysClr val="windowText" lastClr="000000"/>
                </a:solidFill>
                <a:latin typeface="Calibri" panose="020F0502020204030204" pitchFamily="34" charset="0"/>
              </a:rPr>
              <a:t>Whole of Government Frameworks allowing for cross-agency comparison of initiatives, reporting, and reusability identification. </a:t>
            </a:r>
            <a:endParaRPr kumimoji="0" lang="en-AU"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endParaRPr>
          </a:p>
        </p:txBody>
      </p:sp>
      <p:sp>
        <p:nvSpPr>
          <p:cNvPr id="22" name="object 4">
            <a:extLst>
              <a:ext uri="{FF2B5EF4-FFF2-40B4-BE49-F238E27FC236}">
                <a16:creationId xmlns:a16="http://schemas.microsoft.com/office/drawing/2014/main" id="{E24017BC-BC98-F8C8-8D60-6570799A4EE2}"/>
              </a:ext>
            </a:extLst>
          </p:cNvPr>
          <p:cNvSpPr txBox="1"/>
          <p:nvPr/>
        </p:nvSpPr>
        <p:spPr>
          <a:xfrm>
            <a:off x="469894" y="3047724"/>
            <a:ext cx="2546973" cy="630942"/>
          </a:xfrm>
          <a:prstGeom prst="rect">
            <a:avLst/>
          </a:prstGeom>
        </p:spPr>
        <p:txBody>
          <a:bodyPr vert="horz" wrap="square" lIns="0" tIns="0" rIns="0" bIns="0" rtlCol="0" anchor="t">
            <a:spAutoFit/>
          </a:bodyPr>
          <a:lstStyle/>
          <a:p>
            <a:pPr marL="12700">
              <a:spcAft>
                <a:spcPts val="300"/>
              </a:spcAft>
              <a:defRPr/>
            </a:pPr>
            <a:r>
              <a:rPr lang="en-US" sz="1200" i="1">
                <a:solidFill>
                  <a:prstClr val="black"/>
                </a:solidFill>
                <a:latin typeface="Open Sans"/>
                <a:ea typeface="Chronicle Display Black" charset="0"/>
                <a:cs typeface="Arial"/>
              </a:rPr>
              <a:t>.</a:t>
            </a:r>
          </a:p>
          <a:p>
            <a:pPr marL="12700">
              <a:spcAft>
                <a:spcPts val="300"/>
              </a:spcAft>
              <a:defRPr/>
            </a:pPr>
            <a:endParaRPr lang="en-US" sz="1200" i="1">
              <a:solidFill>
                <a:prstClr val="black"/>
              </a:solidFill>
              <a:latin typeface="Open Sans"/>
              <a:ea typeface="Chronicle Display Black" charset="0"/>
              <a:cs typeface="Arial"/>
            </a:endParaRPr>
          </a:p>
          <a:p>
            <a:pPr marL="12700">
              <a:spcAft>
                <a:spcPts val="300"/>
              </a:spcAft>
              <a:defRPr/>
            </a:pPr>
            <a:endParaRPr lang="en-US" sz="1200" i="1">
              <a:solidFill>
                <a:prstClr val="black"/>
              </a:solidFill>
              <a:latin typeface="Open Sans"/>
              <a:ea typeface="Chronicle Display Black" charset="0"/>
              <a:cs typeface="Arial"/>
            </a:endParaRPr>
          </a:p>
        </p:txBody>
      </p:sp>
      <p:sp>
        <p:nvSpPr>
          <p:cNvPr id="41" name="Rectangle: Rounded Corners 40">
            <a:extLst>
              <a:ext uri="{FF2B5EF4-FFF2-40B4-BE49-F238E27FC236}">
                <a16:creationId xmlns:a16="http://schemas.microsoft.com/office/drawing/2014/main" id="{38F635BA-D23C-9A90-4DEB-BCE599A8B9AE}"/>
              </a:ext>
            </a:extLst>
          </p:cNvPr>
          <p:cNvSpPr/>
          <p:nvPr/>
        </p:nvSpPr>
        <p:spPr bwMode="gray">
          <a:xfrm>
            <a:off x="8209495" y="251903"/>
            <a:ext cx="3665005" cy="1256742"/>
          </a:xfrm>
          <a:prstGeom prst="roundRect">
            <a:avLst>
              <a:gd name="adj" fmla="val 6610"/>
            </a:avLst>
          </a:prstGeom>
          <a:solidFill>
            <a:srgbClr val="FFFF99"/>
          </a:solidFill>
          <a:ln w="19050" algn="ctr">
            <a:noFill/>
            <a:miter lim="800000"/>
            <a:headEnd/>
            <a:tailEnd/>
          </a:ln>
        </p:spPr>
        <p:txBody>
          <a:bodyPr wrap="square" lIns="88900" tIns="88900" rIns="88900" bIns="88900" rtlCol="0" anchor="t"/>
          <a:lstStyle/>
          <a:p>
            <a:pPr algn="r">
              <a:lnSpc>
                <a:spcPct val="106000"/>
              </a:lnSpc>
              <a:buFont typeface="Wingdings 2" pitchFamily="18" charset="2"/>
              <a:buNone/>
            </a:pPr>
            <a:r>
              <a:rPr lang="en-AU" sz="1050" b="1" kern="0">
                <a:solidFill>
                  <a:srgbClr val="CC9900"/>
                </a:solidFill>
                <a:latin typeface="Open Sans"/>
              </a:rPr>
              <a:t>From QGEA </a:t>
            </a:r>
          </a:p>
          <a:p>
            <a:pPr algn="r">
              <a:lnSpc>
                <a:spcPct val="106000"/>
              </a:lnSpc>
              <a:buFont typeface="Wingdings 2" pitchFamily="18" charset="2"/>
              <a:buNone/>
            </a:pPr>
            <a:r>
              <a:rPr lang="en-AU" sz="1050" b="1" kern="0">
                <a:solidFill>
                  <a:srgbClr val="CC9900"/>
                </a:solidFill>
                <a:latin typeface="Open Sans"/>
              </a:rPr>
              <a:t>Information </a:t>
            </a:r>
          </a:p>
          <a:p>
            <a:pPr algn="r">
              <a:lnSpc>
                <a:spcPct val="106000"/>
              </a:lnSpc>
              <a:buFont typeface="Wingdings 2" pitchFamily="18" charset="2"/>
              <a:buNone/>
            </a:pPr>
            <a:r>
              <a:rPr lang="en-AU" sz="1050" b="1" kern="0">
                <a:solidFill>
                  <a:srgbClr val="CC9900"/>
                </a:solidFill>
                <a:latin typeface="Open Sans"/>
              </a:rPr>
              <a:t>Classification </a:t>
            </a:r>
          </a:p>
          <a:p>
            <a:pPr algn="r">
              <a:lnSpc>
                <a:spcPct val="106000"/>
              </a:lnSpc>
              <a:buFont typeface="Wingdings 2" pitchFamily="18" charset="2"/>
              <a:buNone/>
            </a:pPr>
            <a:r>
              <a:rPr lang="en-AU" sz="1050" b="1" kern="0">
                <a:solidFill>
                  <a:srgbClr val="CC9900"/>
                </a:solidFill>
                <a:latin typeface="Open Sans"/>
              </a:rPr>
              <a:t>Framework</a:t>
            </a:r>
          </a:p>
        </p:txBody>
      </p:sp>
      <p:sp>
        <p:nvSpPr>
          <p:cNvPr id="42" name="Rectangle: Rounded Corners 41">
            <a:extLst>
              <a:ext uri="{FF2B5EF4-FFF2-40B4-BE49-F238E27FC236}">
                <a16:creationId xmlns:a16="http://schemas.microsoft.com/office/drawing/2014/main" id="{A4D636F5-E24C-900A-A5D1-7FD36DC2A1CE}"/>
              </a:ext>
            </a:extLst>
          </p:cNvPr>
          <p:cNvSpPr/>
          <p:nvPr/>
        </p:nvSpPr>
        <p:spPr bwMode="gray">
          <a:xfrm>
            <a:off x="8209495" y="3402858"/>
            <a:ext cx="3665005" cy="2488423"/>
          </a:xfrm>
          <a:prstGeom prst="roundRect">
            <a:avLst>
              <a:gd name="adj" fmla="val 6610"/>
            </a:avLst>
          </a:prstGeom>
          <a:solidFill>
            <a:schemeClr val="accent3">
              <a:lumMod val="20000"/>
              <a:lumOff val="80000"/>
            </a:schemeClr>
          </a:solidFill>
          <a:ln w="19050" algn="ctr">
            <a:noFill/>
            <a:miter lim="800000"/>
            <a:headEnd/>
            <a:tailEnd/>
          </a:ln>
        </p:spPr>
        <p:txBody>
          <a:bodyPr wrap="square" lIns="88900" tIns="88900" rIns="88900" bIns="88900" rtlCol="0" anchor="t"/>
          <a:lstStyle/>
          <a:p>
            <a:pPr algn="r">
              <a:lnSpc>
                <a:spcPct val="106000"/>
              </a:lnSpc>
              <a:buFont typeface="Wingdings 2" pitchFamily="18" charset="2"/>
              <a:buNone/>
            </a:pPr>
            <a:r>
              <a:rPr lang="en-AU" sz="1050" b="1" kern="0">
                <a:solidFill>
                  <a:srgbClr val="0070C0"/>
                </a:solidFill>
                <a:latin typeface="Open Sans"/>
              </a:rPr>
              <a:t>From QGEA </a:t>
            </a:r>
          </a:p>
          <a:p>
            <a:pPr algn="r">
              <a:lnSpc>
                <a:spcPct val="106000"/>
              </a:lnSpc>
              <a:buFont typeface="Wingdings 2" pitchFamily="18" charset="2"/>
              <a:buNone/>
            </a:pPr>
            <a:r>
              <a:rPr lang="en-AU" sz="1050" b="1" kern="0">
                <a:solidFill>
                  <a:srgbClr val="0070C0"/>
                </a:solidFill>
                <a:latin typeface="Open Sans"/>
              </a:rPr>
              <a:t>Technology </a:t>
            </a:r>
          </a:p>
          <a:p>
            <a:pPr algn="r">
              <a:lnSpc>
                <a:spcPct val="106000"/>
              </a:lnSpc>
              <a:buFont typeface="Wingdings 2" pitchFamily="18" charset="2"/>
              <a:buNone/>
            </a:pPr>
            <a:r>
              <a:rPr lang="en-AU" sz="1050" b="1" kern="0">
                <a:solidFill>
                  <a:srgbClr val="0070C0"/>
                </a:solidFill>
                <a:latin typeface="Open Sans"/>
              </a:rPr>
              <a:t>Classification </a:t>
            </a:r>
          </a:p>
          <a:p>
            <a:pPr algn="r">
              <a:lnSpc>
                <a:spcPct val="106000"/>
              </a:lnSpc>
              <a:buFont typeface="Wingdings 2" pitchFamily="18" charset="2"/>
              <a:buNone/>
            </a:pPr>
            <a:r>
              <a:rPr lang="en-AU" sz="1050" b="1" kern="0">
                <a:solidFill>
                  <a:srgbClr val="0070C0"/>
                </a:solidFill>
                <a:latin typeface="Open Sans"/>
              </a:rPr>
              <a:t>Framework</a:t>
            </a:r>
          </a:p>
        </p:txBody>
      </p:sp>
      <p:sp>
        <p:nvSpPr>
          <p:cNvPr id="43" name="Slide Number Placeholder 1">
            <a:extLst>
              <a:ext uri="{FF2B5EF4-FFF2-40B4-BE49-F238E27FC236}">
                <a16:creationId xmlns:a16="http://schemas.microsoft.com/office/drawing/2014/main" id="{B1A20789-4675-5897-D94A-DE62E6756C26}"/>
              </a:ext>
            </a:extLst>
          </p:cNvPr>
          <p:cNvSpPr txBox="1">
            <a:spLocks/>
          </p:cNvSpPr>
          <p:nvPr/>
        </p:nvSpPr>
        <p:spPr>
          <a:xfrm>
            <a:off x="11353801" y="6218781"/>
            <a:ext cx="658342" cy="548182"/>
          </a:xfrm>
          <a:prstGeom prst="rect">
            <a:avLst/>
          </a:prstGeom>
          <a:noFill/>
        </p:spPr>
        <p:txBody>
          <a:bodyPr anchor="b"/>
          <a:lstStyle>
            <a:defPPr>
              <a:defRPr lang="en-US"/>
            </a:defPPr>
            <a:lvl1pPr marL="0" algn="r" defTabSz="914400" rtl="0" eaLnBrk="1" latinLnBrk="0" hangingPunct="1">
              <a:defRPr sz="1200" kern="1200">
                <a:solidFill>
                  <a:schemeClr val="bg1">
                    <a:lumMod val="95000"/>
                  </a:schemeClr>
                </a:solidFill>
                <a:latin typeface="Arial Nova Light" panose="020B03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A8F378-6842-4A19-98F4-B68C8A6CB2C6}" type="slidenum">
              <a:rPr lang="en-AU" smtClean="0"/>
              <a:pPr/>
              <a:t>24</a:t>
            </a:fld>
            <a:endParaRPr lang="en-AU"/>
          </a:p>
        </p:txBody>
      </p:sp>
      <p:sp>
        <p:nvSpPr>
          <p:cNvPr id="47" name="Rectangle: Rounded Corners 46">
            <a:extLst>
              <a:ext uri="{FF2B5EF4-FFF2-40B4-BE49-F238E27FC236}">
                <a16:creationId xmlns:a16="http://schemas.microsoft.com/office/drawing/2014/main" id="{7E43F0BD-63A4-4E99-C6B4-DED297186180}"/>
              </a:ext>
            </a:extLst>
          </p:cNvPr>
          <p:cNvSpPr/>
          <p:nvPr/>
        </p:nvSpPr>
        <p:spPr bwMode="gray">
          <a:xfrm>
            <a:off x="8209495" y="1738659"/>
            <a:ext cx="3665005" cy="1256742"/>
          </a:xfrm>
          <a:prstGeom prst="roundRect">
            <a:avLst>
              <a:gd name="adj" fmla="val 6610"/>
            </a:avLst>
          </a:prstGeom>
          <a:solidFill>
            <a:srgbClr val="FFE697"/>
          </a:solidFill>
          <a:ln w="19050" algn="ctr">
            <a:noFill/>
            <a:miter lim="800000"/>
            <a:headEnd/>
            <a:tailEnd/>
          </a:ln>
        </p:spPr>
        <p:txBody>
          <a:bodyPr wrap="square" lIns="88900" tIns="88900" rIns="88900" bIns="88900" rtlCol="0" anchor="t"/>
          <a:lstStyle/>
          <a:p>
            <a:pPr algn="r">
              <a:lnSpc>
                <a:spcPct val="106000"/>
              </a:lnSpc>
              <a:buFont typeface="Wingdings 2" pitchFamily="18" charset="2"/>
              <a:buNone/>
            </a:pPr>
            <a:r>
              <a:rPr lang="en-AU" sz="1050" b="1" kern="0">
                <a:solidFill>
                  <a:srgbClr val="E97132"/>
                </a:solidFill>
                <a:latin typeface="Open Sans"/>
              </a:rPr>
              <a:t>From QGEA </a:t>
            </a:r>
          </a:p>
          <a:p>
            <a:pPr algn="r">
              <a:lnSpc>
                <a:spcPct val="106000"/>
              </a:lnSpc>
              <a:buFont typeface="Wingdings 2" pitchFamily="18" charset="2"/>
              <a:buNone/>
            </a:pPr>
            <a:r>
              <a:rPr lang="en-AU" sz="1050" b="1" kern="0">
                <a:solidFill>
                  <a:srgbClr val="E97132"/>
                </a:solidFill>
                <a:latin typeface="Open Sans"/>
              </a:rPr>
              <a:t>Business </a:t>
            </a:r>
          </a:p>
          <a:p>
            <a:pPr algn="r">
              <a:lnSpc>
                <a:spcPct val="106000"/>
              </a:lnSpc>
              <a:buFont typeface="Wingdings 2" pitchFamily="18" charset="2"/>
              <a:buNone/>
            </a:pPr>
            <a:r>
              <a:rPr lang="en-AU" sz="1050" b="1" kern="0">
                <a:solidFill>
                  <a:srgbClr val="E97132"/>
                </a:solidFill>
                <a:latin typeface="Open Sans"/>
              </a:rPr>
              <a:t>Capability </a:t>
            </a:r>
          </a:p>
          <a:p>
            <a:pPr algn="r">
              <a:lnSpc>
                <a:spcPct val="106000"/>
              </a:lnSpc>
              <a:buFont typeface="Wingdings 2" pitchFamily="18" charset="2"/>
              <a:buNone/>
            </a:pPr>
            <a:r>
              <a:rPr lang="en-AU" sz="1050" b="1" kern="0">
                <a:solidFill>
                  <a:srgbClr val="E97132"/>
                </a:solidFill>
                <a:latin typeface="Open Sans"/>
              </a:rPr>
              <a:t>Reference </a:t>
            </a:r>
          </a:p>
          <a:p>
            <a:pPr algn="r">
              <a:lnSpc>
                <a:spcPct val="106000"/>
              </a:lnSpc>
              <a:buFont typeface="Wingdings 2" pitchFamily="18" charset="2"/>
              <a:buNone/>
            </a:pPr>
            <a:r>
              <a:rPr lang="en-AU" sz="1050" b="1" kern="0">
                <a:solidFill>
                  <a:srgbClr val="E97132"/>
                </a:solidFill>
                <a:latin typeface="Open Sans"/>
              </a:rPr>
              <a:t>Model</a:t>
            </a:r>
          </a:p>
        </p:txBody>
      </p:sp>
      <p:cxnSp>
        <p:nvCxnSpPr>
          <p:cNvPr id="60" name="Connector: Elbow 59">
            <a:extLst>
              <a:ext uri="{FF2B5EF4-FFF2-40B4-BE49-F238E27FC236}">
                <a16:creationId xmlns:a16="http://schemas.microsoft.com/office/drawing/2014/main" id="{CB7C72DF-78BB-906C-2BF4-AFF9DC720932}"/>
              </a:ext>
            </a:extLst>
          </p:cNvPr>
          <p:cNvCxnSpPr>
            <a:cxnSpLocks/>
            <a:stCxn id="19" idx="0"/>
            <a:endCxn id="23" idx="2"/>
          </p:cNvCxnSpPr>
          <p:nvPr/>
        </p:nvCxnSpPr>
        <p:spPr>
          <a:xfrm rot="5400000" flipH="1" flipV="1">
            <a:off x="6571747" y="1585556"/>
            <a:ext cx="495853" cy="4555"/>
          </a:xfrm>
          <a:prstGeom prst="bentConnector3">
            <a:avLst>
              <a:gd name="adj1" fmla="val 50000"/>
            </a:avLst>
          </a:prstGeom>
          <a:noFill/>
          <a:ln w="50800" cap="flat" cmpd="sng" algn="ctr">
            <a:solidFill>
              <a:srgbClr val="8E3493"/>
            </a:solidFill>
            <a:prstDash val="solid"/>
          </a:ln>
          <a:effectLst/>
        </p:spPr>
      </p:cxnSp>
      <p:cxnSp>
        <p:nvCxnSpPr>
          <p:cNvPr id="63" name="Connector: Elbow 62">
            <a:extLst>
              <a:ext uri="{FF2B5EF4-FFF2-40B4-BE49-F238E27FC236}">
                <a16:creationId xmlns:a16="http://schemas.microsoft.com/office/drawing/2014/main" id="{57EF711F-1F30-B90A-E008-7D52E3F86918}"/>
              </a:ext>
            </a:extLst>
          </p:cNvPr>
          <p:cNvCxnSpPr>
            <a:cxnSpLocks/>
          </p:cNvCxnSpPr>
          <p:nvPr/>
        </p:nvCxnSpPr>
        <p:spPr>
          <a:xfrm rot="10800000">
            <a:off x="5304643" y="2354698"/>
            <a:ext cx="597219" cy="1027"/>
          </a:xfrm>
          <a:prstGeom prst="bentConnector3">
            <a:avLst>
              <a:gd name="adj1" fmla="val 50000"/>
            </a:avLst>
          </a:prstGeom>
          <a:noFill/>
          <a:ln w="50800" cap="flat" cmpd="sng" algn="ctr">
            <a:solidFill>
              <a:srgbClr val="8E3493"/>
            </a:solidFill>
            <a:prstDash val="sysDot"/>
          </a:ln>
          <a:effectLst/>
        </p:spPr>
      </p:cxnSp>
      <p:cxnSp>
        <p:nvCxnSpPr>
          <p:cNvPr id="86" name="Connector: Elbow 85">
            <a:extLst>
              <a:ext uri="{FF2B5EF4-FFF2-40B4-BE49-F238E27FC236}">
                <a16:creationId xmlns:a16="http://schemas.microsoft.com/office/drawing/2014/main" id="{E6698064-79E0-45ED-AA75-1A2747A0FD9A}"/>
              </a:ext>
            </a:extLst>
          </p:cNvPr>
          <p:cNvCxnSpPr>
            <a:cxnSpLocks/>
            <a:stCxn id="19" idx="3"/>
            <a:endCxn id="30" idx="1"/>
          </p:cNvCxnSpPr>
          <p:nvPr/>
        </p:nvCxnSpPr>
        <p:spPr>
          <a:xfrm>
            <a:off x="7723871" y="2362872"/>
            <a:ext cx="642378" cy="2241822"/>
          </a:xfrm>
          <a:prstGeom prst="bentConnector3">
            <a:avLst>
              <a:gd name="adj1" fmla="val 50000"/>
            </a:avLst>
          </a:prstGeom>
          <a:noFill/>
          <a:ln w="50800" cap="flat" cmpd="sng" algn="ctr">
            <a:solidFill>
              <a:srgbClr val="8E3493"/>
            </a:solidFill>
            <a:prstDash val="solid"/>
          </a:ln>
          <a:effectLst/>
        </p:spPr>
      </p:cxnSp>
      <p:cxnSp>
        <p:nvCxnSpPr>
          <p:cNvPr id="89" name="Connector: Elbow 88">
            <a:extLst>
              <a:ext uri="{FF2B5EF4-FFF2-40B4-BE49-F238E27FC236}">
                <a16:creationId xmlns:a16="http://schemas.microsoft.com/office/drawing/2014/main" id="{23893034-C726-800A-920F-0EF6E37ACC83}"/>
              </a:ext>
            </a:extLst>
          </p:cNvPr>
          <p:cNvCxnSpPr>
            <a:cxnSpLocks/>
            <a:stCxn id="19" idx="3"/>
            <a:endCxn id="31" idx="1"/>
          </p:cNvCxnSpPr>
          <p:nvPr/>
        </p:nvCxnSpPr>
        <p:spPr>
          <a:xfrm flipV="1">
            <a:off x="7723871" y="2362318"/>
            <a:ext cx="642378" cy="554"/>
          </a:xfrm>
          <a:prstGeom prst="bentConnector3">
            <a:avLst>
              <a:gd name="adj1" fmla="val 50000"/>
            </a:avLst>
          </a:prstGeom>
          <a:noFill/>
          <a:ln w="50800" cap="flat" cmpd="sng" algn="ctr">
            <a:solidFill>
              <a:srgbClr val="8E3493"/>
            </a:solidFill>
            <a:prstDash val="solid"/>
          </a:ln>
          <a:effectLst/>
        </p:spPr>
      </p:cxnSp>
      <p:cxnSp>
        <p:nvCxnSpPr>
          <p:cNvPr id="92" name="Connector: Elbow 91">
            <a:extLst>
              <a:ext uri="{FF2B5EF4-FFF2-40B4-BE49-F238E27FC236}">
                <a16:creationId xmlns:a16="http://schemas.microsoft.com/office/drawing/2014/main" id="{7B08EFBE-4D50-B45F-2309-74E89AD07DCA}"/>
              </a:ext>
            </a:extLst>
          </p:cNvPr>
          <p:cNvCxnSpPr>
            <a:cxnSpLocks/>
            <a:stCxn id="19" idx="3"/>
            <a:endCxn id="29" idx="1"/>
          </p:cNvCxnSpPr>
          <p:nvPr/>
        </p:nvCxnSpPr>
        <p:spPr>
          <a:xfrm flipV="1">
            <a:off x="7723871" y="858532"/>
            <a:ext cx="658716" cy="1504340"/>
          </a:xfrm>
          <a:prstGeom prst="bentConnector3">
            <a:avLst>
              <a:gd name="adj1" fmla="val 50000"/>
            </a:avLst>
          </a:prstGeom>
          <a:noFill/>
          <a:ln w="50800" cap="flat" cmpd="sng" algn="ctr">
            <a:solidFill>
              <a:srgbClr val="8E3493"/>
            </a:solidFill>
            <a:prstDash val="solid"/>
          </a:ln>
          <a:effectLst/>
        </p:spPr>
      </p:cxnSp>
      <p:sp>
        <p:nvSpPr>
          <p:cNvPr id="4" name="Rectangle: Rounded Corners 3">
            <a:extLst>
              <a:ext uri="{FF2B5EF4-FFF2-40B4-BE49-F238E27FC236}">
                <a16:creationId xmlns:a16="http://schemas.microsoft.com/office/drawing/2014/main" id="{F7B6BE94-FF5F-F8D9-7A33-FDAF16CE8488}"/>
              </a:ext>
            </a:extLst>
          </p:cNvPr>
          <p:cNvSpPr/>
          <p:nvPr/>
        </p:nvSpPr>
        <p:spPr bwMode="gray">
          <a:xfrm>
            <a:off x="3160450" y="6305550"/>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prstClr val="white"/>
                </a:solidFill>
                <a:latin typeface="Open Sans"/>
              </a:rPr>
              <a:t>Text</a:t>
            </a:r>
            <a:endParaRPr lang="en-AU" sz="1200" b="1" kern="0">
              <a:solidFill>
                <a:prstClr val="white"/>
              </a:solidFill>
              <a:latin typeface="Open Sans"/>
            </a:endParaRPr>
          </a:p>
        </p:txBody>
      </p:sp>
      <p:sp>
        <p:nvSpPr>
          <p:cNvPr id="5" name="Rectangle: Rounded Corners 4">
            <a:extLst>
              <a:ext uri="{FF2B5EF4-FFF2-40B4-BE49-F238E27FC236}">
                <a16:creationId xmlns:a16="http://schemas.microsoft.com/office/drawing/2014/main" id="{E4BD7377-56CC-D377-3888-B146E261AB17}"/>
              </a:ext>
            </a:extLst>
          </p:cNvPr>
          <p:cNvSpPr/>
          <p:nvPr/>
        </p:nvSpPr>
        <p:spPr bwMode="gray">
          <a:xfrm>
            <a:off x="5449124" y="6305550"/>
            <a:ext cx="659075" cy="233384"/>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AU" sz="1050" b="1" kern="0">
                <a:solidFill>
                  <a:prstClr val="white"/>
                </a:solidFill>
                <a:latin typeface="Open Sans"/>
              </a:rPr>
              <a:t>(Text)</a:t>
            </a:r>
            <a:endParaRPr lang="en-AU" sz="900" b="1" kern="0">
              <a:solidFill>
                <a:prstClr val="white"/>
              </a:solidFill>
              <a:latin typeface="Open Sans"/>
            </a:endParaRPr>
          </a:p>
        </p:txBody>
      </p:sp>
      <p:cxnSp>
        <p:nvCxnSpPr>
          <p:cNvPr id="6" name="Straight Connector 5">
            <a:extLst>
              <a:ext uri="{FF2B5EF4-FFF2-40B4-BE49-F238E27FC236}">
                <a16:creationId xmlns:a16="http://schemas.microsoft.com/office/drawing/2014/main" id="{CE573C7C-B450-BACA-2BC8-919C541BA770}"/>
              </a:ext>
            </a:extLst>
          </p:cNvPr>
          <p:cNvCxnSpPr>
            <a:cxnSpLocks/>
          </p:cNvCxnSpPr>
          <p:nvPr/>
        </p:nvCxnSpPr>
        <p:spPr>
          <a:xfrm flipH="1">
            <a:off x="9653493" y="6418395"/>
            <a:ext cx="435762" cy="0"/>
          </a:xfrm>
          <a:prstGeom prst="line">
            <a:avLst/>
          </a:prstGeom>
          <a:noFill/>
          <a:ln w="50800" cap="flat" cmpd="sng" algn="ctr">
            <a:solidFill>
              <a:srgbClr val="8E3493"/>
            </a:solidFill>
            <a:prstDash val="sysDot"/>
          </a:ln>
          <a:effectLst/>
        </p:spPr>
      </p:cxnSp>
      <p:cxnSp>
        <p:nvCxnSpPr>
          <p:cNvPr id="7" name="Straight Connector 6">
            <a:extLst>
              <a:ext uri="{FF2B5EF4-FFF2-40B4-BE49-F238E27FC236}">
                <a16:creationId xmlns:a16="http://schemas.microsoft.com/office/drawing/2014/main" id="{E3053F2F-38E6-401F-D0FD-98A66A161EA6}"/>
              </a:ext>
            </a:extLst>
          </p:cNvPr>
          <p:cNvCxnSpPr>
            <a:cxnSpLocks/>
          </p:cNvCxnSpPr>
          <p:nvPr/>
        </p:nvCxnSpPr>
        <p:spPr>
          <a:xfrm flipH="1">
            <a:off x="7756302" y="6418395"/>
            <a:ext cx="517557" cy="0"/>
          </a:xfrm>
          <a:prstGeom prst="line">
            <a:avLst/>
          </a:prstGeom>
          <a:noFill/>
          <a:ln w="50800" cap="flat" cmpd="sng" algn="ctr">
            <a:solidFill>
              <a:srgbClr val="8E3493"/>
            </a:solidFill>
            <a:prstDash val="solid"/>
          </a:ln>
          <a:effectLst/>
        </p:spPr>
      </p:cxnSp>
      <p:sp>
        <p:nvSpPr>
          <p:cNvPr id="8" name="TextBox 7">
            <a:extLst>
              <a:ext uri="{FF2B5EF4-FFF2-40B4-BE49-F238E27FC236}">
                <a16:creationId xmlns:a16="http://schemas.microsoft.com/office/drawing/2014/main" id="{F6751244-0DE2-FF2F-D613-35413E743C68}"/>
              </a:ext>
            </a:extLst>
          </p:cNvPr>
          <p:cNvSpPr txBox="1"/>
          <p:nvPr/>
        </p:nvSpPr>
        <p:spPr>
          <a:xfrm>
            <a:off x="3809443" y="6309141"/>
            <a:ext cx="1579872" cy="261610"/>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QGEA Metamodel Object</a:t>
            </a:r>
            <a:endParaRPr lang="en-AU" sz="1050">
              <a:solidFill>
                <a:schemeClr val="bg1"/>
              </a:solidFill>
            </a:endParaRPr>
          </a:p>
        </p:txBody>
      </p:sp>
      <p:sp>
        <p:nvSpPr>
          <p:cNvPr id="9" name="TextBox 8">
            <a:extLst>
              <a:ext uri="{FF2B5EF4-FFF2-40B4-BE49-F238E27FC236}">
                <a16:creationId xmlns:a16="http://schemas.microsoft.com/office/drawing/2014/main" id="{9ECBE396-A2A7-7F75-8CD0-E51FADB59B6D}"/>
              </a:ext>
            </a:extLst>
          </p:cNvPr>
          <p:cNvSpPr txBox="1"/>
          <p:nvPr/>
        </p:nvSpPr>
        <p:spPr>
          <a:xfrm>
            <a:off x="6074726" y="6291437"/>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TOGAF Object Name</a:t>
            </a:r>
            <a:endParaRPr lang="en-AU" sz="1050">
              <a:solidFill>
                <a:schemeClr val="bg1"/>
              </a:solidFill>
            </a:endParaRPr>
          </a:p>
        </p:txBody>
      </p:sp>
      <p:sp>
        <p:nvSpPr>
          <p:cNvPr id="10" name="TextBox 9">
            <a:extLst>
              <a:ext uri="{FF2B5EF4-FFF2-40B4-BE49-F238E27FC236}">
                <a16:creationId xmlns:a16="http://schemas.microsoft.com/office/drawing/2014/main" id="{4626210E-C2D1-D7C2-A9E1-F89F30D5B942}"/>
              </a:ext>
            </a:extLst>
          </p:cNvPr>
          <p:cNvSpPr txBox="1"/>
          <p:nvPr/>
        </p:nvSpPr>
        <p:spPr>
          <a:xfrm>
            <a:off x="8273859" y="6298726"/>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TOGAF</a:t>
            </a:r>
            <a:r>
              <a:rPr kumimoji="0" lang="en-AU" sz="105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 </a:t>
            </a:r>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relationship</a:t>
            </a:r>
            <a:endParaRPr lang="en-AU" sz="1050">
              <a:solidFill>
                <a:schemeClr val="bg1"/>
              </a:solidFill>
            </a:endParaRPr>
          </a:p>
        </p:txBody>
      </p:sp>
      <p:sp>
        <p:nvSpPr>
          <p:cNvPr id="11" name="TextBox 10">
            <a:extLst>
              <a:ext uri="{FF2B5EF4-FFF2-40B4-BE49-F238E27FC236}">
                <a16:creationId xmlns:a16="http://schemas.microsoft.com/office/drawing/2014/main" id="{6B68EE4C-3A20-A76B-88A2-B9BF6656D6C5}"/>
              </a:ext>
            </a:extLst>
          </p:cNvPr>
          <p:cNvSpPr txBox="1"/>
          <p:nvPr/>
        </p:nvSpPr>
        <p:spPr>
          <a:xfrm>
            <a:off x="10103100" y="6285018"/>
            <a:ext cx="1579872" cy="253916"/>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QGEA added relationship</a:t>
            </a:r>
            <a:endParaRPr lang="en-AU" sz="1050">
              <a:solidFill>
                <a:schemeClr val="bg1"/>
              </a:solidFill>
            </a:endParaRPr>
          </a:p>
        </p:txBody>
      </p:sp>
      <p:sp>
        <p:nvSpPr>
          <p:cNvPr id="12" name="Rectangle: Rounded Corners 11">
            <a:extLst>
              <a:ext uri="{FF2B5EF4-FFF2-40B4-BE49-F238E27FC236}">
                <a16:creationId xmlns:a16="http://schemas.microsoft.com/office/drawing/2014/main" id="{6670167B-27F9-4D14-0A63-879A9D3D4CAC}"/>
              </a:ext>
            </a:extLst>
          </p:cNvPr>
          <p:cNvSpPr/>
          <p:nvPr/>
        </p:nvSpPr>
        <p:spPr bwMode="gray">
          <a:xfrm>
            <a:off x="6213890" y="1987250"/>
            <a:ext cx="749185" cy="173347"/>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1000" b="1" kern="0">
              <a:solidFill>
                <a:prstClr val="white"/>
              </a:solidFill>
              <a:latin typeface="Open Sans"/>
            </a:endParaRPr>
          </a:p>
        </p:txBody>
      </p:sp>
      <p:sp>
        <p:nvSpPr>
          <p:cNvPr id="13" name="Rectangle: Rounded Corners 12">
            <a:extLst>
              <a:ext uri="{FF2B5EF4-FFF2-40B4-BE49-F238E27FC236}">
                <a16:creationId xmlns:a16="http://schemas.microsoft.com/office/drawing/2014/main" id="{C66D4CCE-BABE-12E0-F2E2-1307B45B963E}"/>
              </a:ext>
            </a:extLst>
          </p:cNvPr>
          <p:cNvSpPr/>
          <p:nvPr/>
        </p:nvSpPr>
        <p:spPr bwMode="gray">
          <a:xfrm>
            <a:off x="6455502" y="2549974"/>
            <a:ext cx="749185" cy="173347"/>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1000" b="1" kern="0">
              <a:solidFill>
                <a:prstClr val="white"/>
              </a:solidFill>
              <a:latin typeface="Open Sans"/>
            </a:endParaRPr>
          </a:p>
        </p:txBody>
      </p:sp>
      <p:sp>
        <p:nvSpPr>
          <p:cNvPr id="14" name="Rectangle: Rounded Corners 13">
            <a:extLst>
              <a:ext uri="{FF2B5EF4-FFF2-40B4-BE49-F238E27FC236}">
                <a16:creationId xmlns:a16="http://schemas.microsoft.com/office/drawing/2014/main" id="{39E50529-0FAC-80A3-0596-9A0D627147EF}"/>
              </a:ext>
            </a:extLst>
          </p:cNvPr>
          <p:cNvSpPr/>
          <p:nvPr/>
        </p:nvSpPr>
        <p:spPr bwMode="gray">
          <a:xfrm>
            <a:off x="6295480" y="2254296"/>
            <a:ext cx="749185" cy="173347"/>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1000" b="1" kern="0">
              <a:solidFill>
                <a:prstClr val="white"/>
              </a:solidFill>
              <a:latin typeface="Open Sans"/>
            </a:endParaRPr>
          </a:p>
        </p:txBody>
      </p:sp>
      <p:sp>
        <p:nvSpPr>
          <p:cNvPr id="15" name="Rectangle: Rounded Corners 14">
            <a:extLst>
              <a:ext uri="{FF2B5EF4-FFF2-40B4-BE49-F238E27FC236}">
                <a16:creationId xmlns:a16="http://schemas.microsoft.com/office/drawing/2014/main" id="{C10E216D-3237-860B-4710-EBD9D4439C60}"/>
              </a:ext>
            </a:extLst>
          </p:cNvPr>
          <p:cNvSpPr/>
          <p:nvPr/>
        </p:nvSpPr>
        <p:spPr bwMode="gray">
          <a:xfrm>
            <a:off x="6899887" y="2010638"/>
            <a:ext cx="749185" cy="173347"/>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1000" b="1" kern="0">
              <a:solidFill>
                <a:prstClr val="white"/>
              </a:solidFill>
              <a:latin typeface="Open Sans"/>
            </a:endParaRPr>
          </a:p>
        </p:txBody>
      </p:sp>
      <p:sp>
        <p:nvSpPr>
          <p:cNvPr id="16" name="Rectangle: Rounded Corners 15">
            <a:extLst>
              <a:ext uri="{FF2B5EF4-FFF2-40B4-BE49-F238E27FC236}">
                <a16:creationId xmlns:a16="http://schemas.microsoft.com/office/drawing/2014/main" id="{B9EBE3AC-96DC-5DD4-668D-3BF9CB09F598}"/>
              </a:ext>
            </a:extLst>
          </p:cNvPr>
          <p:cNvSpPr/>
          <p:nvPr/>
        </p:nvSpPr>
        <p:spPr bwMode="gray">
          <a:xfrm>
            <a:off x="6926362" y="2590628"/>
            <a:ext cx="749185" cy="173347"/>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1000" b="1" kern="0">
              <a:solidFill>
                <a:prstClr val="white"/>
              </a:solidFill>
              <a:latin typeface="Open Sans"/>
            </a:endParaRPr>
          </a:p>
        </p:txBody>
      </p:sp>
      <p:sp>
        <p:nvSpPr>
          <p:cNvPr id="17" name="Rectangle: Rounded Corners 16">
            <a:extLst>
              <a:ext uri="{FF2B5EF4-FFF2-40B4-BE49-F238E27FC236}">
                <a16:creationId xmlns:a16="http://schemas.microsoft.com/office/drawing/2014/main" id="{A426DABC-68F6-FA7D-2714-A7CE555E13E2}"/>
              </a:ext>
            </a:extLst>
          </p:cNvPr>
          <p:cNvSpPr/>
          <p:nvPr/>
        </p:nvSpPr>
        <p:spPr bwMode="gray">
          <a:xfrm>
            <a:off x="6821151" y="2679284"/>
            <a:ext cx="379675" cy="173347"/>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1000" b="1" kern="0">
              <a:solidFill>
                <a:prstClr val="white"/>
              </a:solidFill>
              <a:latin typeface="Open Sans"/>
            </a:endParaRPr>
          </a:p>
        </p:txBody>
      </p:sp>
      <p:sp>
        <p:nvSpPr>
          <p:cNvPr id="18" name="Rectangle: Rounded Corners 17">
            <a:extLst>
              <a:ext uri="{FF2B5EF4-FFF2-40B4-BE49-F238E27FC236}">
                <a16:creationId xmlns:a16="http://schemas.microsoft.com/office/drawing/2014/main" id="{9931FDB6-A11E-1BE7-EFA3-EF73D58A808B}"/>
              </a:ext>
            </a:extLst>
          </p:cNvPr>
          <p:cNvSpPr/>
          <p:nvPr/>
        </p:nvSpPr>
        <p:spPr bwMode="gray">
          <a:xfrm>
            <a:off x="6452147" y="2656309"/>
            <a:ext cx="379675" cy="173347"/>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1000" b="1" kern="0">
              <a:solidFill>
                <a:prstClr val="white"/>
              </a:solidFill>
              <a:latin typeface="Open Sans"/>
            </a:endParaRPr>
          </a:p>
        </p:txBody>
      </p:sp>
      <p:sp>
        <p:nvSpPr>
          <p:cNvPr id="19" name="Rectangle: Rounded Corners 18">
            <a:extLst>
              <a:ext uri="{FF2B5EF4-FFF2-40B4-BE49-F238E27FC236}">
                <a16:creationId xmlns:a16="http://schemas.microsoft.com/office/drawing/2014/main" id="{CE102030-5585-38FF-BC45-DF1E12F5E2AC}"/>
              </a:ext>
            </a:extLst>
          </p:cNvPr>
          <p:cNvSpPr/>
          <p:nvPr/>
        </p:nvSpPr>
        <p:spPr bwMode="gray">
          <a:xfrm>
            <a:off x="5910921" y="1835759"/>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100" b="1" kern="0">
                <a:solidFill>
                  <a:prstClr val="white"/>
                </a:solidFill>
                <a:latin typeface="Open Sans"/>
              </a:rPr>
              <a:t>Initiative/ Project/ Program</a:t>
            </a:r>
          </a:p>
          <a:p>
            <a:pPr>
              <a:lnSpc>
                <a:spcPct val="106000"/>
              </a:lnSpc>
              <a:buFont typeface="Wingdings 2" pitchFamily="18" charset="2"/>
              <a:buNone/>
            </a:pPr>
            <a:endParaRPr lang="en-AU" sz="1000" b="1" kern="0">
              <a:solidFill>
                <a:prstClr val="white"/>
              </a:solidFill>
              <a:latin typeface="Open Sans"/>
            </a:endParaRPr>
          </a:p>
        </p:txBody>
      </p:sp>
      <p:sp>
        <p:nvSpPr>
          <p:cNvPr id="20" name="Rectangle: Rounded Corners 19">
            <a:extLst>
              <a:ext uri="{FF2B5EF4-FFF2-40B4-BE49-F238E27FC236}">
                <a16:creationId xmlns:a16="http://schemas.microsoft.com/office/drawing/2014/main" id="{AE09EF4E-7536-95DE-AF3B-F358264FAD64}"/>
              </a:ext>
            </a:extLst>
          </p:cNvPr>
          <p:cNvSpPr/>
          <p:nvPr/>
        </p:nvSpPr>
        <p:spPr bwMode="gray">
          <a:xfrm>
            <a:off x="5987936" y="2362027"/>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Accreditation Management System Reform</a:t>
            </a:r>
          </a:p>
        </p:txBody>
      </p:sp>
      <p:sp>
        <p:nvSpPr>
          <p:cNvPr id="23" name="Rectangle: Rounded Corners 22">
            <a:extLst>
              <a:ext uri="{FF2B5EF4-FFF2-40B4-BE49-F238E27FC236}">
                <a16:creationId xmlns:a16="http://schemas.microsoft.com/office/drawing/2014/main" id="{56CA682E-923B-DBF1-BD6C-FB5078EA8359}"/>
              </a:ext>
            </a:extLst>
          </p:cNvPr>
          <p:cNvSpPr/>
          <p:nvPr/>
        </p:nvSpPr>
        <p:spPr bwMode="gray">
          <a:xfrm>
            <a:off x="5915476" y="255892"/>
            <a:ext cx="1812950" cy="1084014"/>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Principal Ministerial Responsibility</a:t>
            </a:r>
          </a:p>
          <a:p>
            <a:pPr>
              <a:lnSpc>
                <a:spcPct val="106000"/>
              </a:lnSpc>
              <a:buFont typeface="Wingdings 2" pitchFamily="18" charset="2"/>
              <a:buNone/>
            </a:pPr>
            <a:endParaRPr lang="en-AU" sz="900" b="1" kern="0">
              <a:solidFill>
                <a:prstClr val="white"/>
              </a:solidFill>
              <a:latin typeface="Open Sans"/>
            </a:endParaRPr>
          </a:p>
        </p:txBody>
      </p:sp>
      <p:sp>
        <p:nvSpPr>
          <p:cNvPr id="25" name="Rectangle: Rounded Corners 24">
            <a:extLst>
              <a:ext uri="{FF2B5EF4-FFF2-40B4-BE49-F238E27FC236}">
                <a16:creationId xmlns:a16="http://schemas.microsoft.com/office/drawing/2014/main" id="{6243BFF7-DA53-5BBE-5073-E1E6C33BDFBD}"/>
              </a:ext>
            </a:extLst>
          </p:cNvPr>
          <p:cNvSpPr/>
          <p:nvPr/>
        </p:nvSpPr>
        <p:spPr bwMode="gray">
          <a:xfrm>
            <a:off x="6008123" y="801770"/>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Road Safety</a:t>
            </a:r>
          </a:p>
        </p:txBody>
      </p:sp>
      <p:sp>
        <p:nvSpPr>
          <p:cNvPr id="29" name="Rectangle: Rounded Corners 28">
            <a:extLst>
              <a:ext uri="{FF2B5EF4-FFF2-40B4-BE49-F238E27FC236}">
                <a16:creationId xmlns:a16="http://schemas.microsoft.com/office/drawing/2014/main" id="{8161BBE6-5D88-CC93-B77D-5E209678618A}"/>
              </a:ext>
            </a:extLst>
          </p:cNvPr>
          <p:cNvSpPr/>
          <p:nvPr/>
        </p:nvSpPr>
        <p:spPr bwMode="gray">
          <a:xfrm>
            <a:off x="8382587" y="331419"/>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defRPr/>
            </a:pPr>
            <a:r>
              <a:rPr lang="en-AU" sz="1100" b="1" kern="0">
                <a:solidFill>
                  <a:prstClr val="white"/>
                </a:solidFill>
                <a:latin typeface="Open Sans"/>
              </a:rPr>
              <a:t>Information Classification</a:t>
            </a:r>
            <a:br>
              <a:rPr lang="en-AU" sz="1100" b="1" kern="0">
                <a:solidFill>
                  <a:prstClr val="white"/>
                </a:solidFill>
                <a:latin typeface="Open Sans"/>
              </a:rPr>
            </a:br>
            <a:endParaRPr lang="en-AU" sz="900" b="1" kern="0">
              <a:solidFill>
                <a:prstClr val="white"/>
              </a:solidFill>
              <a:latin typeface="Open Sans"/>
            </a:endParaRPr>
          </a:p>
        </p:txBody>
      </p:sp>
      <p:sp>
        <p:nvSpPr>
          <p:cNvPr id="30" name="Rectangle: Rounded Corners 29">
            <a:extLst>
              <a:ext uri="{FF2B5EF4-FFF2-40B4-BE49-F238E27FC236}">
                <a16:creationId xmlns:a16="http://schemas.microsoft.com/office/drawing/2014/main" id="{816A6D8D-F6AB-12CD-96B8-111BD894F70C}"/>
              </a:ext>
            </a:extLst>
          </p:cNvPr>
          <p:cNvSpPr/>
          <p:nvPr/>
        </p:nvSpPr>
        <p:spPr bwMode="gray">
          <a:xfrm>
            <a:off x="8366249" y="3496846"/>
            <a:ext cx="1812950" cy="2215695"/>
          </a:xfrm>
          <a:prstGeom prst="roundRect">
            <a:avLst>
              <a:gd name="adj" fmla="val 6905"/>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defRPr/>
            </a:pPr>
            <a:r>
              <a:rPr lang="en-AU" sz="1100" b="1" kern="0">
                <a:solidFill>
                  <a:prstClr val="white"/>
                </a:solidFill>
                <a:latin typeface="Open Sans"/>
              </a:rPr>
              <a:t>Technology Classification</a:t>
            </a:r>
            <a:br>
              <a:rPr lang="en-AU" sz="1100" b="1" kern="0">
                <a:solidFill>
                  <a:prstClr val="white"/>
                </a:solidFill>
                <a:latin typeface="Open Sans"/>
              </a:rPr>
            </a:br>
            <a:endParaRPr lang="en-AU" sz="900" b="1" kern="0">
              <a:solidFill>
                <a:prstClr val="white"/>
              </a:solidFill>
              <a:latin typeface="Open Sans"/>
            </a:endParaRPr>
          </a:p>
        </p:txBody>
      </p:sp>
      <p:sp>
        <p:nvSpPr>
          <p:cNvPr id="31" name="Rectangle: Rounded Corners 30">
            <a:extLst>
              <a:ext uri="{FF2B5EF4-FFF2-40B4-BE49-F238E27FC236}">
                <a16:creationId xmlns:a16="http://schemas.microsoft.com/office/drawing/2014/main" id="{3BE5ACC1-3127-C69C-F4F0-07D2A94E59E7}"/>
              </a:ext>
            </a:extLst>
          </p:cNvPr>
          <p:cNvSpPr/>
          <p:nvPr/>
        </p:nvSpPr>
        <p:spPr bwMode="gray">
          <a:xfrm>
            <a:off x="8366249" y="1835205"/>
            <a:ext cx="1812950" cy="1054226"/>
          </a:xfrm>
          <a:prstGeom prst="roundRect">
            <a:avLst/>
          </a:prstGeom>
          <a:solidFill>
            <a:srgbClr val="8E3493"/>
          </a:solidFill>
          <a:ln w="19050" algn="ctr">
            <a:noFill/>
            <a:miter lim="800000"/>
            <a:headEnd/>
            <a:tailEnd/>
          </a:ln>
        </p:spPr>
        <p:txBody>
          <a:bodyPr wrap="square" lIns="88900" tIns="88900" rIns="88900" bIns="88900" rtlCol="0" anchor="t"/>
          <a:lstStyle/>
          <a:p>
            <a:pPr>
              <a:lnSpc>
                <a:spcPct val="106000"/>
              </a:lnSpc>
              <a:buFont typeface="Wingdings 2" pitchFamily="18" charset="2"/>
              <a:buNone/>
              <a:defRPr/>
            </a:pPr>
            <a:r>
              <a:rPr lang="en-AU" sz="1100" b="1" kern="0">
                <a:solidFill>
                  <a:prstClr val="white"/>
                </a:solidFill>
                <a:latin typeface="Open Sans"/>
              </a:rPr>
              <a:t>Qld Gov Capability</a:t>
            </a:r>
            <a:br>
              <a:rPr lang="en-AU" sz="1100" b="1" kern="0">
                <a:solidFill>
                  <a:prstClr val="white"/>
                </a:solidFill>
                <a:latin typeface="Open Sans"/>
              </a:rPr>
            </a:br>
            <a:endParaRPr lang="en-AU" sz="900" b="1" kern="0">
              <a:solidFill>
                <a:prstClr val="white"/>
              </a:solidFill>
              <a:latin typeface="Open Sans"/>
            </a:endParaRPr>
          </a:p>
        </p:txBody>
      </p:sp>
      <p:sp>
        <p:nvSpPr>
          <p:cNvPr id="32" name="Rectangle: Rounded Corners 31">
            <a:extLst>
              <a:ext uri="{FF2B5EF4-FFF2-40B4-BE49-F238E27FC236}">
                <a16:creationId xmlns:a16="http://schemas.microsoft.com/office/drawing/2014/main" id="{9561952C-A6F2-AF22-10C3-F803CBC337F4}"/>
              </a:ext>
            </a:extLst>
          </p:cNvPr>
          <p:cNvSpPr/>
          <p:nvPr/>
        </p:nvSpPr>
        <p:spPr bwMode="gray">
          <a:xfrm>
            <a:off x="8456695" y="2330544"/>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Transport &amp; Motoring</a:t>
            </a:r>
          </a:p>
        </p:txBody>
      </p:sp>
      <p:sp>
        <p:nvSpPr>
          <p:cNvPr id="34" name="Rectangle: Rounded Corners 33">
            <a:extLst>
              <a:ext uri="{FF2B5EF4-FFF2-40B4-BE49-F238E27FC236}">
                <a16:creationId xmlns:a16="http://schemas.microsoft.com/office/drawing/2014/main" id="{D304B14E-81EF-F9CE-B8D7-4519970CBBC6}"/>
              </a:ext>
            </a:extLst>
          </p:cNvPr>
          <p:cNvSpPr/>
          <p:nvPr/>
        </p:nvSpPr>
        <p:spPr bwMode="gray">
          <a:xfrm>
            <a:off x="8456485" y="822156"/>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I-11.3.1 Authorisation</a:t>
            </a:r>
          </a:p>
        </p:txBody>
      </p:sp>
      <p:sp>
        <p:nvSpPr>
          <p:cNvPr id="35" name="Rectangle: Rounded Corners 34">
            <a:extLst>
              <a:ext uri="{FF2B5EF4-FFF2-40B4-BE49-F238E27FC236}">
                <a16:creationId xmlns:a16="http://schemas.microsoft.com/office/drawing/2014/main" id="{339AFAFA-380A-CC3F-F931-AA5D0BABC137}"/>
              </a:ext>
            </a:extLst>
          </p:cNvPr>
          <p:cNvSpPr/>
          <p:nvPr/>
        </p:nvSpPr>
        <p:spPr bwMode="gray">
          <a:xfrm>
            <a:off x="8456485" y="4023960"/>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800" b="1" kern="0">
                <a:solidFill>
                  <a:srgbClr val="8E3493"/>
                </a:solidFill>
                <a:latin typeface="Open Sans"/>
              </a:rPr>
              <a:t>INTG-02.01 Business Process Management, Automation and Workflow</a:t>
            </a:r>
          </a:p>
        </p:txBody>
      </p:sp>
      <p:sp>
        <p:nvSpPr>
          <p:cNvPr id="55" name="Rectangle: Rounded Corners 54">
            <a:extLst>
              <a:ext uri="{FF2B5EF4-FFF2-40B4-BE49-F238E27FC236}">
                <a16:creationId xmlns:a16="http://schemas.microsoft.com/office/drawing/2014/main" id="{F7DA79CE-98D6-F52A-5C0A-D69BFC55BC64}"/>
              </a:ext>
            </a:extLst>
          </p:cNvPr>
          <p:cNvSpPr/>
          <p:nvPr/>
        </p:nvSpPr>
        <p:spPr bwMode="gray">
          <a:xfrm>
            <a:off x="8442640" y="4529060"/>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INTG-03.02 Event Stream Processing</a:t>
            </a:r>
          </a:p>
        </p:txBody>
      </p:sp>
      <p:sp>
        <p:nvSpPr>
          <p:cNvPr id="56" name="Rectangle: Rounded Corners 55">
            <a:extLst>
              <a:ext uri="{FF2B5EF4-FFF2-40B4-BE49-F238E27FC236}">
                <a16:creationId xmlns:a16="http://schemas.microsoft.com/office/drawing/2014/main" id="{A295F2B7-982F-8051-A28C-F5B91D5FED94}"/>
              </a:ext>
            </a:extLst>
          </p:cNvPr>
          <p:cNvSpPr/>
          <p:nvPr/>
        </p:nvSpPr>
        <p:spPr bwMode="gray">
          <a:xfrm>
            <a:off x="8442639" y="5056174"/>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PLAT-02.01 Database Management System</a:t>
            </a:r>
          </a:p>
        </p:txBody>
      </p:sp>
      <p:sp>
        <p:nvSpPr>
          <p:cNvPr id="61" name="Rectangle: Rounded Corners 60">
            <a:extLst>
              <a:ext uri="{FF2B5EF4-FFF2-40B4-BE49-F238E27FC236}">
                <a16:creationId xmlns:a16="http://schemas.microsoft.com/office/drawing/2014/main" id="{21188E8E-9DFD-5BB4-4E28-20D020B51816}"/>
              </a:ext>
            </a:extLst>
          </p:cNvPr>
          <p:cNvSpPr/>
          <p:nvPr/>
        </p:nvSpPr>
        <p:spPr bwMode="gray">
          <a:xfrm>
            <a:off x="4881609" y="2040378"/>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62" name="Rectangle: Rounded Corners 61">
            <a:extLst>
              <a:ext uri="{FF2B5EF4-FFF2-40B4-BE49-F238E27FC236}">
                <a16:creationId xmlns:a16="http://schemas.microsoft.com/office/drawing/2014/main" id="{99F6333D-E9FF-B522-FEE3-EBF686D73172}"/>
              </a:ext>
            </a:extLst>
          </p:cNvPr>
          <p:cNvSpPr/>
          <p:nvPr/>
        </p:nvSpPr>
        <p:spPr bwMode="gray">
          <a:xfrm>
            <a:off x="4881609" y="2435815"/>
            <a:ext cx="432846" cy="251699"/>
          </a:xfrm>
          <a:prstGeom prst="roundRect">
            <a:avLst/>
          </a:prstGeom>
          <a:solidFill>
            <a:srgbClr val="46236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200" b="1" kern="0">
              <a:solidFill>
                <a:prstClr val="white"/>
              </a:solidFill>
              <a:latin typeface="Open Sans"/>
            </a:endParaRPr>
          </a:p>
        </p:txBody>
      </p:sp>
      <p:sp>
        <p:nvSpPr>
          <p:cNvPr id="64" name="Rectangle: Rounded Corners 63">
            <a:extLst>
              <a:ext uri="{FF2B5EF4-FFF2-40B4-BE49-F238E27FC236}">
                <a16:creationId xmlns:a16="http://schemas.microsoft.com/office/drawing/2014/main" id="{AE802039-DB30-9457-49EA-ACA4175C546E}"/>
              </a:ext>
            </a:extLst>
          </p:cNvPr>
          <p:cNvSpPr/>
          <p:nvPr/>
        </p:nvSpPr>
        <p:spPr bwMode="gray">
          <a:xfrm>
            <a:off x="3528785" y="1835205"/>
            <a:ext cx="1812950" cy="1054226"/>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r>
              <a:rPr lang="en-AU" sz="1050" b="1" kern="0">
                <a:solidFill>
                  <a:prstClr val="white"/>
                </a:solidFill>
                <a:latin typeface="Open Sans"/>
              </a:rPr>
              <a:t>Agency</a:t>
            </a:r>
            <a:endParaRPr lang="en-AU" sz="900" b="1" kern="0">
              <a:solidFill>
                <a:prstClr val="white"/>
              </a:solidFill>
              <a:latin typeface="Open Sans"/>
            </a:endParaRPr>
          </a:p>
        </p:txBody>
      </p:sp>
      <p:sp>
        <p:nvSpPr>
          <p:cNvPr id="65" name="Rectangle: Rounded Corners 64">
            <a:extLst>
              <a:ext uri="{FF2B5EF4-FFF2-40B4-BE49-F238E27FC236}">
                <a16:creationId xmlns:a16="http://schemas.microsoft.com/office/drawing/2014/main" id="{EE459A31-A770-4D0A-BEBE-69955BE9B33F}"/>
              </a:ext>
            </a:extLst>
          </p:cNvPr>
          <p:cNvSpPr/>
          <p:nvPr/>
        </p:nvSpPr>
        <p:spPr bwMode="gray">
          <a:xfrm>
            <a:off x="4908889" y="2450561"/>
            <a:ext cx="432846" cy="251699"/>
          </a:xfrm>
          <a:prstGeom prst="roundRect">
            <a:avLst/>
          </a:prstGeom>
          <a:solidFill>
            <a:srgbClr val="462367"/>
          </a:solidFill>
          <a:ln w="19050" algn="ctr">
            <a:noFill/>
            <a:miter lim="800000"/>
            <a:headEnd/>
            <a:tailEnd/>
          </a:ln>
        </p:spPr>
        <p:txBody>
          <a:bodyPr wrap="square" lIns="88900" tIns="88900" rIns="88900" bIns="88900" rtlCol="0" anchor="t"/>
          <a:lstStyle/>
          <a:p>
            <a:pPr>
              <a:lnSpc>
                <a:spcPct val="106000"/>
              </a:lnSpc>
              <a:buFont typeface="Wingdings 2" pitchFamily="18" charset="2"/>
              <a:buNone/>
            </a:pPr>
            <a:endParaRPr lang="en-AU" sz="900" b="1" kern="0">
              <a:solidFill>
                <a:prstClr val="white"/>
              </a:solidFill>
              <a:latin typeface="Open Sans"/>
            </a:endParaRPr>
          </a:p>
        </p:txBody>
      </p:sp>
      <p:sp>
        <p:nvSpPr>
          <p:cNvPr id="66" name="Rectangle: Rounded Corners 65">
            <a:extLst>
              <a:ext uri="{FF2B5EF4-FFF2-40B4-BE49-F238E27FC236}">
                <a16:creationId xmlns:a16="http://schemas.microsoft.com/office/drawing/2014/main" id="{9D468735-FD1C-5006-B2C0-67CC872522B8}"/>
              </a:ext>
            </a:extLst>
          </p:cNvPr>
          <p:cNvSpPr/>
          <p:nvPr/>
        </p:nvSpPr>
        <p:spPr bwMode="gray">
          <a:xfrm>
            <a:off x="3606451" y="2311338"/>
            <a:ext cx="1646615" cy="451776"/>
          </a:xfrm>
          <a:prstGeom prst="roundRect">
            <a:avLst/>
          </a:prstGeom>
          <a:solidFill>
            <a:schemeClr val="bg1"/>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AU" sz="1050" b="1" kern="0">
                <a:solidFill>
                  <a:srgbClr val="8E3493"/>
                </a:solidFill>
                <a:latin typeface="Open Sans"/>
              </a:rPr>
              <a:t>Transport and Main Roads</a:t>
            </a:r>
          </a:p>
        </p:txBody>
      </p:sp>
      <p:sp>
        <p:nvSpPr>
          <p:cNvPr id="67" name="Rectangle: Rounded Corners 66">
            <a:extLst>
              <a:ext uri="{FF2B5EF4-FFF2-40B4-BE49-F238E27FC236}">
                <a16:creationId xmlns:a16="http://schemas.microsoft.com/office/drawing/2014/main" id="{C9513D2D-3C4C-D684-EC87-97E7CAA6CF98}"/>
              </a:ext>
            </a:extLst>
          </p:cNvPr>
          <p:cNvSpPr/>
          <p:nvPr/>
        </p:nvSpPr>
        <p:spPr bwMode="gray">
          <a:xfrm>
            <a:off x="3174641" y="6579642"/>
            <a:ext cx="659075" cy="233384"/>
          </a:xfrm>
          <a:prstGeom prst="roundRect">
            <a:avLst/>
          </a:prstGeom>
          <a:solidFill>
            <a:srgbClr val="8E3493"/>
          </a:solidFill>
          <a:ln w="19050" algn="ctr">
            <a:noFill/>
            <a:miter lim="800000"/>
            <a:headEnd/>
            <a:tailEnd/>
          </a:ln>
        </p:spPr>
        <p:txBody>
          <a:bodyPr wrap="square" lIns="88900" tIns="88900" rIns="88900" bIns="88900" rtlCol="0" anchor="ctr"/>
          <a:lstStyle/>
          <a:p>
            <a:pPr algn="ctr">
              <a:lnSpc>
                <a:spcPct val="106000"/>
              </a:lnSpc>
            </a:pPr>
            <a:r>
              <a:rPr lang="en-AU" sz="1600" b="1" kern="0">
                <a:solidFill>
                  <a:schemeClr val="bg1"/>
                </a:solidFill>
                <a:latin typeface="Open Sans"/>
              </a:rPr>
              <a:t>Text</a:t>
            </a:r>
          </a:p>
        </p:txBody>
      </p:sp>
      <p:sp>
        <p:nvSpPr>
          <p:cNvPr id="68" name="TextBox 67">
            <a:extLst>
              <a:ext uri="{FF2B5EF4-FFF2-40B4-BE49-F238E27FC236}">
                <a16:creationId xmlns:a16="http://schemas.microsoft.com/office/drawing/2014/main" id="{788632B9-F53C-496E-8770-9FB7E8461B59}"/>
              </a:ext>
            </a:extLst>
          </p:cNvPr>
          <p:cNvSpPr txBox="1"/>
          <p:nvPr/>
        </p:nvSpPr>
        <p:spPr>
          <a:xfrm>
            <a:off x="3829371" y="6565529"/>
            <a:ext cx="2468151" cy="253916"/>
          </a:xfrm>
          <a:prstGeom prst="rect">
            <a:avLst/>
          </a:prstGeom>
          <a:noFill/>
        </p:spPr>
        <p:txBody>
          <a:bodyPr wrap="square">
            <a:spAutoFit/>
          </a:bodyPr>
          <a:lstStyle/>
          <a:p>
            <a:r>
              <a:rPr kumimoji="0" lang="en-AU" sz="1050" b="0" i="0" u="none" strike="noStrike" kern="1200" cap="none" spc="0" normalizeH="0" baseline="0" noProof="0">
                <a:ln>
                  <a:noFill/>
                </a:ln>
                <a:solidFill>
                  <a:schemeClr val="bg1"/>
                </a:solidFill>
                <a:effectLst/>
                <a:uLnTx/>
                <a:uFillTx/>
                <a:latin typeface="Calibri" panose="020F0502020204030204" pitchFamily="34" charset="0"/>
                <a:ea typeface="+mj-ea"/>
                <a:cs typeface="+mj-cs"/>
              </a:rPr>
              <a:t>QGEA Metamodel Object part of this view</a:t>
            </a:r>
            <a:endParaRPr lang="en-AU" sz="1050">
              <a:solidFill>
                <a:schemeClr val="bg1"/>
              </a:solidFill>
            </a:endParaRPr>
          </a:p>
        </p:txBody>
      </p:sp>
    </p:spTree>
    <p:extLst>
      <p:ext uri="{BB962C8B-B14F-4D97-AF65-F5344CB8AC3E}">
        <p14:creationId xmlns:p14="http://schemas.microsoft.com/office/powerpoint/2010/main" val="382514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093610-02F6-9510-3CC6-1C8729EA4D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8F378-6842-4A19-98F4-B68C8A6CB2C6}" type="slidenum">
              <a:rPr kumimoji="0" lang="en-AU" sz="1200" b="0" i="0" u="none" strike="noStrike" kern="1200" cap="none" spc="0" normalizeH="0" baseline="0" noProof="0" smtClean="0">
                <a:ln>
                  <a:noFill/>
                </a:ln>
                <a:solidFill>
                  <a:srgbClr val="FBFDFF">
                    <a:lumMod val="95000"/>
                  </a:srgbClr>
                </a:solidFill>
                <a:effectLst/>
                <a:uLnTx/>
                <a:uFillTx/>
                <a:latin typeface="Arial Nova Light" panose="020B03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srgbClr val="FBFDFF">
                  <a:lumMod val="95000"/>
                </a:srgbClr>
              </a:solidFill>
              <a:effectLst/>
              <a:uLnTx/>
              <a:uFillTx/>
              <a:latin typeface="Arial Nova Light" panose="020B0304020202020204" pitchFamily="34" charset="0"/>
              <a:ea typeface="+mn-ea"/>
              <a:cs typeface="+mn-cs"/>
            </a:endParaRPr>
          </a:p>
        </p:txBody>
      </p:sp>
      <p:sp>
        <p:nvSpPr>
          <p:cNvPr id="3" name="Title 2">
            <a:extLst>
              <a:ext uri="{FF2B5EF4-FFF2-40B4-BE49-F238E27FC236}">
                <a16:creationId xmlns:a16="http://schemas.microsoft.com/office/drawing/2014/main" id="{E947D34E-EEAC-73E8-C685-589277B6026A}"/>
              </a:ext>
            </a:extLst>
          </p:cNvPr>
          <p:cNvSpPr>
            <a:spLocks noGrp="1"/>
          </p:cNvSpPr>
          <p:nvPr>
            <p:ph type="title"/>
          </p:nvPr>
        </p:nvSpPr>
        <p:spPr>
          <a:xfrm>
            <a:off x="253924" y="246254"/>
            <a:ext cx="9517860" cy="684000"/>
          </a:xfrm>
        </p:spPr>
        <p:txBody>
          <a:bodyPr>
            <a:normAutofit/>
          </a:bodyPr>
          <a:lstStyle/>
          <a:p>
            <a:r>
              <a:rPr lang="en-AU" sz="3400">
                <a:latin typeface="Calibri" panose="020F0502020204030204" pitchFamily="34" charset="0"/>
                <a:ea typeface="Calibri" panose="020F0502020204030204" pitchFamily="34" charset="0"/>
                <a:cs typeface="Calibri" panose="020F0502020204030204" pitchFamily="34" charset="0"/>
              </a:rPr>
              <a:t> Organising Knowledge</a:t>
            </a:r>
          </a:p>
        </p:txBody>
      </p:sp>
      <p:grpSp>
        <p:nvGrpSpPr>
          <p:cNvPr id="48" name="Group 47">
            <a:extLst>
              <a:ext uri="{FF2B5EF4-FFF2-40B4-BE49-F238E27FC236}">
                <a16:creationId xmlns:a16="http://schemas.microsoft.com/office/drawing/2014/main" id="{57E5D8E6-1332-B949-BAD8-62F0985B6695}"/>
              </a:ext>
            </a:extLst>
          </p:cNvPr>
          <p:cNvGrpSpPr/>
          <p:nvPr/>
        </p:nvGrpSpPr>
        <p:grpSpPr>
          <a:xfrm>
            <a:off x="5887659" y="918449"/>
            <a:ext cx="4729540" cy="4794052"/>
            <a:chOff x="5853793" y="316830"/>
            <a:chExt cx="5628488" cy="5705262"/>
          </a:xfrm>
        </p:grpSpPr>
        <p:sp>
          <p:nvSpPr>
            <p:cNvPr id="49" name="Oval 48">
              <a:extLst>
                <a:ext uri="{FF2B5EF4-FFF2-40B4-BE49-F238E27FC236}">
                  <a16:creationId xmlns:a16="http://schemas.microsoft.com/office/drawing/2014/main" id="{C69D0C6D-E16E-5C14-D5D8-D4323CDE33EF}"/>
                </a:ext>
              </a:extLst>
            </p:cNvPr>
            <p:cNvSpPr/>
            <p:nvPr/>
          </p:nvSpPr>
          <p:spPr>
            <a:xfrm>
              <a:off x="7035179" y="316830"/>
              <a:ext cx="3187797" cy="3187797"/>
            </a:xfrm>
            <a:prstGeom prst="ellipse">
              <a:avLst/>
            </a:prstGeom>
            <a:solidFill>
              <a:srgbClr val="FF0000">
                <a:alpha val="25000"/>
              </a:srgbClr>
            </a:solidFill>
            <a:ln w="603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50" name="Oval 49">
              <a:extLst>
                <a:ext uri="{FF2B5EF4-FFF2-40B4-BE49-F238E27FC236}">
                  <a16:creationId xmlns:a16="http://schemas.microsoft.com/office/drawing/2014/main" id="{74F216A4-3F62-07B2-FB90-10665C88162A}"/>
                </a:ext>
              </a:extLst>
            </p:cNvPr>
            <p:cNvSpPr/>
            <p:nvPr/>
          </p:nvSpPr>
          <p:spPr>
            <a:xfrm>
              <a:off x="7035179" y="2834295"/>
              <a:ext cx="3187797" cy="3187797"/>
            </a:xfrm>
            <a:prstGeom prst="ellipse">
              <a:avLst/>
            </a:prstGeom>
            <a:solidFill>
              <a:srgbClr val="4472C4">
                <a:alpha val="25000"/>
              </a:srgbClr>
            </a:solidFill>
            <a:ln w="603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51" name="Oval 50">
              <a:extLst>
                <a:ext uri="{FF2B5EF4-FFF2-40B4-BE49-F238E27FC236}">
                  <a16:creationId xmlns:a16="http://schemas.microsoft.com/office/drawing/2014/main" id="{F8F85377-1BDF-9700-8CB4-675F016652F2}"/>
                </a:ext>
              </a:extLst>
            </p:cNvPr>
            <p:cNvSpPr/>
            <p:nvPr/>
          </p:nvSpPr>
          <p:spPr>
            <a:xfrm>
              <a:off x="8294484" y="1582436"/>
              <a:ext cx="3187797" cy="3187797"/>
            </a:xfrm>
            <a:prstGeom prst="ellipse">
              <a:avLst/>
            </a:prstGeom>
            <a:solidFill>
              <a:srgbClr val="70AD47">
                <a:alpha val="25000"/>
              </a:srgbClr>
            </a:solidFill>
            <a:ln w="603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52" name="Oval 51">
              <a:extLst>
                <a:ext uri="{FF2B5EF4-FFF2-40B4-BE49-F238E27FC236}">
                  <a16:creationId xmlns:a16="http://schemas.microsoft.com/office/drawing/2014/main" id="{1A47852B-C634-1983-898F-E1AE2DD06E0E}"/>
                </a:ext>
              </a:extLst>
            </p:cNvPr>
            <p:cNvSpPr/>
            <p:nvPr/>
          </p:nvSpPr>
          <p:spPr>
            <a:xfrm>
              <a:off x="5853793" y="1582437"/>
              <a:ext cx="3187797" cy="3187797"/>
            </a:xfrm>
            <a:prstGeom prst="ellipse">
              <a:avLst/>
            </a:prstGeom>
            <a:solidFill>
              <a:srgbClr val="FFC000">
                <a:alpha val="25000"/>
              </a:srgbClr>
            </a:solidFill>
            <a:ln w="603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53" name="TextBox 52">
            <a:extLst>
              <a:ext uri="{FF2B5EF4-FFF2-40B4-BE49-F238E27FC236}">
                <a16:creationId xmlns:a16="http://schemas.microsoft.com/office/drawing/2014/main" id="{64C5F21D-8004-2BCF-C079-38FED1669058}"/>
              </a:ext>
            </a:extLst>
          </p:cNvPr>
          <p:cNvSpPr txBox="1"/>
          <p:nvPr/>
        </p:nvSpPr>
        <p:spPr>
          <a:xfrm>
            <a:off x="1225142" y="2227120"/>
            <a:ext cx="5452795" cy="34470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Business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Organisation Structure, Goals, Objectives, </a:t>
            </a:r>
            <a:br>
              <a:rPr kumimoji="0" lang="en-AU"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AU"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Capabilities, Processes, Initiatives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Customer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Products and Services, Stakeholders, Value Chain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Business information assets, Key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IT Systems, Software, Hardware</a:t>
            </a:r>
          </a:p>
        </p:txBody>
      </p:sp>
      <p:sp>
        <p:nvSpPr>
          <p:cNvPr id="54" name="TextBox 53">
            <a:extLst>
              <a:ext uri="{FF2B5EF4-FFF2-40B4-BE49-F238E27FC236}">
                <a16:creationId xmlns:a16="http://schemas.microsoft.com/office/drawing/2014/main" id="{8352493F-E6B2-54DE-940F-1A449778A3E4}"/>
              </a:ext>
            </a:extLst>
          </p:cNvPr>
          <p:cNvSpPr txBox="1"/>
          <p:nvPr/>
        </p:nvSpPr>
        <p:spPr>
          <a:xfrm>
            <a:off x="7440757" y="1263872"/>
            <a:ext cx="1557867" cy="825488"/>
          </a:xfrm>
          <a:prstGeom prst="rect">
            <a:avLst/>
          </a:prstGeom>
          <a:noFill/>
        </p:spPr>
        <p:txBody>
          <a:bodyPr wrap="square">
            <a:prstTxWarp prst="textArchUp">
              <a:avLst>
                <a:gd name="adj" fmla="val 10038703"/>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0" cap="none" spc="0" normalizeH="0" baseline="0" noProof="0">
                <a:ln>
                  <a:noFill/>
                </a:ln>
                <a:solidFill>
                  <a:srgbClr val="C00000"/>
                </a:solidFill>
                <a:effectLst/>
                <a:uLnTx/>
                <a:uFillTx/>
                <a:latin typeface="Cavolini" panose="03000502040302020204" pitchFamily="66" charset="0"/>
                <a:ea typeface="+mn-ea"/>
                <a:cs typeface="Cavolini" panose="03000502040302020204" pitchFamily="66" charset="0"/>
              </a:rPr>
              <a:t>Business</a:t>
            </a:r>
            <a:endParaRPr kumimoji="0" lang="en-AU" sz="2400" b="1" i="0" u="none" strike="noStrike" kern="0" cap="none" spc="0" normalizeH="0" baseline="0" noProof="0">
              <a:ln>
                <a:noFill/>
              </a:ln>
              <a:solidFill>
                <a:srgbClr val="C00000"/>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DCD25F39-D93E-FEE0-E082-38389E3AEAD0}"/>
              </a:ext>
            </a:extLst>
          </p:cNvPr>
          <p:cNvSpPr txBox="1"/>
          <p:nvPr/>
        </p:nvSpPr>
        <p:spPr>
          <a:xfrm rot="5246387">
            <a:off x="9014368" y="2840130"/>
            <a:ext cx="1557867" cy="962239"/>
          </a:xfrm>
          <a:prstGeom prst="rect">
            <a:avLst/>
          </a:prstGeom>
          <a:noFill/>
        </p:spPr>
        <p:txBody>
          <a:bodyPr wrap="square">
            <a:prstTxWarp prst="textArchUp">
              <a:avLst>
                <a:gd name="adj" fmla="val 10618274"/>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0" cap="none" spc="0" normalizeH="0" baseline="0" noProof="0">
                <a:ln>
                  <a:noFill/>
                </a:ln>
                <a:solidFill>
                  <a:srgbClr val="70AD47">
                    <a:lumMod val="75000"/>
                  </a:srgbClr>
                </a:solidFill>
                <a:effectLst/>
                <a:uLnTx/>
                <a:uFillTx/>
                <a:latin typeface="Cavolini" panose="03000502040302020204" pitchFamily="66" charset="0"/>
                <a:ea typeface="+mn-ea"/>
                <a:cs typeface="Cavolini" panose="03000502040302020204" pitchFamily="66" charset="0"/>
              </a:rPr>
              <a:t>Information</a:t>
            </a:r>
            <a:endParaRPr kumimoji="0" lang="en-AU" sz="2400" b="1" i="0" u="none" strike="noStrike" kern="0" cap="none" spc="0" normalizeH="0" baseline="0" noProof="0">
              <a:ln>
                <a:noFill/>
              </a:ln>
              <a:solidFill>
                <a:srgbClr val="70AD47">
                  <a:lumMod val="75000"/>
                </a:srgbClr>
              </a:solidFill>
              <a:effectLst/>
              <a:uLnTx/>
              <a:uFillTx/>
              <a:latin typeface="Arial" panose="020B0604020202020204"/>
              <a:ea typeface="+mn-ea"/>
              <a:cs typeface="+mn-cs"/>
            </a:endParaRPr>
          </a:p>
        </p:txBody>
      </p:sp>
      <p:sp>
        <p:nvSpPr>
          <p:cNvPr id="56" name="TextBox 55">
            <a:extLst>
              <a:ext uri="{FF2B5EF4-FFF2-40B4-BE49-F238E27FC236}">
                <a16:creationId xmlns:a16="http://schemas.microsoft.com/office/drawing/2014/main" id="{BCE77120-6796-50AD-C21B-C57D3F9E0014}"/>
              </a:ext>
            </a:extLst>
          </p:cNvPr>
          <p:cNvSpPr txBox="1"/>
          <p:nvPr/>
        </p:nvSpPr>
        <p:spPr>
          <a:xfrm rot="17514360">
            <a:off x="6101427" y="2592416"/>
            <a:ext cx="1557867" cy="1176855"/>
          </a:xfrm>
          <a:prstGeom prst="rect">
            <a:avLst/>
          </a:prstGeom>
          <a:noFill/>
        </p:spPr>
        <p:txBody>
          <a:bodyPr wrap="square">
            <a:prstTxWarp prst="textArchUp">
              <a:avLst>
                <a:gd name="adj" fmla="val 11314649"/>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0" cap="none" spc="0" normalizeH="0" baseline="0" noProof="0">
                <a:ln>
                  <a:noFill/>
                </a:ln>
                <a:solidFill>
                  <a:srgbClr val="FFC000">
                    <a:lumMod val="75000"/>
                  </a:srgbClr>
                </a:solidFill>
                <a:effectLst/>
                <a:uLnTx/>
                <a:uFillTx/>
                <a:latin typeface="Cavolini" panose="03000502040302020204" pitchFamily="66" charset="0"/>
                <a:ea typeface="+mn-ea"/>
                <a:cs typeface="Cavolini" panose="03000502040302020204" pitchFamily="66" charset="0"/>
              </a:rPr>
              <a:t>Customer</a:t>
            </a:r>
            <a:endParaRPr kumimoji="0" lang="en-AU" sz="2400" b="1" i="0" u="none" strike="noStrike" kern="0" cap="none" spc="0" normalizeH="0" baseline="0" noProof="0">
              <a:ln>
                <a:noFill/>
              </a:ln>
              <a:solidFill>
                <a:srgbClr val="FFC000">
                  <a:lumMod val="75000"/>
                </a:srgbClr>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05EE245B-D2FE-DE18-90AD-5D2B069035BC}"/>
              </a:ext>
            </a:extLst>
          </p:cNvPr>
          <p:cNvSpPr txBox="1"/>
          <p:nvPr/>
        </p:nvSpPr>
        <p:spPr>
          <a:xfrm rot="20244019">
            <a:off x="7409401" y="3933956"/>
            <a:ext cx="1926219" cy="1464666"/>
          </a:xfrm>
          <a:prstGeom prst="rect">
            <a:avLst/>
          </a:prstGeom>
          <a:noFill/>
        </p:spPr>
        <p:txBody>
          <a:bodyPr wrap="square">
            <a:prstTxWarp prst="textArchDown">
              <a:avLst>
                <a:gd name="adj" fmla="val 381033"/>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0" cap="none" spc="0" normalizeH="0" baseline="0" noProof="0">
                <a:ln>
                  <a:noFill/>
                </a:ln>
                <a:solidFill>
                  <a:srgbClr val="4472C4"/>
                </a:solidFill>
                <a:effectLst/>
                <a:uLnTx/>
                <a:uFillTx/>
                <a:latin typeface="Cavolini" panose="03000502040302020204" pitchFamily="66" charset="0"/>
                <a:ea typeface="+mn-ea"/>
                <a:cs typeface="Cavolini" panose="03000502040302020204" pitchFamily="66" charset="0"/>
              </a:rPr>
              <a:t>Technology</a:t>
            </a:r>
            <a:endParaRPr kumimoji="0" lang="en-AU" sz="2400" b="1" i="0" u="none" strike="noStrike" kern="0" cap="none" spc="0" normalizeH="0" baseline="0" noProof="0">
              <a:ln>
                <a:noFill/>
              </a:ln>
              <a:solidFill>
                <a:srgbClr val="4472C4"/>
              </a:solidFill>
              <a:effectLst/>
              <a:uLnTx/>
              <a:uFillTx/>
              <a:latin typeface="Arial" panose="020B0604020202020204"/>
              <a:ea typeface="+mn-ea"/>
              <a:cs typeface="+mn-cs"/>
            </a:endParaRPr>
          </a:p>
        </p:txBody>
      </p:sp>
      <mc:AlternateContent xmlns:mc="http://schemas.openxmlformats.org/markup-compatibility/2006">
        <mc:Choice xmlns:p14="http://schemas.microsoft.com/office/powerpoint/2010/main" Requires="p14">
          <p:contentPart p14:bwMode="auto" r:id="rId3">
            <p14:nvContentPartPr>
              <p14:cNvPr id="58" name="Ink 57">
                <a:extLst>
                  <a:ext uri="{FF2B5EF4-FFF2-40B4-BE49-F238E27FC236}">
                    <a16:creationId xmlns:a16="http://schemas.microsoft.com/office/drawing/2014/main" id="{918C5030-1F2B-C0B1-B560-3DAA6DCE4145}"/>
                  </a:ext>
                </a:extLst>
              </p14:cNvPr>
              <p14:cNvContentPartPr/>
              <p14:nvPr/>
            </p14:nvContentPartPr>
            <p14:xfrm>
              <a:off x="6986400" y="825640"/>
              <a:ext cx="2815200" cy="2802960"/>
            </p14:xfrm>
          </p:contentPart>
        </mc:Choice>
        <mc:Fallback>
          <p:pic>
            <p:nvPicPr>
              <p:cNvPr id="58" name="Ink 57">
                <a:extLst>
                  <a:ext uri="{FF2B5EF4-FFF2-40B4-BE49-F238E27FC236}">
                    <a16:creationId xmlns:a16="http://schemas.microsoft.com/office/drawing/2014/main" id="{918C5030-1F2B-C0B1-B560-3DAA6DCE4145}"/>
                  </a:ext>
                </a:extLst>
              </p:cNvPr>
              <p:cNvPicPr/>
              <p:nvPr/>
            </p:nvPicPr>
            <p:blipFill>
              <a:blip r:embed="rId4"/>
              <a:stretch>
                <a:fillRect/>
              </a:stretch>
            </p:blipFill>
            <p:spPr>
              <a:xfrm>
                <a:off x="6980280" y="819520"/>
                <a:ext cx="2827440" cy="2815200"/>
              </a:xfrm>
              <a:prstGeom prst="rect">
                <a:avLst/>
              </a:prstGeom>
            </p:spPr>
          </p:pic>
        </mc:Fallback>
      </mc:AlternateContent>
      <p:grpSp>
        <p:nvGrpSpPr>
          <p:cNvPr id="59" name="Group 58">
            <a:extLst>
              <a:ext uri="{FF2B5EF4-FFF2-40B4-BE49-F238E27FC236}">
                <a16:creationId xmlns:a16="http://schemas.microsoft.com/office/drawing/2014/main" id="{6C6692A0-C578-EAE0-0383-9F4CB2E6F847}"/>
              </a:ext>
            </a:extLst>
          </p:cNvPr>
          <p:cNvGrpSpPr/>
          <p:nvPr/>
        </p:nvGrpSpPr>
        <p:grpSpPr>
          <a:xfrm>
            <a:off x="5887659" y="3837760"/>
            <a:ext cx="1999461" cy="1566581"/>
            <a:chOff x="5887659" y="3837760"/>
            <a:chExt cx="1999461" cy="1566581"/>
          </a:xfrm>
        </p:grpSpPr>
        <mc:AlternateContent xmlns:mc="http://schemas.openxmlformats.org/markup-compatibility/2006">
          <mc:Choice xmlns:p14="http://schemas.microsoft.com/office/powerpoint/2010/main" Requires="p14">
            <p:contentPart p14:bwMode="auto" r:id="rId5">
              <p14:nvContentPartPr>
                <p14:cNvPr id="60" name="Ink 59">
                  <a:extLst>
                    <a:ext uri="{FF2B5EF4-FFF2-40B4-BE49-F238E27FC236}">
                      <a16:creationId xmlns:a16="http://schemas.microsoft.com/office/drawing/2014/main" id="{5FA0A032-06E0-4ECD-11A2-A082936CB78A}"/>
                    </a:ext>
                  </a:extLst>
                </p14:cNvPr>
                <p14:cNvContentPartPr/>
                <p14:nvPr/>
              </p14:nvContentPartPr>
              <p14:xfrm>
                <a:off x="5887659" y="3916821"/>
                <a:ext cx="1679400" cy="1487520"/>
              </p14:xfrm>
            </p:contentPart>
          </mc:Choice>
          <mc:Fallback>
            <p:pic>
              <p:nvPicPr>
                <p:cNvPr id="60" name="Ink 59">
                  <a:extLst>
                    <a:ext uri="{FF2B5EF4-FFF2-40B4-BE49-F238E27FC236}">
                      <a16:creationId xmlns:a16="http://schemas.microsoft.com/office/drawing/2014/main" id="{5FA0A032-06E0-4ECD-11A2-A082936CB78A}"/>
                    </a:ext>
                  </a:extLst>
                </p:cNvPr>
                <p:cNvPicPr/>
                <p:nvPr/>
              </p:nvPicPr>
              <p:blipFill>
                <a:blip r:embed="rId6"/>
                <a:stretch>
                  <a:fillRect/>
                </a:stretch>
              </p:blipFill>
              <p:spPr>
                <a:xfrm>
                  <a:off x="5881539" y="3910701"/>
                  <a:ext cx="1691640" cy="1499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1" name="Ink 60">
                  <a:extLst>
                    <a:ext uri="{FF2B5EF4-FFF2-40B4-BE49-F238E27FC236}">
                      <a16:creationId xmlns:a16="http://schemas.microsoft.com/office/drawing/2014/main" id="{79BF7903-1EAE-21C5-EB37-38C1F2AC8B8B}"/>
                    </a:ext>
                  </a:extLst>
                </p14:cNvPr>
                <p14:cNvContentPartPr/>
                <p14:nvPr/>
              </p14:nvContentPartPr>
              <p14:xfrm>
                <a:off x="7146960" y="3837760"/>
                <a:ext cx="740160" cy="521280"/>
              </p14:xfrm>
            </p:contentPart>
          </mc:Choice>
          <mc:Fallback>
            <p:pic>
              <p:nvPicPr>
                <p:cNvPr id="61" name="Ink 60">
                  <a:extLst>
                    <a:ext uri="{FF2B5EF4-FFF2-40B4-BE49-F238E27FC236}">
                      <a16:creationId xmlns:a16="http://schemas.microsoft.com/office/drawing/2014/main" id="{79BF7903-1EAE-21C5-EB37-38C1F2AC8B8B}"/>
                    </a:ext>
                  </a:extLst>
                </p:cNvPr>
                <p:cNvPicPr/>
                <p:nvPr/>
              </p:nvPicPr>
              <p:blipFill>
                <a:blip r:embed="rId8"/>
                <a:stretch>
                  <a:fillRect/>
                </a:stretch>
              </p:blipFill>
              <p:spPr>
                <a:xfrm>
                  <a:off x="7140840" y="3831644"/>
                  <a:ext cx="752400" cy="533512"/>
                </a:xfrm>
                <a:prstGeom prst="rect">
                  <a:avLst/>
                </a:prstGeom>
              </p:spPr>
            </p:pic>
          </mc:Fallback>
        </mc:AlternateContent>
      </p:grpSp>
      <p:grpSp>
        <p:nvGrpSpPr>
          <p:cNvPr id="62" name="Group 61">
            <a:extLst>
              <a:ext uri="{FF2B5EF4-FFF2-40B4-BE49-F238E27FC236}">
                <a16:creationId xmlns:a16="http://schemas.microsoft.com/office/drawing/2014/main" id="{D689E0FA-B6AF-C454-42AA-C0005C30A39B}"/>
              </a:ext>
            </a:extLst>
          </p:cNvPr>
          <p:cNvGrpSpPr/>
          <p:nvPr/>
        </p:nvGrpSpPr>
        <p:grpSpPr>
          <a:xfrm>
            <a:off x="8131200" y="3276880"/>
            <a:ext cx="2617200" cy="2070720"/>
            <a:chOff x="8131200" y="3276880"/>
            <a:chExt cx="2617200" cy="2070720"/>
          </a:xfrm>
        </p:grpSpPr>
        <mc:AlternateContent xmlns:mc="http://schemas.openxmlformats.org/markup-compatibility/2006">
          <mc:Choice xmlns:p14="http://schemas.microsoft.com/office/powerpoint/2010/main" Requires="p14">
            <p:contentPart p14:bwMode="auto" r:id="rId9">
              <p14:nvContentPartPr>
                <p14:cNvPr id="63" name="Ink 62">
                  <a:extLst>
                    <a:ext uri="{FF2B5EF4-FFF2-40B4-BE49-F238E27FC236}">
                      <a16:creationId xmlns:a16="http://schemas.microsoft.com/office/drawing/2014/main" id="{C042D676-B7A9-B33B-7BB4-170C8E175F5F}"/>
                    </a:ext>
                  </a:extLst>
                </p14:cNvPr>
                <p14:cNvContentPartPr/>
                <p14:nvPr/>
              </p14:nvContentPartPr>
              <p14:xfrm>
                <a:off x="8252520" y="3285880"/>
                <a:ext cx="2495880" cy="2061720"/>
              </p14:xfrm>
            </p:contentPart>
          </mc:Choice>
          <mc:Fallback>
            <p:pic>
              <p:nvPicPr>
                <p:cNvPr id="63" name="Ink 62">
                  <a:extLst>
                    <a:ext uri="{FF2B5EF4-FFF2-40B4-BE49-F238E27FC236}">
                      <a16:creationId xmlns:a16="http://schemas.microsoft.com/office/drawing/2014/main" id="{C042D676-B7A9-B33B-7BB4-170C8E175F5F}"/>
                    </a:ext>
                  </a:extLst>
                </p:cNvPr>
                <p:cNvPicPr/>
                <p:nvPr/>
              </p:nvPicPr>
              <p:blipFill>
                <a:blip r:embed="rId10"/>
                <a:stretch>
                  <a:fillRect/>
                </a:stretch>
              </p:blipFill>
              <p:spPr>
                <a:xfrm>
                  <a:off x="8246400" y="3279760"/>
                  <a:ext cx="2508120" cy="2073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24" name="Ink 1023">
                  <a:extLst>
                    <a:ext uri="{FF2B5EF4-FFF2-40B4-BE49-F238E27FC236}">
                      <a16:creationId xmlns:a16="http://schemas.microsoft.com/office/drawing/2014/main" id="{1B674E75-6764-2295-C1BB-51DA8ED828B5}"/>
                    </a:ext>
                  </a:extLst>
                </p14:cNvPr>
                <p14:cNvContentPartPr/>
                <p14:nvPr/>
              </p14:nvContentPartPr>
              <p14:xfrm>
                <a:off x="8131200" y="3276880"/>
                <a:ext cx="513360" cy="528840"/>
              </p14:xfrm>
            </p:contentPart>
          </mc:Choice>
          <mc:Fallback>
            <p:pic>
              <p:nvPicPr>
                <p:cNvPr id="1024" name="Ink 1023">
                  <a:extLst>
                    <a:ext uri="{FF2B5EF4-FFF2-40B4-BE49-F238E27FC236}">
                      <a16:creationId xmlns:a16="http://schemas.microsoft.com/office/drawing/2014/main" id="{1B674E75-6764-2295-C1BB-51DA8ED828B5}"/>
                    </a:ext>
                  </a:extLst>
                </p:cNvPr>
                <p:cNvPicPr/>
                <p:nvPr/>
              </p:nvPicPr>
              <p:blipFill>
                <a:blip r:embed="rId12"/>
                <a:stretch>
                  <a:fillRect/>
                </a:stretch>
              </p:blipFill>
              <p:spPr>
                <a:xfrm>
                  <a:off x="8125080" y="3270760"/>
                  <a:ext cx="525600" cy="541080"/>
                </a:xfrm>
                <a:prstGeom prst="rect">
                  <a:avLst/>
                </a:prstGeom>
              </p:spPr>
            </p:pic>
          </mc:Fallback>
        </mc:AlternateContent>
      </p:grpSp>
      <p:sp>
        <p:nvSpPr>
          <p:cNvPr id="1025" name="TextBox 1024">
            <a:extLst>
              <a:ext uri="{FF2B5EF4-FFF2-40B4-BE49-F238E27FC236}">
                <a16:creationId xmlns:a16="http://schemas.microsoft.com/office/drawing/2014/main" id="{5788031E-87A6-9A82-E6D7-FA156D84E02E}"/>
              </a:ext>
            </a:extLst>
          </p:cNvPr>
          <p:cNvSpPr txBox="1"/>
          <p:nvPr/>
        </p:nvSpPr>
        <p:spPr>
          <a:xfrm>
            <a:off x="9452981" y="906011"/>
            <a:ext cx="161656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volini" panose="03000502040302020204" pitchFamily="66" charset="0"/>
                <a:ea typeface="+mn-ea"/>
                <a:cs typeface="Cavolini" panose="03000502040302020204" pitchFamily="66" charset="0"/>
              </a:rPr>
              <a:t>Container</a:t>
            </a:r>
          </a:p>
        </p:txBody>
      </p:sp>
      <p:sp>
        <p:nvSpPr>
          <p:cNvPr id="1027" name="TextBox 1026">
            <a:extLst>
              <a:ext uri="{FF2B5EF4-FFF2-40B4-BE49-F238E27FC236}">
                <a16:creationId xmlns:a16="http://schemas.microsoft.com/office/drawing/2014/main" id="{47B3DE2C-F102-C3CB-C718-9D31AA8B44F3}"/>
              </a:ext>
            </a:extLst>
          </p:cNvPr>
          <p:cNvSpPr txBox="1"/>
          <p:nvPr/>
        </p:nvSpPr>
        <p:spPr>
          <a:xfrm>
            <a:off x="5311640" y="5374993"/>
            <a:ext cx="161656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volini" panose="03000502040302020204" pitchFamily="66" charset="0"/>
                <a:ea typeface="+mn-ea"/>
                <a:cs typeface="Cavolini" panose="03000502040302020204" pitchFamily="66" charset="0"/>
              </a:rPr>
              <a:t>Connection</a:t>
            </a:r>
          </a:p>
        </p:txBody>
      </p:sp>
      <p:sp>
        <p:nvSpPr>
          <p:cNvPr id="1028" name="TextBox 1027">
            <a:extLst>
              <a:ext uri="{FF2B5EF4-FFF2-40B4-BE49-F238E27FC236}">
                <a16:creationId xmlns:a16="http://schemas.microsoft.com/office/drawing/2014/main" id="{87065005-E6CE-36F2-6191-F72DBD6F96BD}"/>
              </a:ext>
            </a:extLst>
          </p:cNvPr>
          <p:cNvSpPr txBox="1"/>
          <p:nvPr/>
        </p:nvSpPr>
        <p:spPr>
          <a:xfrm>
            <a:off x="10786718" y="4707864"/>
            <a:ext cx="1294286"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volini" panose="03000502040302020204" pitchFamily="66" charset="0"/>
                <a:ea typeface="+mn-ea"/>
                <a:cs typeface="Cavolini" panose="03000502040302020204" pitchFamily="66" charset="0"/>
              </a:rPr>
              <a:t>Insight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black"/>
                </a:solidFill>
                <a:effectLst/>
                <a:uLnTx/>
                <a:uFillTx/>
                <a:latin typeface="Cavolini" panose="03000502040302020204" pitchFamily="66" charset="0"/>
                <a:ea typeface="+mn-ea"/>
                <a:cs typeface="Cavolini" panose="03000502040302020204" pitchFamily="66" charset="0"/>
              </a:rPr>
              <a:t>(Change impact. What-if analysis)</a:t>
            </a:r>
          </a:p>
        </p:txBody>
      </p:sp>
      <p:sp>
        <p:nvSpPr>
          <p:cNvPr id="5" name="TextBox 4">
            <a:extLst>
              <a:ext uri="{FF2B5EF4-FFF2-40B4-BE49-F238E27FC236}">
                <a16:creationId xmlns:a16="http://schemas.microsoft.com/office/drawing/2014/main" id="{0C71939B-1807-B3BD-7C22-B63B3F0BE450}"/>
              </a:ext>
            </a:extLst>
          </p:cNvPr>
          <p:cNvSpPr txBox="1"/>
          <p:nvPr/>
        </p:nvSpPr>
        <p:spPr>
          <a:xfrm>
            <a:off x="436043" y="941834"/>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solidFill>
                  <a:prstClr val="black"/>
                </a:solidFill>
                <a:latin typeface="Calibri" panose="020F0502020204030204" pitchFamily="34" charset="0"/>
                <a:ea typeface="Calibri" panose="020F0502020204030204" pitchFamily="34" charset="0"/>
                <a:cs typeface="Calibri" panose="020F0502020204030204" pitchFamily="34" charset="0"/>
              </a:rPr>
              <a:t>A metamodel defines containers and connections to capture a set of views of your organisation, enabling you to understand context, scope, impacts of doing what you do and responding to external or internal change. </a:t>
            </a:r>
          </a:p>
        </p:txBody>
      </p:sp>
    </p:spTree>
    <p:extLst>
      <p:ext uri="{BB962C8B-B14F-4D97-AF65-F5344CB8AC3E}">
        <p14:creationId xmlns:p14="http://schemas.microsoft.com/office/powerpoint/2010/main" val="239202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093610-02F6-9510-3CC6-1C8729EA4D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8F378-6842-4A19-98F4-B68C8A6CB2C6}" type="slidenum">
              <a:rPr kumimoji="0" lang="en-AU" sz="1200" b="0" i="0" u="none" strike="noStrike" kern="1200" cap="none" spc="0" normalizeH="0" baseline="0" noProof="0" smtClean="0">
                <a:ln>
                  <a:noFill/>
                </a:ln>
                <a:solidFill>
                  <a:srgbClr val="FBFDFF">
                    <a:lumMod val="95000"/>
                  </a:srgbClr>
                </a:solidFill>
                <a:effectLst/>
                <a:uLnTx/>
                <a:uFillTx/>
                <a:latin typeface="Arial Nova Light" panose="020B03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srgbClr val="FBFDFF">
                  <a:lumMod val="95000"/>
                </a:srgbClr>
              </a:solidFill>
              <a:effectLst/>
              <a:uLnTx/>
              <a:uFillTx/>
              <a:latin typeface="Arial Nova Light" panose="020B0304020202020204" pitchFamily="34" charset="0"/>
              <a:ea typeface="+mn-ea"/>
              <a:cs typeface="+mn-cs"/>
            </a:endParaRPr>
          </a:p>
        </p:txBody>
      </p:sp>
      <p:sp>
        <p:nvSpPr>
          <p:cNvPr id="3" name="Title 2">
            <a:extLst>
              <a:ext uri="{FF2B5EF4-FFF2-40B4-BE49-F238E27FC236}">
                <a16:creationId xmlns:a16="http://schemas.microsoft.com/office/drawing/2014/main" id="{E947D34E-EEAC-73E8-C685-589277B6026A}"/>
              </a:ext>
            </a:extLst>
          </p:cNvPr>
          <p:cNvSpPr>
            <a:spLocks noGrp="1"/>
          </p:cNvSpPr>
          <p:nvPr>
            <p:ph type="title"/>
          </p:nvPr>
        </p:nvSpPr>
        <p:spPr>
          <a:xfrm>
            <a:off x="253924" y="246254"/>
            <a:ext cx="9517860" cy="684000"/>
          </a:xfrm>
        </p:spPr>
        <p:txBody>
          <a:bodyPr>
            <a:normAutofit/>
          </a:bodyPr>
          <a:lstStyle/>
          <a:p>
            <a:r>
              <a:rPr lang="en-AU" sz="3400">
                <a:latin typeface="Calibri" panose="020F0502020204030204" pitchFamily="34" charset="0"/>
                <a:ea typeface="Calibri" panose="020F0502020204030204" pitchFamily="34" charset="0"/>
                <a:cs typeface="Calibri" panose="020F0502020204030204" pitchFamily="34" charset="0"/>
              </a:rPr>
              <a:t> What is this knowledge for? – two halves of the brain</a:t>
            </a:r>
          </a:p>
        </p:txBody>
      </p:sp>
      <p:pic>
        <p:nvPicPr>
          <p:cNvPr id="4098" name="Picture 2" descr="Brain Silhouette PNG HD | PNG Mart">
            <a:extLst>
              <a:ext uri="{FF2B5EF4-FFF2-40B4-BE49-F238E27FC236}">
                <a16:creationId xmlns:a16="http://schemas.microsoft.com/office/drawing/2014/main" id="{82E77E29-022E-5F57-1FE2-C6AAF88FF350}"/>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60610" y="1423481"/>
            <a:ext cx="2603037" cy="282753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a:extLst>
              <a:ext uri="{FF2B5EF4-FFF2-40B4-BE49-F238E27FC236}">
                <a16:creationId xmlns:a16="http://schemas.microsoft.com/office/drawing/2014/main" id="{E91008A0-8E39-828F-F157-1751A68BA776}"/>
              </a:ext>
            </a:extLst>
          </p:cNvPr>
          <p:cNvSpPr txBox="1">
            <a:spLocks/>
          </p:cNvSpPr>
          <p:nvPr/>
        </p:nvSpPr>
        <p:spPr>
          <a:xfrm>
            <a:off x="7516690" y="1423481"/>
            <a:ext cx="3642923" cy="3952460"/>
          </a:xfrm>
          <a:prstGeom prst="rect">
            <a:avLst/>
          </a:prstGeom>
        </p:spPr>
        <p:txBody>
          <a:bodyPr>
            <a:normAutofit/>
          </a:bodyPr>
          <a:lstStyle>
            <a:defPPr>
              <a:defRPr lang="en-US"/>
            </a:defPPr>
            <a:lvl1pPr marR="0" lvl="0" indent="0" fontAlgn="auto">
              <a:lnSpc>
                <a:spcPct val="90000"/>
              </a:lnSpc>
              <a:spcBef>
                <a:spcPct val="0"/>
              </a:spcBef>
              <a:spcAft>
                <a:spcPts val="0"/>
              </a:spcAft>
              <a:buClrTx/>
              <a:buSzTx/>
              <a:buFontTx/>
              <a:buNone/>
              <a:tabLst/>
              <a:defRPr kumimoji="0" sz="2000" b="0" i="0" u="none" strike="noStrike" cap="none" spc="0" normalizeH="0">
                <a:ln>
                  <a:noFill/>
                </a:ln>
                <a:solidFill>
                  <a:srgbClr val="011641"/>
                </a:solidFill>
                <a:effectLst/>
                <a:uLnTx/>
                <a:uFillTx/>
                <a:latin typeface="Aptos" panose="020B0004020202020204" pitchFamily="34" charset="0"/>
                <a:ea typeface="Open Sans" panose="020B0606030504020204" pitchFamily="34" charset="0"/>
                <a:cs typeface="Open Sans" panose="020B0606030504020204" pitchFamily="34" charset="0"/>
              </a:defRPr>
            </a:lvl1pPr>
            <a:lvl2pPr marL="895350" marR="0" lvl="1" indent="-438150" fontAlgn="auto">
              <a:lnSpc>
                <a:spcPct val="100000"/>
              </a:lnSpc>
              <a:spcBef>
                <a:spcPts val="0"/>
              </a:spcBef>
              <a:spcAft>
                <a:spcPts val="0"/>
              </a:spcAft>
              <a:buClrTx/>
              <a:buSzTx/>
              <a:buFont typeface="Arial" panose="020B0604020202020204" pitchFamily="34" charset="0"/>
              <a:buChar char="•"/>
              <a:tabLst/>
              <a:defRPr kumimoji="0" sz="2000" b="0" i="0" u="none" strike="noStrike" cap="none" spc="0" normalizeH="0" baseline="0">
                <a:ln>
                  <a:noFill/>
                </a:ln>
                <a:solidFill>
                  <a:srgbClr val="0B1A3B"/>
                </a:solidFill>
                <a:effectLst/>
                <a:uLnTx/>
                <a:uFillTx/>
                <a:latin typeface="Aptos" panose="020B0004020202020204" pitchFamily="34" charset="0"/>
                <a:ea typeface="Open Sans" panose="020B0606030504020204" pitchFamily="34" charset="0"/>
                <a:cs typeface="Open Sans" panose="020B0606030504020204" pitchFamily="34" charset="0"/>
              </a:defRPr>
            </a:lvl2pPr>
          </a:lstStyle>
          <a:p>
            <a:r>
              <a:rPr lang="en-AU" b="1">
                <a:latin typeface="Calibri" panose="020F0502020204030204" pitchFamily="34" charset="0"/>
                <a:ea typeface="Calibri" panose="020F0502020204030204" pitchFamily="34" charset="0"/>
                <a:cs typeface="Calibri" panose="020F0502020204030204" pitchFamily="34" charset="0"/>
              </a:rPr>
              <a:t>Whole of Government</a:t>
            </a:r>
          </a:p>
          <a:p>
            <a:pPr lvl="1"/>
            <a:r>
              <a:rPr lang="en-AU" sz="1800">
                <a:latin typeface="Calibri" panose="020F0502020204030204" pitchFamily="34" charset="0"/>
                <a:ea typeface="Calibri" panose="020F0502020204030204" pitchFamily="34" charset="0"/>
                <a:cs typeface="Calibri" panose="020F0502020204030204" pitchFamily="34" charset="0"/>
              </a:rPr>
              <a:t>Portfolio Management</a:t>
            </a:r>
          </a:p>
          <a:p>
            <a:pPr lvl="1"/>
            <a:r>
              <a:rPr lang="en-AU" sz="1800">
                <a:latin typeface="Calibri" panose="020F0502020204030204" pitchFamily="34" charset="0"/>
                <a:ea typeface="Calibri" panose="020F0502020204030204" pitchFamily="34" charset="0"/>
                <a:cs typeface="Calibri" panose="020F0502020204030204" pitchFamily="34" charset="0"/>
              </a:rPr>
              <a:t>Determining Core &amp; Common candidates</a:t>
            </a:r>
          </a:p>
          <a:p>
            <a:pPr lvl="1"/>
            <a:r>
              <a:rPr lang="en-AU" sz="1800">
                <a:latin typeface="Calibri" panose="020F0502020204030204" pitchFamily="34" charset="0"/>
                <a:ea typeface="Calibri" panose="020F0502020204030204" pitchFamily="34" charset="0"/>
                <a:cs typeface="Calibri" panose="020F0502020204030204" pitchFamily="34" charset="0"/>
              </a:rPr>
              <a:t>Informing future state blueprint and target architecture</a:t>
            </a:r>
          </a:p>
          <a:p>
            <a:pPr lvl="1"/>
            <a:r>
              <a:rPr lang="en-AU" sz="1800">
                <a:latin typeface="Calibri" panose="020F0502020204030204" pitchFamily="34" charset="0"/>
                <a:ea typeface="Calibri" panose="020F0502020204030204" pitchFamily="34" charset="0"/>
                <a:cs typeface="Calibri" panose="020F0502020204030204" pitchFamily="34" charset="0"/>
              </a:rPr>
              <a:t>Sharing insights across government</a:t>
            </a:r>
          </a:p>
        </p:txBody>
      </p:sp>
      <p:sp>
        <p:nvSpPr>
          <p:cNvPr id="5" name="Title 2">
            <a:extLst>
              <a:ext uri="{FF2B5EF4-FFF2-40B4-BE49-F238E27FC236}">
                <a16:creationId xmlns:a16="http://schemas.microsoft.com/office/drawing/2014/main" id="{FE3B339C-D6FE-1496-57CF-410B1B505F8A}"/>
              </a:ext>
            </a:extLst>
          </p:cNvPr>
          <p:cNvSpPr txBox="1">
            <a:spLocks/>
          </p:cNvSpPr>
          <p:nvPr/>
        </p:nvSpPr>
        <p:spPr>
          <a:xfrm>
            <a:off x="727587" y="1423481"/>
            <a:ext cx="3791753" cy="3952460"/>
          </a:xfrm>
          <a:prstGeom prst="rect">
            <a:avLst/>
          </a:prstGeom>
        </p:spPr>
        <p:txBody>
          <a:bodyPr>
            <a:normAutofit/>
          </a:bodyPr>
          <a:lstStyle>
            <a:lvl1pPr algn="l" defTabSz="914400" rtl="0" eaLnBrk="1" latinLnBrk="0" hangingPunct="1">
              <a:lnSpc>
                <a:spcPct val="90000"/>
              </a:lnSpc>
              <a:spcBef>
                <a:spcPct val="0"/>
              </a:spcBef>
              <a:buNone/>
              <a:defRPr sz="3600" b="0" i="0" kern="1200" spc="-150">
                <a:solidFill>
                  <a:srgbClr val="011641"/>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000" b="1" i="0" u="none" strike="noStrike" kern="1200" cap="none" spc="0" normalizeH="0" noProof="0">
                <a:ln>
                  <a:noFill/>
                </a:ln>
                <a:solidFill>
                  <a:srgbClr val="011641"/>
                </a:solidFill>
                <a:effectLst/>
                <a:uLnTx/>
                <a:uFillTx/>
                <a:latin typeface="Calibri" panose="020F0502020204030204" pitchFamily="34" charset="0"/>
                <a:ea typeface="Calibri" panose="020F0502020204030204" pitchFamily="34" charset="0"/>
                <a:cs typeface="Calibri" panose="020F0502020204030204" pitchFamily="34" charset="0"/>
              </a:rPr>
              <a:t>Government Lines of Business</a:t>
            </a:r>
          </a:p>
          <a:p>
            <a:pPr marL="895350" marR="0" lvl="1" indent="-438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solidFill>
                  <a:srgbClr val="0B1A3B"/>
                </a:solidFill>
                <a:latin typeface="Calibri" panose="020F0502020204030204" pitchFamily="34" charset="0"/>
                <a:ea typeface="Calibri" panose="020F0502020204030204" pitchFamily="34" charset="0"/>
                <a:cs typeface="Calibri" panose="020F0502020204030204" pitchFamily="34" charset="0"/>
              </a:rPr>
              <a:t>Designing your business to deliver your services</a:t>
            </a:r>
            <a:endParaRPr kumimoji="0" lang="en-AU" b="0"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endParaRPr>
          </a:p>
          <a:p>
            <a:pPr marL="895350" marR="0" lvl="1" indent="-438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b="0"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rPr>
              <a:t>Strategic business planning</a:t>
            </a:r>
          </a:p>
          <a:p>
            <a:pPr marL="895350" marR="0" lvl="1" indent="-438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b="0"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rPr>
              <a:t>Strategic ICT Resources Management </a:t>
            </a:r>
          </a:p>
          <a:p>
            <a:pPr marL="895350" marR="0" lvl="1" indent="-438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b="0"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rPr>
              <a:t>Planning business change and responsiveness</a:t>
            </a:r>
          </a:p>
          <a:p>
            <a:pPr marL="895350" marR="0" lvl="1" indent="-438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solidFill>
                  <a:srgbClr val="0B1A3B"/>
                </a:solidFill>
                <a:latin typeface="Calibri" panose="020F0502020204030204" pitchFamily="34" charset="0"/>
                <a:ea typeface="Calibri" panose="020F0502020204030204" pitchFamily="34" charset="0"/>
                <a:cs typeface="Calibri" panose="020F0502020204030204" pitchFamily="34" charset="0"/>
              </a:rPr>
              <a:t>Sharing experience with other agencies</a:t>
            </a:r>
            <a:endParaRPr kumimoji="0" lang="en-AU" b="0"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91E60F6-D4E9-AAA4-FC11-7A4B67C57812}"/>
              </a:ext>
            </a:extLst>
          </p:cNvPr>
          <p:cNvSpPr txBox="1"/>
          <p:nvPr/>
        </p:nvSpPr>
        <p:spPr>
          <a:xfrm>
            <a:off x="4886616" y="4744247"/>
            <a:ext cx="6096000" cy="830997"/>
          </a:xfrm>
          <a:prstGeom prst="rect">
            <a:avLst/>
          </a:prstGeom>
          <a:solidFill>
            <a:srgbClr val="E4D2F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solidFill>
                  <a:prstClr val="black"/>
                </a:solidFill>
                <a:latin typeface="Calibri" panose="020F0502020204030204" pitchFamily="34" charset="0"/>
                <a:ea typeface="Calibri" panose="020F0502020204030204" pitchFamily="34" charset="0"/>
                <a:cs typeface="Calibri" panose="020F0502020204030204" pitchFamily="34" charset="0"/>
              </a:rPr>
              <a:t>A Queensland Government metamodel provides a common language to compare organisations and initiatives, and to exchange and reuse definitions and business models.</a:t>
            </a:r>
          </a:p>
        </p:txBody>
      </p:sp>
    </p:spTree>
    <p:extLst>
      <p:ext uri="{BB962C8B-B14F-4D97-AF65-F5344CB8AC3E}">
        <p14:creationId xmlns:p14="http://schemas.microsoft.com/office/powerpoint/2010/main" val="2219074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Picture Frame Vector Art, Icons, and Graphics for Free Download">
            <a:extLst>
              <a:ext uri="{FF2B5EF4-FFF2-40B4-BE49-F238E27FC236}">
                <a16:creationId xmlns:a16="http://schemas.microsoft.com/office/drawing/2014/main" id="{F7DE99AD-E594-E12D-9C31-1CB311273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625" y="1044968"/>
            <a:ext cx="1735861" cy="147732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0093610-02F6-9510-3CC6-1C8729EA4D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8F378-6842-4A19-98F4-B68C8A6CB2C6}" type="slidenum">
              <a:rPr kumimoji="0" lang="en-AU" sz="1200" b="0" i="0" u="none" strike="noStrike" kern="1200" cap="none" spc="0" normalizeH="0" baseline="0" noProof="0" smtClean="0">
                <a:ln>
                  <a:noFill/>
                </a:ln>
                <a:solidFill>
                  <a:srgbClr val="FBFDFF">
                    <a:lumMod val="95000"/>
                  </a:srgbClr>
                </a:solidFill>
                <a:effectLst/>
                <a:uLnTx/>
                <a:uFillTx/>
                <a:latin typeface="Arial Nova Light" panose="020B03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srgbClr val="FBFDFF">
                  <a:lumMod val="95000"/>
                </a:srgbClr>
              </a:solidFill>
              <a:effectLst/>
              <a:uLnTx/>
              <a:uFillTx/>
              <a:latin typeface="Arial Nova Light" panose="020B0304020202020204" pitchFamily="34" charset="0"/>
              <a:ea typeface="+mn-ea"/>
              <a:cs typeface="+mn-cs"/>
            </a:endParaRPr>
          </a:p>
        </p:txBody>
      </p:sp>
      <p:sp>
        <p:nvSpPr>
          <p:cNvPr id="3" name="Title 2">
            <a:extLst>
              <a:ext uri="{FF2B5EF4-FFF2-40B4-BE49-F238E27FC236}">
                <a16:creationId xmlns:a16="http://schemas.microsoft.com/office/drawing/2014/main" id="{E947D34E-EEAC-73E8-C685-589277B6026A}"/>
              </a:ext>
            </a:extLst>
          </p:cNvPr>
          <p:cNvSpPr>
            <a:spLocks noGrp="1"/>
          </p:cNvSpPr>
          <p:nvPr>
            <p:ph type="title"/>
          </p:nvPr>
        </p:nvSpPr>
        <p:spPr>
          <a:xfrm>
            <a:off x="253924" y="246254"/>
            <a:ext cx="9517860" cy="684000"/>
          </a:xfrm>
        </p:spPr>
        <p:txBody>
          <a:bodyPr>
            <a:normAutofit/>
          </a:bodyPr>
          <a:lstStyle/>
          <a:p>
            <a:r>
              <a:rPr lang="en-AU" sz="3400">
                <a:latin typeface="Calibri" panose="020F0502020204030204" pitchFamily="34" charset="0"/>
                <a:ea typeface="Calibri" panose="020F0502020204030204" pitchFamily="34" charset="0"/>
                <a:cs typeface="Calibri" panose="020F0502020204030204" pitchFamily="34" charset="0"/>
              </a:rPr>
              <a:t> QGEA Metamodel – leveraging standards</a:t>
            </a:r>
          </a:p>
        </p:txBody>
      </p:sp>
      <p:pic>
        <p:nvPicPr>
          <p:cNvPr id="24" name="Graphic 23" descr="Book with dialogue design">
            <a:extLst>
              <a:ext uri="{FF2B5EF4-FFF2-40B4-BE49-F238E27FC236}">
                <a16:creationId xmlns:a16="http://schemas.microsoft.com/office/drawing/2014/main" id="{3B8FC24C-B153-FF8D-04BA-36D92A33DC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6374" y="1239302"/>
            <a:ext cx="1186177" cy="1743681"/>
          </a:xfrm>
          <a:prstGeom prst="rect">
            <a:avLst/>
          </a:prstGeom>
        </p:spPr>
      </p:pic>
      <p:sp>
        <p:nvSpPr>
          <p:cNvPr id="14" name="TextBox 13">
            <a:extLst>
              <a:ext uri="{FF2B5EF4-FFF2-40B4-BE49-F238E27FC236}">
                <a16:creationId xmlns:a16="http://schemas.microsoft.com/office/drawing/2014/main" id="{473B7B22-5B55-3B1D-8EB0-F21ADA97E113}"/>
              </a:ext>
            </a:extLst>
          </p:cNvPr>
          <p:cNvSpPr txBox="1"/>
          <p:nvPr/>
        </p:nvSpPr>
        <p:spPr>
          <a:xfrm>
            <a:off x="2161831" y="1239302"/>
            <a:ext cx="272911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rPr>
              <a:t>ICT Resources Strategic</a:t>
            </a:r>
            <a:br>
              <a:rPr kumimoji="0" lang="en-AU" sz="1800" b="1"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AU" sz="1800" b="1"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rPr>
              <a:t>Planning Policy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descr="ISO Logo PNG Transparent &amp; SVG Vector - Freebie Supply">
            <a:extLst>
              <a:ext uri="{FF2B5EF4-FFF2-40B4-BE49-F238E27FC236}">
                <a16:creationId xmlns:a16="http://schemas.microsoft.com/office/drawing/2014/main" id="{F3F229FA-0B46-DC64-79C3-B650E6D1D4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666" y="2266725"/>
            <a:ext cx="604676" cy="4915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B78E79-EB6B-1638-5441-1C31BB06043C}"/>
              </a:ext>
            </a:extLst>
          </p:cNvPr>
          <p:cNvSpPr txBox="1"/>
          <p:nvPr/>
        </p:nvSpPr>
        <p:spPr>
          <a:xfrm>
            <a:off x="7247716" y="1239302"/>
            <a:ext cx="366866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rPr>
              <a:t>Digital and ICT Strategic Framework</a:t>
            </a:r>
            <a:endParaRPr kumimoji="0" lang="en-AU" sz="1800" b="0"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B99158E-A094-1B20-A2CF-56564E302A4F}"/>
              </a:ext>
            </a:extLst>
          </p:cNvPr>
          <p:cNvSpPr txBox="1"/>
          <p:nvPr/>
        </p:nvSpPr>
        <p:spPr>
          <a:xfrm>
            <a:off x="2192529" y="1919576"/>
            <a:ext cx="2729116"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AU" sz="1800" b="0"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rPr>
              <a:t>ISO 38500:2016 Governance of IT for the organisation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AU" sz="1800" b="0"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rPr>
              <a:t>Governance “a system that directs and controls the current and future state”</a:t>
            </a:r>
          </a:p>
        </p:txBody>
      </p:sp>
      <p:pic>
        <p:nvPicPr>
          <p:cNvPr id="2052" name="Picture 4" descr="TOGAF Glossary for EA - Dragon1">
            <a:extLst>
              <a:ext uri="{FF2B5EF4-FFF2-40B4-BE49-F238E27FC236}">
                <a16:creationId xmlns:a16="http://schemas.microsoft.com/office/drawing/2014/main" id="{DC4E6848-A977-0419-EF32-E2A11F1CA6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6565" y="1724879"/>
            <a:ext cx="941979" cy="1957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687734D-A890-EAA0-FDB9-4CA94FC2F2EA}"/>
              </a:ext>
            </a:extLst>
          </p:cNvPr>
          <p:cNvSpPr txBox="1"/>
          <p:nvPr/>
        </p:nvSpPr>
        <p:spPr>
          <a:xfrm>
            <a:off x="7335291" y="1920615"/>
            <a:ext cx="2597266"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AU" sz="1800" b="0"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rPr>
              <a:t>EA framework and method to capture Current and Target states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a:solidFill>
                  <a:srgbClr val="0B1A3B"/>
                </a:solidFill>
                <a:latin typeface="Calibri" panose="020F0502020204030204" pitchFamily="34" charset="0"/>
                <a:ea typeface="Calibri" panose="020F0502020204030204" pitchFamily="34" charset="0"/>
                <a:cs typeface="Calibri" panose="020F0502020204030204" pitchFamily="34" charset="0"/>
              </a:rPr>
              <a:t>Industry metamodel</a:t>
            </a:r>
            <a:endParaRPr kumimoji="0" lang="en-AU" sz="1800" b="0"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AU" sz="1800" b="0"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6" name="Picture 2" descr="Hand drawn a empty geometry of Business concept for design system to ...">
            <a:extLst>
              <a:ext uri="{FF2B5EF4-FFF2-40B4-BE49-F238E27FC236}">
                <a16:creationId xmlns:a16="http://schemas.microsoft.com/office/drawing/2014/main" id="{F1A2AB66-6A4E-C32F-FD8F-BCB6DE0B10D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372" b="15458"/>
          <a:stretch/>
        </p:blipFill>
        <p:spPr bwMode="auto">
          <a:xfrm>
            <a:off x="4304093" y="3965603"/>
            <a:ext cx="2880710" cy="1686020"/>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descr="A flying arrow">
            <a:extLst>
              <a:ext uri="{FF2B5EF4-FFF2-40B4-BE49-F238E27FC236}">
                <a16:creationId xmlns:a16="http://schemas.microsoft.com/office/drawing/2014/main" id="{42CA49C9-05CA-F96E-9983-112428D67B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566283">
            <a:off x="4786192" y="2507358"/>
            <a:ext cx="1067441" cy="425531"/>
          </a:xfrm>
          <a:prstGeom prst="rect">
            <a:avLst/>
          </a:prstGeom>
        </p:spPr>
      </p:pic>
      <p:pic>
        <p:nvPicPr>
          <p:cNvPr id="18" name="Graphic 17" descr="A flying arrow">
            <a:extLst>
              <a:ext uri="{FF2B5EF4-FFF2-40B4-BE49-F238E27FC236}">
                <a16:creationId xmlns:a16="http://schemas.microsoft.com/office/drawing/2014/main" id="{FCBD3369-9466-D22B-FE86-3C82A52C99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9427830">
            <a:off x="6488287" y="3440724"/>
            <a:ext cx="1067441" cy="425531"/>
          </a:xfrm>
          <a:prstGeom prst="rect">
            <a:avLst/>
          </a:prstGeom>
        </p:spPr>
      </p:pic>
      <p:sp>
        <p:nvSpPr>
          <p:cNvPr id="19" name="TextBox 18">
            <a:extLst>
              <a:ext uri="{FF2B5EF4-FFF2-40B4-BE49-F238E27FC236}">
                <a16:creationId xmlns:a16="http://schemas.microsoft.com/office/drawing/2014/main" id="{29ABB9E8-3436-1D9C-B273-0BB588F69FE9}"/>
              </a:ext>
            </a:extLst>
          </p:cNvPr>
          <p:cNvSpPr txBox="1"/>
          <p:nvPr/>
        </p:nvSpPr>
        <p:spPr>
          <a:xfrm>
            <a:off x="7042669" y="4194918"/>
            <a:ext cx="272911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rPr>
              <a:t>QGEA Metamodel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C5A30291-3C9E-EF5A-1806-167691E645EF}"/>
              </a:ext>
            </a:extLst>
          </p:cNvPr>
          <p:cNvSpPr txBox="1"/>
          <p:nvPr/>
        </p:nvSpPr>
        <p:spPr>
          <a:xfrm>
            <a:off x="7137351" y="4572744"/>
            <a:ext cx="3905787"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AU" sz="1800" b="0"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rPr>
              <a:t>Subset of industry metamodel and extensions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a:solidFill>
                  <a:srgbClr val="0B1A3B"/>
                </a:solidFill>
                <a:latin typeface="Calibri" panose="020F0502020204030204" pitchFamily="34" charset="0"/>
                <a:ea typeface="Calibri" panose="020F0502020204030204" pitchFamily="34" charset="0"/>
                <a:cs typeface="Calibri" panose="020F0502020204030204" pitchFamily="34" charset="0"/>
              </a:rPr>
              <a:t>Mapping of generic terms, to Government language</a:t>
            </a:r>
            <a:endParaRPr kumimoji="0" lang="en-AU" sz="1800" b="0"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2619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093610-02F6-9510-3CC6-1C8729EA4D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8F378-6842-4A19-98F4-B68C8A6CB2C6}" type="slidenum">
              <a:rPr kumimoji="0" lang="en-AU" sz="1200" b="0" i="0" u="none" strike="noStrike" kern="1200" cap="none" spc="0" normalizeH="0" baseline="0" noProof="0" smtClean="0">
                <a:ln>
                  <a:noFill/>
                </a:ln>
                <a:solidFill>
                  <a:srgbClr val="FBFDFF">
                    <a:lumMod val="95000"/>
                  </a:srgbClr>
                </a:solidFill>
                <a:effectLst/>
                <a:uLnTx/>
                <a:uFillTx/>
                <a:latin typeface="Arial Nova Light" panose="020B03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srgbClr val="FBFDFF">
                  <a:lumMod val="95000"/>
                </a:srgbClr>
              </a:solidFill>
              <a:effectLst/>
              <a:uLnTx/>
              <a:uFillTx/>
              <a:latin typeface="Arial Nova Light" panose="020B0304020202020204" pitchFamily="34" charset="0"/>
              <a:ea typeface="+mn-ea"/>
              <a:cs typeface="+mn-cs"/>
            </a:endParaRPr>
          </a:p>
        </p:txBody>
      </p:sp>
      <p:sp>
        <p:nvSpPr>
          <p:cNvPr id="3" name="Title 2">
            <a:extLst>
              <a:ext uri="{FF2B5EF4-FFF2-40B4-BE49-F238E27FC236}">
                <a16:creationId xmlns:a16="http://schemas.microsoft.com/office/drawing/2014/main" id="{E947D34E-EEAC-73E8-C685-589277B6026A}"/>
              </a:ext>
            </a:extLst>
          </p:cNvPr>
          <p:cNvSpPr>
            <a:spLocks noGrp="1"/>
          </p:cNvSpPr>
          <p:nvPr>
            <p:ph type="title"/>
          </p:nvPr>
        </p:nvSpPr>
        <p:spPr>
          <a:xfrm>
            <a:off x="253924" y="246254"/>
            <a:ext cx="9517860" cy="684000"/>
          </a:xfrm>
        </p:spPr>
        <p:txBody>
          <a:bodyPr>
            <a:normAutofit/>
          </a:bodyPr>
          <a:lstStyle/>
          <a:p>
            <a:r>
              <a:rPr lang="en-AU" sz="3400">
                <a:latin typeface="Calibri" panose="020F0502020204030204" pitchFamily="34" charset="0"/>
              </a:rPr>
              <a:t> Incorporating the Metamodel</a:t>
            </a:r>
          </a:p>
        </p:txBody>
      </p:sp>
      <p:sp>
        <p:nvSpPr>
          <p:cNvPr id="19" name="TextBox 18">
            <a:extLst>
              <a:ext uri="{FF2B5EF4-FFF2-40B4-BE49-F238E27FC236}">
                <a16:creationId xmlns:a16="http://schemas.microsoft.com/office/drawing/2014/main" id="{888E620B-E704-07E3-1C77-9380F053C3CF}"/>
              </a:ext>
            </a:extLst>
          </p:cNvPr>
          <p:cNvSpPr txBox="1"/>
          <p:nvPr/>
        </p:nvSpPr>
        <p:spPr>
          <a:xfrm>
            <a:off x="7973139" y="2103590"/>
            <a:ext cx="1962624" cy="1754326"/>
          </a:xfrm>
          <a:prstGeom prst="rect">
            <a:avLst/>
          </a:prstGeom>
          <a:noFill/>
        </p:spPr>
        <p:txBody>
          <a:bodyPr wrap="square" rtlCol="0">
            <a:spAutoFit/>
          </a:bodyPr>
          <a:lstStyle>
            <a:defPPr>
              <a:defRPr lang="en-US"/>
            </a:defPPr>
            <a:lvl1pPr>
              <a:defRPr>
                <a:latin typeface="Arial Nova Cond" panose="020B0506020202020204" pitchFamily="34" charset="0"/>
                <a:cs typeface="Cavolini" panose="020B0502040204020203"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rPr>
              <a:t>Deliver Insights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solidFill>
                  <a:srgbClr val="0B1A3B"/>
                </a:solidFill>
                <a:latin typeface="Calibri" panose="020F0502020204030204" pitchFamily="34" charset="0"/>
                <a:ea typeface="Calibri" panose="020F0502020204030204" pitchFamily="34" charset="0"/>
                <a:cs typeface="Calibri" panose="020F0502020204030204" pitchFamily="34" charset="0"/>
              </a:rPr>
              <a:t>to assist decision making in your organisation and implementing your future plan </a:t>
            </a:r>
            <a:endParaRPr kumimoji="0" lang="en-AU" sz="1800"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6" name="Graphic 25" descr="Large book with dialogue design">
            <a:extLst>
              <a:ext uri="{FF2B5EF4-FFF2-40B4-BE49-F238E27FC236}">
                <a16:creationId xmlns:a16="http://schemas.microsoft.com/office/drawing/2014/main" id="{F2AEEEB6-E558-9055-8EF9-C6355DB9B2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12635" y="4128433"/>
            <a:ext cx="1270825" cy="1047383"/>
          </a:xfrm>
          <a:prstGeom prst="rect">
            <a:avLst/>
          </a:prstGeom>
        </p:spPr>
      </p:pic>
      <p:sp>
        <p:nvSpPr>
          <p:cNvPr id="14" name="TextBox 13">
            <a:extLst>
              <a:ext uri="{FF2B5EF4-FFF2-40B4-BE49-F238E27FC236}">
                <a16:creationId xmlns:a16="http://schemas.microsoft.com/office/drawing/2014/main" id="{473B7B22-5B55-3B1D-8EB0-F21ADA97E113}"/>
              </a:ext>
            </a:extLst>
          </p:cNvPr>
          <p:cNvSpPr txBox="1"/>
          <p:nvPr/>
        </p:nvSpPr>
        <p:spPr>
          <a:xfrm>
            <a:off x="814122" y="3379954"/>
            <a:ext cx="287362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rPr>
              <a:t>Conduct Business Planning</a:t>
            </a:r>
            <a:br>
              <a:rPr kumimoji="0" lang="en-AU" sz="1800" b="1"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AU" sz="1800"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rPr>
              <a:t>aligned to ICT Resources Strategic Planning Policy &amp; Digital and ICT Strategic Framework</a:t>
            </a:r>
          </a:p>
        </p:txBody>
      </p:sp>
      <p:grpSp>
        <p:nvGrpSpPr>
          <p:cNvPr id="9" name="Group 8">
            <a:extLst>
              <a:ext uri="{FF2B5EF4-FFF2-40B4-BE49-F238E27FC236}">
                <a16:creationId xmlns:a16="http://schemas.microsoft.com/office/drawing/2014/main" id="{DD23CD5E-03FE-819F-0AE3-69B87A20F531}"/>
              </a:ext>
            </a:extLst>
          </p:cNvPr>
          <p:cNvGrpSpPr/>
          <p:nvPr/>
        </p:nvGrpSpPr>
        <p:grpSpPr>
          <a:xfrm>
            <a:off x="799028" y="1180780"/>
            <a:ext cx="3077508" cy="2175350"/>
            <a:chOff x="1487285" y="902147"/>
            <a:chExt cx="4668413" cy="3299888"/>
          </a:xfrm>
        </p:grpSpPr>
        <p:pic>
          <p:nvPicPr>
            <p:cNvPr id="1026" name="Picture 2" descr="Cartoon Picture Frame Vector Art, Icons, and Graphics for Free Download">
              <a:extLst>
                <a:ext uri="{FF2B5EF4-FFF2-40B4-BE49-F238E27FC236}">
                  <a16:creationId xmlns:a16="http://schemas.microsoft.com/office/drawing/2014/main" id="{F7DE99AD-E594-E12D-9C31-1CB311273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793" y="902147"/>
              <a:ext cx="2793771" cy="237767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49380B88-2C50-0EFF-CBB4-24AD3BCA6445}"/>
                </a:ext>
              </a:extLst>
            </p:cNvPr>
            <p:cNvGrpSpPr/>
            <p:nvPr/>
          </p:nvGrpSpPr>
          <p:grpSpPr>
            <a:xfrm>
              <a:off x="1487285" y="1553081"/>
              <a:ext cx="4668413" cy="2648954"/>
              <a:chOff x="1487285" y="1553081"/>
              <a:chExt cx="4668413" cy="2648954"/>
            </a:xfrm>
          </p:grpSpPr>
          <p:pic>
            <p:nvPicPr>
              <p:cNvPr id="24" name="Graphic 23" descr="Book with dialogue design">
                <a:extLst>
                  <a:ext uri="{FF2B5EF4-FFF2-40B4-BE49-F238E27FC236}">
                    <a16:creationId xmlns:a16="http://schemas.microsoft.com/office/drawing/2014/main" id="{3B8FC24C-B153-FF8D-04BA-36D92A33DC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87285" y="1553081"/>
                <a:ext cx="1802009" cy="2648954"/>
              </a:xfrm>
              <a:prstGeom prst="rect">
                <a:avLst/>
              </a:prstGeom>
            </p:spPr>
          </p:pic>
          <p:pic>
            <p:nvPicPr>
              <p:cNvPr id="28" name="Graphic 27" descr="A flying arrow">
                <a:extLst>
                  <a:ext uri="{FF2B5EF4-FFF2-40B4-BE49-F238E27FC236}">
                    <a16:creationId xmlns:a16="http://schemas.microsoft.com/office/drawing/2014/main" id="{CB5E6863-CB2A-9324-575A-06C6C26CE3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36448" y="1674385"/>
                <a:ext cx="1619250" cy="645507"/>
              </a:xfrm>
              <a:prstGeom prst="rect">
                <a:avLst/>
              </a:prstGeom>
            </p:spPr>
          </p:pic>
          <p:pic>
            <p:nvPicPr>
              <p:cNvPr id="4" name="Picture 2" descr="ISO Logo PNG Transparent &amp; SVG Vector - Freebie Supply">
                <a:extLst>
                  <a:ext uri="{FF2B5EF4-FFF2-40B4-BE49-F238E27FC236}">
                    <a16:creationId xmlns:a16="http://schemas.microsoft.com/office/drawing/2014/main" id="{8FC36BE7-8A46-E4D6-CB58-6AB4E1C398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9936" y="3102720"/>
                <a:ext cx="918608" cy="7467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OGAF Glossary for EA - Dragon1">
                <a:extLst>
                  <a:ext uri="{FF2B5EF4-FFF2-40B4-BE49-F238E27FC236}">
                    <a16:creationId xmlns:a16="http://schemas.microsoft.com/office/drawing/2014/main" id="{E952590E-1013-51A2-D667-9BC46C5940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8244" y="1684024"/>
                <a:ext cx="960185" cy="199519"/>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074" name="Picture 2" descr="Hand drawn a empty geometry of Business concept for design system to ...">
            <a:extLst>
              <a:ext uri="{FF2B5EF4-FFF2-40B4-BE49-F238E27FC236}">
                <a16:creationId xmlns:a16="http://schemas.microsoft.com/office/drawing/2014/main" id="{58D05C08-050D-3575-3C80-8DA2D755F35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7372" b="15458"/>
          <a:stretch/>
        </p:blipFill>
        <p:spPr bwMode="auto">
          <a:xfrm>
            <a:off x="3934135" y="1260580"/>
            <a:ext cx="2880710" cy="16860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02B68F-AFC4-0383-446B-5A7E40B4012E}"/>
              </a:ext>
            </a:extLst>
          </p:cNvPr>
          <p:cNvSpPr txBox="1"/>
          <p:nvPr/>
        </p:nvSpPr>
        <p:spPr>
          <a:xfrm>
            <a:off x="4288371" y="3014330"/>
            <a:ext cx="3007660" cy="2062103"/>
          </a:xfrm>
          <a:prstGeom prst="rect">
            <a:avLst/>
          </a:prstGeom>
          <a:noFill/>
        </p:spPr>
        <p:txBody>
          <a:bodyPr wrap="square" rtlCol="0">
            <a:spAutoFit/>
          </a:bodyPr>
          <a:lstStyle>
            <a:defPPr>
              <a:defRPr lang="en-US"/>
            </a:defPPr>
            <a:lvl1pPr>
              <a:defRPr>
                <a:latin typeface="Arial Nova Cond" panose="020B0506020202020204" pitchFamily="34" charset="0"/>
                <a:cs typeface="Cavolini" panose="020B0502040204020203" pitchFamily="66"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rPr>
              <a:t>Model your organisation </a:t>
            </a:r>
            <a:br>
              <a:rPr kumimoji="0" lang="en-AU" sz="1800" b="1"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AU" sz="1800"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rPr>
              <a:t>according to QGEA Metamodel &amp; Data Dictionary</a:t>
            </a:r>
          </a:p>
          <a:p>
            <a:pPr lvl="2">
              <a:defRPr/>
            </a:pPr>
            <a:br>
              <a:rPr lang="en-AU" b="1">
                <a:solidFill>
                  <a:srgbClr val="0B1A3B"/>
                </a:solidFill>
                <a:latin typeface="Calibri" panose="020F0502020204030204" pitchFamily="34" charset="0"/>
                <a:ea typeface="Calibri" panose="020F0502020204030204" pitchFamily="34" charset="0"/>
                <a:cs typeface="Calibri" panose="020F0502020204030204" pitchFamily="34" charset="0"/>
              </a:rPr>
            </a:br>
            <a:r>
              <a:rPr lang="en-AU" sz="1400">
                <a:solidFill>
                  <a:srgbClr val="0B1A3B"/>
                </a:solidFill>
                <a:latin typeface="Calibri" panose="020F0502020204030204" pitchFamily="34" charset="0"/>
                <a:ea typeface="Calibri" panose="020F0502020204030204" pitchFamily="34" charset="0"/>
                <a:cs typeface="Calibri" panose="020F0502020204030204" pitchFamily="34" charset="0"/>
              </a:rPr>
              <a:t>Use the guidelines </a:t>
            </a:r>
            <a:r>
              <a:rPr lang="en-AU" sz="1400" err="1">
                <a:solidFill>
                  <a:srgbClr val="0B1A3B"/>
                </a:solidFill>
                <a:latin typeface="Calibri" panose="020F0502020204030204" pitchFamily="34" charset="0"/>
                <a:ea typeface="Calibri" panose="020F0502020204030204" pitchFamily="34" charset="0"/>
                <a:cs typeface="Calibri" panose="020F0502020204030204" pitchFamily="34" charset="0"/>
              </a:rPr>
              <a:t>i</a:t>
            </a:r>
            <a:r>
              <a:rPr kumimoji="0" lang="en-AU" sz="1400"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rPr>
              <a:t>f you have an existing Enterprise Architecture tool </a:t>
            </a:r>
          </a:p>
        </p:txBody>
      </p:sp>
      <p:grpSp>
        <p:nvGrpSpPr>
          <p:cNvPr id="37" name="Group 36">
            <a:extLst>
              <a:ext uri="{FF2B5EF4-FFF2-40B4-BE49-F238E27FC236}">
                <a16:creationId xmlns:a16="http://schemas.microsoft.com/office/drawing/2014/main" id="{78BDB5B0-749F-3A5D-B9B5-200992F48DA1}"/>
              </a:ext>
            </a:extLst>
          </p:cNvPr>
          <p:cNvGrpSpPr/>
          <p:nvPr/>
        </p:nvGrpSpPr>
        <p:grpSpPr>
          <a:xfrm>
            <a:off x="7892430" y="718666"/>
            <a:ext cx="1790700" cy="1276350"/>
            <a:chOff x="5910431" y="3573616"/>
            <a:chExt cx="1790700" cy="1276350"/>
          </a:xfrm>
        </p:grpSpPr>
        <p:pic>
          <p:nvPicPr>
            <p:cNvPr id="32" name="Graphic 31" descr="Open laptop device">
              <a:extLst>
                <a:ext uri="{FF2B5EF4-FFF2-40B4-BE49-F238E27FC236}">
                  <a16:creationId xmlns:a16="http://schemas.microsoft.com/office/drawing/2014/main" id="{AE525560-AF60-D5CC-85F2-EBE0A7AEBB4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10431" y="3573616"/>
              <a:ext cx="1790700" cy="1276350"/>
            </a:xfrm>
            <a:prstGeom prst="rect">
              <a:avLst/>
            </a:prstGeom>
          </p:spPr>
        </p:pic>
        <p:pic>
          <p:nvPicPr>
            <p:cNvPr id="34" name="Picture 33">
              <a:extLst>
                <a:ext uri="{FF2B5EF4-FFF2-40B4-BE49-F238E27FC236}">
                  <a16:creationId xmlns:a16="http://schemas.microsoft.com/office/drawing/2014/main" id="{BCDAE4BF-4D41-8B03-9571-4737F1A85478}"/>
                </a:ext>
              </a:extLst>
            </p:cNvPr>
            <p:cNvPicPr>
              <a:picLocks noChangeAspect="1"/>
            </p:cNvPicPr>
            <p:nvPr/>
          </p:nvPicPr>
          <p:blipFill>
            <a:blip r:embed="rId14"/>
            <a:stretch>
              <a:fillRect/>
            </a:stretch>
          </p:blipFill>
          <p:spPr>
            <a:xfrm>
              <a:off x="6255106" y="3720083"/>
              <a:ext cx="1126314" cy="629600"/>
            </a:xfrm>
            <a:prstGeom prst="rect">
              <a:avLst/>
            </a:prstGeom>
          </p:spPr>
        </p:pic>
      </p:grpSp>
      <p:grpSp>
        <p:nvGrpSpPr>
          <p:cNvPr id="13" name="Group 12">
            <a:extLst>
              <a:ext uri="{FF2B5EF4-FFF2-40B4-BE49-F238E27FC236}">
                <a16:creationId xmlns:a16="http://schemas.microsoft.com/office/drawing/2014/main" id="{267E2864-5B65-5406-ADD1-480462BC439D}"/>
              </a:ext>
            </a:extLst>
          </p:cNvPr>
          <p:cNvGrpSpPr/>
          <p:nvPr/>
        </p:nvGrpSpPr>
        <p:grpSpPr>
          <a:xfrm>
            <a:off x="4288371" y="4174472"/>
            <a:ext cx="962879" cy="782662"/>
            <a:chOff x="7295127" y="329234"/>
            <a:chExt cx="2065961" cy="1641222"/>
          </a:xfrm>
        </p:grpSpPr>
        <p:grpSp>
          <p:nvGrpSpPr>
            <p:cNvPr id="10" name="Graphic 8" descr="Book with dialogue design">
              <a:extLst>
                <a:ext uri="{FF2B5EF4-FFF2-40B4-BE49-F238E27FC236}">
                  <a16:creationId xmlns:a16="http://schemas.microsoft.com/office/drawing/2014/main" id="{827DB2F3-DDFF-D079-E0E8-2021DB78C64D}"/>
                </a:ext>
              </a:extLst>
            </p:cNvPr>
            <p:cNvGrpSpPr/>
            <p:nvPr/>
          </p:nvGrpSpPr>
          <p:grpSpPr>
            <a:xfrm>
              <a:off x="8226709" y="329234"/>
              <a:ext cx="1134379" cy="1641222"/>
              <a:chOff x="7044420" y="3373970"/>
              <a:chExt cx="1624639" cy="2469287"/>
            </a:xfrm>
          </p:grpSpPr>
          <p:sp>
            <p:nvSpPr>
              <p:cNvPr id="11" name="Freeform: Shape 10">
                <a:extLst>
                  <a:ext uri="{FF2B5EF4-FFF2-40B4-BE49-F238E27FC236}">
                    <a16:creationId xmlns:a16="http://schemas.microsoft.com/office/drawing/2014/main" id="{F0D6A9EF-639D-357A-03E2-CEAECC61E9FB}"/>
                  </a:ext>
                </a:extLst>
              </p:cNvPr>
              <p:cNvSpPr/>
              <p:nvPr/>
            </p:nvSpPr>
            <p:spPr>
              <a:xfrm>
                <a:off x="7069356" y="3392133"/>
                <a:ext cx="1581949" cy="2432420"/>
              </a:xfrm>
              <a:custGeom>
                <a:avLst/>
                <a:gdLst>
                  <a:gd name="connsiteX0" fmla="*/ 10416 w 1581949"/>
                  <a:gd name="connsiteY0" fmla="*/ 170894 h 2432420"/>
                  <a:gd name="connsiteX1" fmla="*/ 1364463 w 1581949"/>
                  <a:gd name="connsiteY1" fmla="*/ 82 h 2432420"/>
                  <a:gd name="connsiteX2" fmla="*/ 1376014 w 1581949"/>
                  <a:gd name="connsiteY2" fmla="*/ 10389 h 2432420"/>
                  <a:gd name="connsiteX3" fmla="*/ 1375672 w 1581949"/>
                  <a:gd name="connsiteY3" fmla="*/ 39149 h 2432420"/>
                  <a:gd name="connsiteX4" fmla="*/ 1571244 w 1581949"/>
                  <a:gd name="connsiteY4" fmla="*/ 26625 h 2432420"/>
                  <a:gd name="connsiteX5" fmla="*/ 1581948 w 1581949"/>
                  <a:gd name="connsiteY5" fmla="*/ 36861 h 2432420"/>
                  <a:gd name="connsiteX6" fmla="*/ 1539763 w 1581949"/>
                  <a:gd name="connsiteY6" fmla="*/ 2349542 h 2432420"/>
                  <a:gd name="connsiteX7" fmla="*/ 1530122 w 1581949"/>
                  <a:gd name="connsiteY7" fmla="*/ 2359146 h 2432420"/>
                  <a:gd name="connsiteX8" fmla="*/ 1354949 w 1581949"/>
                  <a:gd name="connsiteY8" fmla="*/ 2427460 h 2432420"/>
                  <a:gd name="connsiteX9" fmla="*/ 1341109 w 1581949"/>
                  <a:gd name="connsiteY9" fmla="*/ 2432326 h 2432420"/>
                  <a:gd name="connsiteX10" fmla="*/ 31805 w 1581949"/>
                  <a:gd name="connsiteY10" fmla="*/ 2291986 h 2432420"/>
                  <a:gd name="connsiteX11" fmla="*/ 20831 w 1581949"/>
                  <a:gd name="connsiteY11" fmla="*/ 2279894 h 2432420"/>
                  <a:gd name="connsiteX12" fmla="*/ 0 w 1581949"/>
                  <a:gd name="connsiteY12" fmla="*/ 182697 h 2432420"/>
                  <a:gd name="connsiteX13" fmla="*/ 10416 w 1581949"/>
                  <a:gd name="connsiteY13" fmla="*/ 170894 h 243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1949" h="2432420">
                    <a:moveTo>
                      <a:pt x="10416" y="170894"/>
                    </a:moveTo>
                    <a:lnTo>
                      <a:pt x="1364463" y="82"/>
                    </a:lnTo>
                    <a:cubicBezTo>
                      <a:pt x="1370644" y="-693"/>
                      <a:pt x="1376086" y="4154"/>
                      <a:pt x="1376014" y="10389"/>
                    </a:cubicBezTo>
                    <a:lnTo>
                      <a:pt x="1375672" y="39149"/>
                    </a:lnTo>
                    <a:lnTo>
                      <a:pt x="1571244" y="26625"/>
                    </a:lnTo>
                    <a:cubicBezTo>
                      <a:pt x="1577118" y="26247"/>
                      <a:pt x="1582056" y="30968"/>
                      <a:pt x="1581948" y="36861"/>
                    </a:cubicBezTo>
                    <a:lnTo>
                      <a:pt x="1539763" y="2349542"/>
                    </a:lnTo>
                    <a:cubicBezTo>
                      <a:pt x="1539673" y="2354822"/>
                      <a:pt x="1535402" y="2359056"/>
                      <a:pt x="1530122" y="2359146"/>
                    </a:cubicBezTo>
                    <a:cubicBezTo>
                      <a:pt x="1501885" y="2359597"/>
                      <a:pt x="1416343" y="2366282"/>
                      <a:pt x="1354949" y="2427460"/>
                    </a:cubicBezTo>
                    <a:cubicBezTo>
                      <a:pt x="1351309" y="2431083"/>
                      <a:pt x="1346227" y="2432867"/>
                      <a:pt x="1341109" y="2432326"/>
                    </a:cubicBezTo>
                    <a:lnTo>
                      <a:pt x="31805" y="2291986"/>
                    </a:lnTo>
                    <a:cubicBezTo>
                      <a:pt x="25607" y="2291319"/>
                      <a:pt x="20903" y="2286129"/>
                      <a:pt x="20831" y="2279894"/>
                    </a:cubicBezTo>
                    <a:lnTo>
                      <a:pt x="0" y="182697"/>
                    </a:lnTo>
                    <a:cubicBezTo>
                      <a:pt x="0" y="176697"/>
                      <a:pt x="4469" y="171633"/>
                      <a:pt x="10416" y="170894"/>
                    </a:cubicBezTo>
                    <a:close/>
                  </a:path>
                </a:pathLst>
              </a:custGeom>
              <a:solidFill>
                <a:srgbClr val="FFFFFF"/>
              </a:solidFill>
              <a:ln w="18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B1A3B"/>
                  </a:solidFill>
                  <a:effectLst/>
                  <a:uLnTx/>
                  <a:uFillTx/>
                  <a:latin typeface="Arial" panose="020B0604020202020204"/>
                  <a:ea typeface="+mn-ea"/>
                  <a:cs typeface="+mn-cs"/>
                </a:endParaRPr>
              </a:p>
            </p:txBody>
          </p:sp>
          <p:sp>
            <p:nvSpPr>
              <p:cNvPr id="12" name="Freeform: Shape 11">
                <a:extLst>
                  <a:ext uri="{FF2B5EF4-FFF2-40B4-BE49-F238E27FC236}">
                    <a16:creationId xmlns:a16="http://schemas.microsoft.com/office/drawing/2014/main" id="{CB461169-3019-2236-4E00-99F8DD456F4B}"/>
                  </a:ext>
                </a:extLst>
              </p:cNvPr>
              <p:cNvSpPr/>
              <p:nvPr/>
            </p:nvSpPr>
            <p:spPr>
              <a:xfrm>
                <a:off x="8437513" y="3467727"/>
                <a:ext cx="122700" cy="2330654"/>
              </a:xfrm>
              <a:custGeom>
                <a:avLst/>
                <a:gdLst>
                  <a:gd name="connsiteX0" fmla="*/ 8542 w 122700"/>
                  <a:gd name="connsiteY0" fmla="*/ 7723 h 2330654"/>
                  <a:gd name="connsiteX1" fmla="*/ 21750 w 122700"/>
                  <a:gd name="connsiteY1" fmla="*/ 2262 h 2330654"/>
                  <a:gd name="connsiteX2" fmla="*/ 51898 w 122700"/>
                  <a:gd name="connsiteY2" fmla="*/ 20283 h 2330654"/>
                  <a:gd name="connsiteX3" fmla="*/ 106337 w 122700"/>
                  <a:gd name="connsiteY3" fmla="*/ 22859 h 2330654"/>
                  <a:gd name="connsiteX4" fmla="*/ 122699 w 122700"/>
                  <a:gd name="connsiteY4" fmla="*/ 38285 h 2330654"/>
                  <a:gd name="connsiteX5" fmla="*/ 96480 w 122700"/>
                  <a:gd name="connsiteY5" fmla="*/ 2284976 h 2330654"/>
                  <a:gd name="connsiteX6" fmla="*/ 10938 w 122700"/>
                  <a:gd name="connsiteY6" fmla="*/ 2329792 h 2330654"/>
                  <a:gd name="connsiteX7" fmla="*/ 0 w 122700"/>
                  <a:gd name="connsiteY7" fmla="*/ 2323143 h 2330654"/>
                  <a:gd name="connsiteX8" fmla="*/ 8542 w 122700"/>
                  <a:gd name="connsiteY8" fmla="*/ 7723 h 233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00" h="2330654">
                    <a:moveTo>
                      <a:pt x="8542" y="7723"/>
                    </a:moveTo>
                    <a:cubicBezTo>
                      <a:pt x="8560" y="839"/>
                      <a:pt x="16849" y="-2567"/>
                      <a:pt x="21750" y="2262"/>
                    </a:cubicBezTo>
                    <a:cubicBezTo>
                      <a:pt x="29914" y="10299"/>
                      <a:pt x="41320" y="16985"/>
                      <a:pt x="51898" y="20283"/>
                    </a:cubicBezTo>
                    <a:cubicBezTo>
                      <a:pt x="66260" y="24752"/>
                      <a:pt x="90281" y="24049"/>
                      <a:pt x="106337" y="22859"/>
                    </a:cubicBezTo>
                    <a:cubicBezTo>
                      <a:pt x="115257" y="22211"/>
                      <a:pt x="122807" y="29347"/>
                      <a:pt x="122699" y="38285"/>
                    </a:cubicBezTo>
                    <a:lnTo>
                      <a:pt x="96480" y="2284976"/>
                    </a:lnTo>
                    <a:lnTo>
                      <a:pt x="10938" y="2329792"/>
                    </a:lnTo>
                    <a:cubicBezTo>
                      <a:pt x="5947" y="2332405"/>
                      <a:pt x="-36" y="2328765"/>
                      <a:pt x="0" y="2323143"/>
                    </a:cubicBezTo>
                    <a:lnTo>
                      <a:pt x="8542" y="7723"/>
                    </a:lnTo>
                    <a:close/>
                  </a:path>
                </a:pathLst>
              </a:custGeom>
              <a:solidFill>
                <a:srgbClr val="FFFFFF"/>
              </a:solidFill>
              <a:ln w="18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B1A3B"/>
                  </a:solidFill>
                  <a:effectLst/>
                  <a:uLnTx/>
                  <a:uFillTx/>
                  <a:latin typeface="Arial" panose="020B0604020202020204"/>
                  <a:ea typeface="+mn-ea"/>
                  <a:cs typeface="+mn-cs"/>
                </a:endParaRPr>
              </a:p>
            </p:txBody>
          </p:sp>
          <p:sp>
            <p:nvSpPr>
              <p:cNvPr id="17" name="Freeform: Shape 16">
                <a:extLst>
                  <a:ext uri="{FF2B5EF4-FFF2-40B4-BE49-F238E27FC236}">
                    <a16:creationId xmlns:a16="http://schemas.microsoft.com/office/drawing/2014/main" id="{241C3511-005D-670A-E3FE-81E08E914C63}"/>
                  </a:ext>
                </a:extLst>
              </p:cNvPr>
              <p:cNvSpPr/>
              <p:nvPr/>
            </p:nvSpPr>
            <p:spPr>
              <a:xfrm>
                <a:off x="7044420" y="3373970"/>
                <a:ext cx="1624639" cy="2469287"/>
              </a:xfrm>
              <a:custGeom>
                <a:avLst/>
                <a:gdLst>
                  <a:gd name="connsiteX0" fmla="*/ 1620868 w 1624639"/>
                  <a:gd name="connsiteY0" fmla="*/ 83496 h 2469287"/>
                  <a:gd name="connsiteX1" fmla="*/ 1615768 w 1624639"/>
                  <a:gd name="connsiteY1" fmla="*/ 52537 h 2469287"/>
                  <a:gd name="connsiteX2" fmla="*/ 1601514 w 1624639"/>
                  <a:gd name="connsiteY2" fmla="*/ 28318 h 2469287"/>
                  <a:gd name="connsiteX3" fmla="*/ 1506350 w 1624639"/>
                  <a:gd name="connsiteY3" fmla="*/ 36788 h 2469287"/>
                  <a:gd name="connsiteX4" fmla="*/ 1409835 w 1624639"/>
                  <a:gd name="connsiteY4" fmla="*/ 46573 h 2469287"/>
                  <a:gd name="connsiteX5" fmla="*/ 1409006 w 1624639"/>
                  <a:gd name="connsiteY5" fmla="*/ 34788 h 2469287"/>
                  <a:gd name="connsiteX6" fmla="*/ 1401473 w 1624639"/>
                  <a:gd name="connsiteY6" fmla="*/ 9 h 2469287"/>
                  <a:gd name="connsiteX7" fmla="*/ 1207343 w 1624639"/>
                  <a:gd name="connsiteY7" fmla="*/ 17488 h 2469287"/>
                  <a:gd name="connsiteX8" fmla="*/ 34037 w 1624639"/>
                  <a:gd name="connsiteY8" fmla="*/ 178588 h 2469287"/>
                  <a:gd name="connsiteX9" fmla="*/ 20522 w 1624639"/>
                  <a:gd name="connsiteY9" fmla="*/ 180985 h 2469287"/>
                  <a:gd name="connsiteX10" fmla="*/ 4916 w 1624639"/>
                  <a:gd name="connsiteY10" fmla="*/ 184643 h 2469287"/>
                  <a:gd name="connsiteX11" fmla="*/ 6736 w 1624639"/>
                  <a:gd name="connsiteY11" fmla="*/ 198086 h 2469287"/>
                  <a:gd name="connsiteX12" fmla="*/ 17350 w 1624639"/>
                  <a:gd name="connsiteY12" fmla="*/ 198806 h 2469287"/>
                  <a:gd name="connsiteX13" fmla="*/ 11746 w 1624639"/>
                  <a:gd name="connsiteY13" fmla="*/ 574580 h 2469287"/>
                  <a:gd name="connsiteX14" fmla="*/ 26144 w 1624639"/>
                  <a:gd name="connsiteY14" fmla="*/ 2297193 h 2469287"/>
                  <a:gd name="connsiteX15" fmla="*/ 26162 w 1624639"/>
                  <a:gd name="connsiteY15" fmla="*/ 2312960 h 2469287"/>
                  <a:gd name="connsiteX16" fmla="*/ 256333 w 1624639"/>
                  <a:gd name="connsiteY16" fmla="*/ 2343378 h 2469287"/>
                  <a:gd name="connsiteX17" fmla="*/ 1182782 w 1624639"/>
                  <a:gd name="connsiteY17" fmla="*/ 2453751 h 2469287"/>
                  <a:gd name="connsiteX18" fmla="*/ 1392319 w 1624639"/>
                  <a:gd name="connsiteY18" fmla="*/ 2468510 h 2469287"/>
                  <a:gd name="connsiteX19" fmla="*/ 1408934 w 1624639"/>
                  <a:gd name="connsiteY19" fmla="*/ 2445174 h 2469287"/>
                  <a:gd name="connsiteX20" fmla="*/ 1519469 w 1624639"/>
                  <a:gd name="connsiteY20" fmla="*/ 2398430 h 2469287"/>
                  <a:gd name="connsiteX21" fmla="*/ 1559744 w 1624639"/>
                  <a:gd name="connsiteY21" fmla="*/ 2397907 h 2469287"/>
                  <a:gd name="connsiteX22" fmla="*/ 1581909 w 1624639"/>
                  <a:gd name="connsiteY22" fmla="*/ 2380662 h 2469287"/>
                  <a:gd name="connsiteX23" fmla="*/ 1597478 w 1624639"/>
                  <a:gd name="connsiteY23" fmla="*/ 1613384 h 2469287"/>
                  <a:gd name="connsiteX24" fmla="*/ 1624184 w 1624639"/>
                  <a:gd name="connsiteY24" fmla="*/ 176768 h 2469287"/>
                  <a:gd name="connsiteX25" fmla="*/ 1620868 w 1624639"/>
                  <a:gd name="connsiteY25" fmla="*/ 83496 h 2469287"/>
                  <a:gd name="connsiteX26" fmla="*/ 932284 w 1624639"/>
                  <a:gd name="connsiteY26" fmla="*/ 2388176 h 2469287"/>
                  <a:gd name="connsiteX27" fmla="*/ 63157 w 1624639"/>
                  <a:gd name="connsiteY27" fmla="*/ 2296274 h 2469287"/>
                  <a:gd name="connsiteX28" fmla="*/ 48597 w 1624639"/>
                  <a:gd name="connsiteY28" fmla="*/ 630208 h 2469287"/>
                  <a:gd name="connsiteX29" fmla="*/ 47263 w 1624639"/>
                  <a:gd name="connsiteY29" fmla="*/ 406866 h 2469287"/>
                  <a:gd name="connsiteX30" fmla="*/ 39515 w 1624639"/>
                  <a:gd name="connsiteY30" fmla="*/ 199113 h 2469287"/>
                  <a:gd name="connsiteX31" fmla="*/ 521516 w 1624639"/>
                  <a:gd name="connsiteY31" fmla="*/ 145125 h 2469287"/>
                  <a:gd name="connsiteX32" fmla="*/ 1393797 w 1624639"/>
                  <a:gd name="connsiteY32" fmla="*/ 37022 h 2469287"/>
                  <a:gd name="connsiteX33" fmla="*/ 1372443 w 1624639"/>
                  <a:gd name="connsiteY33" fmla="*/ 2432019 h 2469287"/>
                  <a:gd name="connsiteX34" fmla="*/ 932284 w 1624639"/>
                  <a:gd name="connsiteY34" fmla="*/ 2388176 h 2469287"/>
                  <a:gd name="connsiteX35" fmla="*/ 1458146 w 1624639"/>
                  <a:gd name="connsiteY35" fmla="*/ 2377959 h 2469287"/>
                  <a:gd name="connsiteX36" fmla="*/ 1408988 w 1624639"/>
                  <a:gd name="connsiteY36" fmla="*/ 2403133 h 2469287"/>
                  <a:gd name="connsiteX37" fmla="*/ 1413763 w 1624639"/>
                  <a:gd name="connsiteY37" fmla="*/ 113625 h 2469287"/>
                  <a:gd name="connsiteX38" fmla="*/ 1503287 w 1624639"/>
                  <a:gd name="connsiteY38" fmla="*/ 131051 h 2469287"/>
                  <a:gd name="connsiteX39" fmla="*/ 1496079 w 1624639"/>
                  <a:gd name="connsiteY39" fmla="*/ 296529 h 2469287"/>
                  <a:gd name="connsiteX40" fmla="*/ 1474941 w 1624639"/>
                  <a:gd name="connsiteY40" fmla="*/ 2371832 h 2469287"/>
                  <a:gd name="connsiteX41" fmla="*/ 1458146 w 1624639"/>
                  <a:gd name="connsiteY41" fmla="*/ 2377959 h 2469287"/>
                  <a:gd name="connsiteX42" fmla="*/ 1590162 w 1624639"/>
                  <a:gd name="connsiteY42" fmla="*/ 130564 h 2469287"/>
                  <a:gd name="connsiteX43" fmla="*/ 1545508 w 1624639"/>
                  <a:gd name="connsiteY43" fmla="*/ 2360173 h 2469287"/>
                  <a:gd name="connsiteX44" fmla="*/ 1511108 w 1624639"/>
                  <a:gd name="connsiteY44" fmla="*/ 2363110 h 2469287"/>
                  <a:gd name="connsiteX45" fmla="*/ 1528839 w 1624639"/>
                  <a:gd name="connsiteY45" fmla="*/ 149503 h 2469287"/>
                  <a:gd name="connsiteX46" fmla="*/ 1522586 w 1624639"/>
                  <a:gd name="connsiteY46" fmla="*/ 108057 h 2469287"/>
                  <a:gd name="connsiteX47" fmla="*/ 1508927 w 1624639"/>
                  <a:gd name="connsiteY47" fmla="*/ 105156 h 2469287"/>
                  <a:gd name="connsiteX48" fmla="*/ 1482293 w 1624639"/>
                  <a:gd name="connsiteY48" fmla="*/ 98651 h 2469287"/>
                  <a:gd name="connsiteX49" fmla="*/ 1426413 w 1624639"/>
                  <a:gd name="connsiteY49" fmla="*/ 80216 h 2469287"/>
                  <a:gd name="connsiteX50" fmla="*/ 1411276 w 1624639"/>
                  <a:gd name="connsiteY50" fmla="*/ 67620 h 2469287"/>
                  <a:gd name="connsiteX51" fmla="*/ 1411186 w 1624639"/>
                  <a:gd name="connsiteY51" fmla="*/ 65944 h 2469287"/>
                  <a:gd name="connsiteX52" fmla="*/ 1506386 w 1624639"/>
                  <a:gd name="connsiteY52" fmla="*/ 68972 h 2469287"/>
                  <a:gd name="connsiteX53" fmla="*/ 1596649 w 1624639"/>
                  <a:gd name="connsiteY53" fmla="*/ 62665 h 2469287"/>
                  <a:gd name="connsiteX54" fmla="*/ 1592793 w 1624639"/>
                  <a:gd name="connsiteY54" fmla="*/ 85496 h 2469287"/>
                  <a:gd name="connsiteX55" fmla="*/ 1590162 w 1624639"/>
                  <a:gd name="connsiteY55" fmla="*/ 130564 h 246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624639" h="2469287">
                    <a:moveTo>
                      <a:pt x="1620868" y="83496"/>
                    </a:moveTo>
                    <a:cubicBezTo>
                      <a:pt x="1618904" y="73170"/>
                      <a:pt x="1617246" y="62899"/>
                      <a:pt x="1615768" y="52537"/>
                    </a:cubicBezTo>
                    <a:cubicBezTo>
                      <a:pt x="1620886" y="41996"/>
                      <a:pt x="1616147" y="26913"/>
                      <a:pt x="1601514" y="28318"/>
                    </a:cubicBezTo>
                    <a:cubicBezTo>
                      <a:pt x="1569817" y="31364"/>
                      <a:pt x="1538084" y="34085"/>
                      <a:pt x="1506350" y="36788"/>
                    </a:cubicBezTo>
                    <a:cubicBezTo>
                      <a:pt x="1474581" y="39491"/>
                      <a:pt x="1440721" y="38103"/>
                      <a:pt x="1409835" y="46573"/>
                    </a:cubicBezTo>
                    <a:cubicBezTo>
                      <a:pt x="1409564" y="42644"/>
                      <a:pt x="1409294" y="38716"/>
                      <a:pt x="1409006" y="34788"/>
                    </a:cubicBezTo>
                    <a:cubicBezTo>
                      <a:pt x="1424575" y="27489"/>
                      <a:pt x="1422142" y="-568"/>
                      <a:pt x="1401473" y="9"/>
                    </a:cubicBezTo>
                    <a:cubicBezTo>
                      <a:pt x="1336547" y="1829"/>
                      <a:pt x="1271837" y="9866"/>
                      <a:pt x="1207343" y="17488"/>
                    </a:cubicBezTo>
                    <a:cubicBezTo>
                      <a:pt x="815748" y="67188"/>
                      <a:pt x="424298" y="119410"/>
                      <a:pt x="34037" y="178588"/>
                    </a:cubicBezTo>
                    <a:cubicBezTo>
                      <a:pt x="29874" y="175380"/>
                      <a:pt x="23585" y="176173"/>
                      <a:pt x="20522" y="180985"/>
                    </a:cubicBezTo>
                    <a:cubicBezTo>
                      <a:pt x="15278" y="182012"/>
                      <a:pt x="10124" y="183381"/>
                      <a:pt x="4916" y="184643"/>
                    </a:cubicBezTo>
                    <a:cubicBezTo>
                      <a:pt x="-3013" y="186553"/>
                      <a:pt x="-580" y="197437"/>
                      <a:pt x="6736" y="198086"/>
                    </a:cubicBezTo>
                    <a:cubicBezTo>
                      <a:pt x="10268" y="198392"/>
                      <a:pt x="13818" y="198644"/>
                      <a:pt x="17350" y="198806"/>
                    </a:cubicBezTo>
                    <a:cubicBezTo>
                      <a:pt x="6268" y="323596"/>
                      <a:pt x="11710" y="449394"/>
                      <a:pt x="11746" y="574580"/>
                    </a:cubicBezTo>
                    <a:cubicBezTo>
                      <a:pt x="15909" y="1148790"/>
                      <a:pt x="20720" y="1723018"/>
                      <a:pt x="26144" y="2297193"/>
                    </a:cubicBezTo>
                    <a:cubicBezTo>
                      <a:pt x="19134" y="2299625"/>
                      <a:pt x="17404" y="2311357"/>
                      <a:pt x="26162" y="2312960"/>
                    </a:cubicBezTo>
                    <a:cubicBezTo>
                      <a:pt x="102153" y="2326872"/>
                      <a:pt x="179711" y="2333629"/>
                      <a:pt x="256333" y="2343378"/>
                    </a:cubicBezTo>
                    <a:cubicBezTo>
                      <a:pt x="565107" y="2380482"/>
                      <a:pt x="873647" y="2419801"/>
                      <a:pt x="1182782" y="2453751"/>
                    </a:cubicBezTo>
                    <a:cubicBezTo>
                      <a:pt x="1251997" y="2459986"/>
                      <a:pt x="1322888" y="2472528"/>
                      <a:pt x="1392319" y="2468510"/>
                    </a:cubicBezTo>
                    <a:cubicBezTo>
                      <a:pt x="1404320" y="2467699"/>
                      <a:pt x="1410339" y="2458058"/>
                      <a:pt x="1408934" y="2445174"/>
                    </a:cubicBezTo>
                    <a:cubicBezTo>
                      <a:pt x="1442811" y="2423820"/>
                      <a:pt x="1479194" y="2403980"/>
                      <a:pt x="1519469" y="2398430"/>
                    </a:cubicBezTo>
                    <a:cubicBezTo>
                      <a:pt x="1532840" y="2396555"/>
                      <a:pt x="1546481" y="2398646"/>
                      <a:pt x="1559744" y="2397907"/>
                    </a:cubicBezTo>
                    <a:cubicBezTo>
                      <a:pt x="1569961" y="2399853"/>
                      <a:pt x="1581909" y="2394123"/>
                      <a:pt x="1581909" y="2380662"/>
                    </a:cubicBezTo>
                    <a:cubicBezTo>
                      <a:pt x="1583530" y="2124848"/>
                      <a:pt x="1592198" y="1869125"/>
                      <a:pt x="1597478" y="1613384"/>
                    </a:cubicBezTo>
                    <a:cubicBezTo>
                      <a:pt x="1607785" y="1134554"/>
                      <a:pt x="1622075" y="655724"/>
                      <a:pt x="1624184" y="176768"/>
                    </a:cubicBezTo>
                    <a:cubicBezTo>
                      <a:pt x="1624093" y="146404"/>
                      <a:pt x="1626562" y="113391"/>
                      <a:pt x="1620868" y="83496"/>
                    </a:cubicBezTo>
                    <a:close/>
                    <a:moveTo>
                      <a:pt x="932284" y="2388176"/>
                    </a:moveTo>
                    <a:cubicBezTo>
                      <a:pt x="642972" y="2355109"/>
                      <a:pt x="354254" y="2310167"/>
                      <a:pt x="63157" y="2296274"/>
                    </a:cubicBezTo>
                    <a:cubicBezTo>
                      <a:pt x="60058" y="1740912"/>
                      <a:pt x="51588" y="1185587"/>
                      <a:pt x="48597" y="630208"/>
                    </a:cubicBezTo>
                    <a:cubicBezTo>
                      <a:pt x="48092" y="555767"/>
                      <a:pt x="47624" y="481326"/>
                      <a:pt x="47263" y="406866"/>
                    </a:cubicBezTo>
                    <a:cubicBezTo>
                      <a:pt x="47047" y="337850"/>
                      <a:pt x="48705" y="267643"/>
                      <a:pt x="39515" y="199113"/>
                    </a:cubicBezTo>
                    <a:cubicBezTo>
                      <a:pt x="201047" y="191094"/>
                      <a:pt x="361264" y="165974"/>
                      <a:pt x="521516" y="145125"/>
                    </a:cubicBezTo>
                    <a:cubicBezTo>
                      <a:pt x="811982" y="107228"/>
                      <a:pt x="1101637" y="60034"/>
                      <a:pt x="1393797" y="37022"/>
                    </a:cubicBezTo>
                    <a:cubicBezTo>
                      <a:pt x="1369127" y="834772"/>
                      <a:pt x="1379020" y="1633819"/>
                      <a:pt x="1372443" y="2432019"/>
                    </a:cubicBezTo>
                    <a:cubicBezTo>
                      <a:pt x="1225129" y="2424883"/>
                      <a:pt x="1078824" y="2403890"/>
                      <a:pt x="932284" y="2388176"/>
                    </a:cubicBezTo>
                    <a:close/>
                    <a:moveTo>
                      <a:pt x="1458146" y="2377959"/>
                    </a:moveTo>
                    <a:cubicBezTo>
                      <a:pt x="1441154" y="2384860"/>
                      <a:pt x="1424431" y="2393096"/>
                      <a:pt x="1408988" y="2403133"/>
                    </a:cubicBezTo>
                    <a:cubicBezTo>
                      <a:pt x="1405456" y="1639964"/>
                      <a:pt x="1427999" y="876668"/>
                      <a:pt x="1413763" y="113625"/>
                    </a:cubicBezTo>
                    <a:cubicBezTo>
                      <a:pt x="1435099" y="129177"/>
                      <a:pt x="1477915" y="142998"/>
                      <a:pt x="1503287" y="131051"/>
                    </a:cubicBezTo>
                    <a:cubicBezTo>
                      <a:pt x="1497250" y="185742"/>
                      <a:pt x="1497142" y="241442"/>
                      <a:pt x="1496079" y="296529"/>
                    </a:cubicBezTo>
                    <a:cubicBezTo>
                      <a:pt x="1491664" y="988285"/>
                      <a:pt x="1466220" y="1680058"/>
                      <a:pt x="1474941" y="2371832"/>
                    </a:cubicBezTo>
                    <a:cubicBezTo>
                      <a:pt x="1469283" y="2373688"/>
                      <a:pt x="1463679" y="2375706"/>
                      <a:pt x="1458146" y="2377959"/>
                    </a:cubicBezTo>
                    <a:close/>
                    <a:moveTo>
                      <a:pt x="1590162" y="130564"/>
                    </a:moveTo>
                    <a:cubicBezTo>
                      <a:pt x="1581368" y="873857"/>
                      <a:pt x="1556770" y="1616916"/>
                      <a:pt x="1545508" y="2360173"/>
                    </a:cubicBezTo>
                    <a:cubicBezTo>
                      <a:pt x="1533597" y="2359921"/>
                      <a:pt x="1522010" y="2361452"/>
                      <a:pt x="1511108" y="2363110"/>
                    </a:cubicBezTo>
                    <a:cubicBezTo>
                      <a:pt x="1507395" y="1625385"/>
                      <a:pt x="1539183" y="887174"/>
                      <a:pt x="1528839" y="149503"/>
                    </a:cubicBezTo>
                    <a:cubicBezTo>
                      <a:pt x="1528101" y="135141"/>
                      <a:pt x="1525830" y="122041"/>
                      <a:pt x="1522586" y="108057"/>
                    </a:cubicBezTo>
                    <a:cubicBezTo>
                      <a:pt x="1521127" y="101732"/>
                      <a:pt x="1512585" y="100777"/>
                      <a:pt x="1508927" y="105156"/>
                    </a:cubicBezTo>
                    <a:cubicBezTo>
                      <a:pt x="1501305" y="99534"/>
                      <a:pt x="1491646" y="99011"/>
                      <a:pt x="1482293" y="98651"/>
                    </a:cubicBezTo>
                    <a:cubicBezTo>
                      <a:pt x="1462489" y="97948"/>
                      <a:pt x="1442055" y="92884"/>
                      <a:pt x="1426413" y="80216"/>
                    </a:cubicBezTo>
                    <a:cubicBezTo>
                      <a:pt x="1422070" y="76684"/>
                      <a:pt x="1416971" y="70684"/>
                      <a:pt x="1411276" y="67620"/>
                    </a:cubicBezTo>
                    <a:cubicBezTo>
                      <a:pt x="1411240" y="67062"/>
                      <a:pt x="1411222" y="66503"/>
                      <a:pt x="1411186" y="65944"/>
                    </a:cubicBezTo>
                    <a:cubicBezTo>
                      <a:pt x="1441658" y="73783"/>
                      <a:pt x="1475284" y="70215"/>
                      <a:pt x="1506386" y="68972"/>
                    </a:cubicBezTo>
                    <a:cubicBezTo>
                      <a:pt x="1536534" y="67764"/>
                      <a:pt x="1566609" y="65223"/>
                      <a:pt x="1596649" y="62665"/>
                    </a:cubicBezTo>
                    <a:cubicBezTo>
                      <a:pt x="1595478" y="70269"/>
                      <a:pt x="1594180" y="77856"/>
                      <a:pt x="1592793" y="85496"/>
                    </a:cubicBezTo>
                    <a:cubicBezTo>
                      <a:pt x="1590144" y="100110"/>
                      <a:pt x="1590865" y="115698"/>
                      <a:pt x="1590162" y="130564"/>
                    </a:cubicBezTo>
                    <a:close/>
                  </a:path>
                </a:pathLst>
              </a:custGeom>
              <a:solidFill>
                <a:srgbClr val="000000"/>
              </a:solidFill>
              <a:ln w="18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B1A3B"/>
                  </a:solidFill>
                  <a:effectLst/>
                  <a:uLnTx/>
                  <a:uFillTx/>
                  <a:latin typeface="Arial" panose="020B0604020202020204"/>
                  <a:ea typeface="+mn-ea"/>
                  <a:cs typeface="+mn-cs"/>
                </a:endParaRPr>
              </a:p>
            </p:txBody>
          </p:sp>
        </p:grpSp>
        <p:grpSp>
          <p:nvGrpSpPr>
            <p:cNvPr id="23" name="Graphic 8" descr="Book with dialogue design">
              <a:extLst>
                <a:ext uri="{FF2B5EF4-FFF2-40B4-BE49-F238E27FC236}">
                  <a16:creationId xmlns:a16="http://schemas.microsoft.com/office/drawing/2014/main" id="{B39B70CE-D54A-15FA-4E21-BD01BC9C72F3}"/>
                </a:ext>
              </a:extLst>
            </p:cNvPr>
            <p:cNvGrpSpPr/>
            <p:nvPr/>
          </p:nvGrpSpPr>
          <p:grpSpPr>
            <a:xfrm>
              <a:off x="7295127" y="329234"/>
              <a:ext cx="1134379" cy="1641222"/>
              <a:chOff x="7044420" y="3373970"/>
              <a:chExt cx="1624639" cy="2469287"/>
            </a:xfrm>
          </p:grpSpPr>
          <p:sp>
            <p:nvSpPr>
              <p:cNvPr id="25" name="Freeform: Shape 24">
                <a:extLst>
                  <a:ext uri="{FF2B5EF4-FFF2-40B4-BE49-F238E27FC236}">
                    <a16:creationId xmlns:a16="http://schemas.microsoft.com/office/drawing/2014/main" id="{ECFDBF45-1DBC-FEAD-2685-8E6AE434B4F8}"/>
                  </a:ext>
                </a:extLst>
              </p:cNvPr>
              <p:cNvSpPr/>
              <p:nvPr/>
            </p:nvSpPr>
            <p:spPr>
              <a:xfrm>
                <a:off x="7069356" y="3392133"/>
                <a:ext cx="1581949" cy="2432420"/>
              </a:xfrm>
              <a:custGeom>
                <a:avLst/>
                <a:gdLst>
                  <a:gd name="connsiteX0" fmla="*/ 10416 w 1581949"/>
                  <a:gd name="connsiteY0" fmla="*/ 170894 h 2432420"/>
                  <a:gd name="connsiteX1" fmla="*/ 1364463 w 1581949"/>
                  <a:gd name="connsiteY1" fmla="*/ 82 h 2432420"/>
                  <a:gd name="connsiteX2" fmla="*/ 1376014 w 1581949"/>
                  <a:gd name="connsiteY2" fmla="*/ 10389 h 2432420"/>
                  <a:gd name="connsiteX3" fmla="*/ 1375672 w 1581949"/>
                  <a:gd name="connsiteY3" fmla="*/ 39149 h 2432420"/>
                  <a:gd name="connsiteX4" fmla="*/ 1571244 w 1581949"/>
                  <a:gd name="connsiteY4" fmla="*/ 26625 h 2432420"/>
                  <a:gd name="connsiteX5" fmla="*/ 1581948 w 1581949"/>
                  <a:gd name="connsiteY5" fmla="*/ 36861 h 2432420"/>
                  <a:gd name="connsiteX6" fmla="*/ 1539763 w 1581949"/>
                  <a:gd name="connsiteY6" fmla="*/ 2349542 h 2432420"/>
                  <a:gd name="connsiteX7" fmla="*/ 1530122 w 1581949"/>
                  <a:gd name="connsiteY7" fmla="*/ 2359146 h 2432420"/>
                  <a:gd name="connsiteX8" fmla="*/ 1354949 w 1581949"/>
                  <a:gd name="connsiteY8" fmla="*/ 2427460 h 2432420"/>
                  <a:gd name="connsiteX9" fmla="*/ 1341109 w 1581949"/>
                  <a:gd name="connsiteY9" fmla="*/ 2432326 h 2432420"/>
                  <a:gd name="connsiteX10" fmla="*/ 31805 w 1581949"/>
                  <a:gd name="connsiteY10" fmla="*/ 2291986 h 2432420"/>
                  <a:gd name="connsiteX11" fmla="*/ 20831 w 1581949"/>
                  <a:gd name="connsiteY11" fmla="*/ 2279894 h 2432420"/>
                  <a:gd name="connsiteX12" fmla="*/ 0 w 1581949"/>
                  <a:gd name="connsiteY12" fmla="*/ 182697 h 2432420"/>
                  <a:gd name="connsiteX13" fmla="*/ 10416 w 1581949"/>
                  <a:gd name="connsiteY13" fmla="*/ 170894 h 243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1949" h="2432420">
                    <a:moveTo>
                      <a:pt x="10416" y="170894"/>
                    </a:moveTo>
                    <a:lnTo>
                      <a:pt x="1364463" y="82"/>
                    </a:lnTo>
                    <a:cubicBezTo>
                      <a:pt x="1370644" y="-693"/>
                      <a:pt x="1376086" y="4154"/>
                      <a:pt x="1376014" y="10389"/>
                    </a:cubicBezTo>
                    <a:lnTo>
                      <a:pt x="1375672" y="39149"/>
                    </a:lnTo>
                    <a:lnTo>
                      <a:pt x="1571244" y="26625"/>
                    </a:lnTo>
                    <a:cubicBezTo>
                      <a:pt x="1577118" y="26247"/>
                      <a:pt x="1582056" y="30968"/>
                      <a:pt x="1581948" y="36861"/>
                    </a:cubicBezTo>
                    <a:lnTo>
                      <a:pt x="1539763" y="2349542"/>
                    </a:lnTo>
                    <a:cubicBezTo>
                      <a:pt x="1539673" y="2354822"/>
                      <a:pt x="1535402" y="2359056"/>
                      <a:pt x="1530122" y="2359146"/>
                    </a:cubicBezTo>
                    <a:cubicBezTo>
                      <a:pt x="1501885" y="2359597"/>
                      <a:pt x="1416343" y="2366282"/>
                      <a:pt x="1354949" y="2427460"/>
                    </a:cubicBezTo>
                    <a:cubicBezTo>
                      <a:pt x="1351309" y="2431083"/>
                      <a:pt x="1346227" y="2432867"/>
                      <a:pt x="1341109" y="2432326"/>
                    </a:cubicBezTo>
                    <a:lnTo>
                      <a:pt x="31805" y="2291986"/>
                    </a:lnTo>
                    <a:cubicBezTo>
                      <a:pt x="25607" y="2291319"/>
                      <a:pt x="20903" y="2286129"/>
                      <a:pt x="20831" y="2279894"/>
                    </a:cubicBezTo>
                    <a:lnTo>
                      <a:pt x="0" y="182697"/>
                    </a:lnTo>
                    <a:cubicBezTo>
                      <a:pt x="0" y="176697"/>
                      <a:pt x="4469" y="171633"/>
                      <a:pt x="10416" y="170894"/>
                    </a:cubicBezTo>
                    <a:close/>
                  </a:path>
                </a:pathLst>
              </a:custGeom>
              <a:solidFill>
                <a:srgbClr val="FFFFFF"/>
              </a:solidFill>
              <a:ln w="18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B1A3B"/>
                  </a:solidFill>
                  <a:effectLst/>
                  <a:uLnTx/>
                  <a:uFillTx/>
                  <a:latin typeface="Arial" panose="020B0604020202020204"/>
                  <a:ea typeface="+mn-ea"/>
                  <a:cs typeface="+mn-cs"/>
                </a:endParaRPr>
              </a:p>
            </p:txBody>
          </p:sp>
          <p:sp>
            <p:nvSpPr>
              <p:cNvPr id="27" name="Freeform: Shape 26">
                <a:extLst>
                  <a:ext uri="{FF2B5EF4-FFF2-40B4-BE49-F238E27FC236}">
                    <a16:creationId xmlns:a16="http://schemas.microsoft.com/office/drawing/2014/main" id="{4C11A96D-49CC-F8C6-E212-9E1BBB626ADD}"/>
                  </a:ext>
                </a:extLst>
              </p:cNvPr>
              <p:cNvSpPr/>
              <p:nvPr/>
            </p:nvSpPr>
            <p:spPr>
              <a:xfrm>
                <a:off x="8437513" y="3467727"/>
                <a:ext cx="122700" cy="2330654"/>
              </a:xfrm>
              <a:custGeom>
                <a:avLst/>
                <a:gdLst>
                  <a:gd name="connsiteX0" fmla="*/ 8542 w 122700"/>
                  <a:gd name="connsiteY0" fmla="*/ 7723 h 2330654"/>
                  <a:gd name="connsiteX1" fmla="*/ 21750 w 122700"/>
                  <a:gd name="connsiteY1" fmla="*/ 2262 h 2330654"/>
                  <a:gd name="connsiteX2" fmla="*/ 51898 w 122700"/>
                  <a:gd name="connsiteY2" fmla="*/ 20283 h 2330654"/>
                  <a:gd name="connsiteX3" fmla="*/ 106337 w 122700"/>
                  <a:gd name="connsiteY3" fmla="*/ 22859 h 2330654"/>
                  <a:gd name="connsiteX4" fmla="*/ 122699 w 122700"/>
                  <a:gd name="connsiteY4" fmla="*/ 38285 h 2330654"/>
                  <a:gd name="connsiteX5" fmla="*/ 96480 w 122700"/>
                  <a:gd name="connsiteY5" fmla="*/ 2284976 h 2330654"/>
                  <a:gd name="connsiteX6" fmla="*/ 10938 w 122700"/>
                  <a:gd name="connsiteY6" fmla="*/ 2329792 h 2330654"/>
                  <a:gd name="connsiteX7" fmla="*/ 0 w 122700"/>
                  <a:gd name="connsiteY7" fmla="*/ 2323143 h 2330654"/>
                  <a:gd name="connsiteX8" fmla="*/ 8542 w 122700"/>
                  <a:gd name="connsiteY8" fmla="*/ 7723 h 233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00" h="2330654">
                    <a:moveTo>
                      <a:pt x="8542" y="7723"/>
                    </a:moveTo>
                    <a:cubicBezTo>
                      <a:pt x="8560" y="839"/>
                      <a:pt x="16849" y="-2567"/>
                      <a:pt x="21750" y="2262"/>
                    </a:cubicBezTo>
                    <a:cubicBezTo>
                      <a:pt x="29914" y="10299"/>
                      <a:pt x="41320" y="16985"/>
                      <a:pt x="51898" y="20283"/>
                    </a:cubicBezTo>
                    <a:cubicBezTo>
                      <a:pt x="66260" y="24752"/>
                      <a:pt x="90281" y="24049"/>
                      <a:pt x="106337" y="22859"/>
                    </a:cubicBezTo>
                    <a:cubicBezTo>
                      <a:pt x="115257" y="22211"/>
                      <a:pt x="122807" y="29347"/>
                      <a:pt x="122699" y="38285"/>
                    </a:cubicBezTo>
                    <a:lnTo>
                      <a:pt x="96480" y="2284976"/>
                    </a:lnTo>
                    <a:lnTo>
                      <a:pt x="10938" y="2329792"/>
                    </a:lnTo>
                    <a:cubicBezTo>
                      <a:pt x="5947" y="2332405"/>
                      <a:pt x="-36" y="2328765"/>
                      <a:pt x="0" y="2323143"/>
                    </a:cubicBezTo>
                    <a:lnTo>
                      <a:pt x="8542" y="7723"/>
                    </a:lnTo>
                    <a:close/>
                  </a:path>
                </a:pathLst>
              </a:custGeom>
              <a:solidFill>
                <a:srgbClr val="FFFFFF"/>
              </a:solidFill>
              <a:ln w="18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B1A3B"/>
                  </a:solidFill>
                  <a:effectLst/>
                  <a:uLnTx/>
                  <a:uFillTx/>
                  <a:latin typeface="Arial" panose="020B0604020202020204"/>
                  <a:ea typeface="+mn-ea"/>
                  <a:cs typeface="+mn-cs"/>
                </a:endParaRPr>
              </a:p>
            </p:txBody>
          </p:sp>
          <p:sp>
            <p:nvSpPr>
              <p:cNvPr id="29" name="Freeform: Shape 28">
                <a:extLst>
                  <a:ext uri="{FF2B5EF4-FFF2-40B4-BE49-F238E27FC236}">
                    <a16:creationId xmlns:a16="http://schemas.microsoft.com/office/drawing/2014/main" id="{42DADA75-C53B-BC50-8D54-1F44FB566EAA}"/>
                  </a:ext>
                </a:extLst>
              </p:cNvPr>
              <p:cNvSpPr/>
              <p:nvPr/>
            </p:nvSpPr>
            <p:spPr>
              <a:xfrm>
                <a:off x="7044420" y="3373970"/>
                <a:ext cx="1624639" cy="2469287"/>
              </a:xfrm>
              <a:custGeom>
                <a:avLst/>
                <a:gdLst>
                  <a:gd name="connsiteX0" fmla="*/ 1620868 w 1624639"/>
                  <a:gd name="connsiteY0" fmla="*/ 83496 h 2469287"/>
                  <a:gd name="connsiteX1" fmla="*/ 1615768 w 1624639"/>
                  <a:gd name="connsiteY1" fmla="*/ 52537 h 2469287"/>
                  <a:gd name="connsiteX2" fmla="*/ 1601514 w 1624639"/>
                  <a:gd name="connsiteY2" fmla="*/ 28318 h 2469287"/>
                  <a:gd name="connsiteX3" fmla="*/ 1506350 w 1624639"/>
                  <a:gd name="connsiteY3" fmla="*/ 36788 h 2469287"/>
                  <a:gd name="connsiteX4" fmla="*/ 1409835 w 1624639"/>
                  <a:gd name="connsiteY4" fmla="*/ 46573 h 2469287"/>
                  <a:gd name="connsiteX5" fmla="*/ 1409006 w 1624639"/>
                  <a:gd name="connsiteY5" fmla="*/ 34788 h 2469287"/>
                  <a:gd name="connsiteX6" fmla="*/ 1401473 w 1624639"/>
                  <a:gd name="connsiteY6" fmla="*/ 9 h 2469287"/>
                  <a:gd name="connsiteX7" fmla="*/ 1207343 w 1624639"/>
                  <a:gd name="connsiteY7" fmla="*/ 17488 h 2469287"/>
                  <a:gd name="connsiteX8" fmla="*/ 34037 w 1624639"/>
                  <a:gd name="connsiteY8" fmla="*/ 178588 h 2469287"/>
                  <a:gd name="connsiteX9" fmla="*/ 20522 w 1624639"/>
                  <a:gd name="connsiteY9" fmla="*/ 180985 h 2469287"/>
                  <a:gd name="connsiteX10" fmla="*/ 4916 w 1624639"/>
                  <a:gd name="connsiteY10" fmla="*/ 184643 h 2469287"/>
                  <a:gd name="connsiteX11" fmla="*/ 6736 w 1624639"/>
                  <a:gd name="connsiteY11" fmla="*/ 198086 h 2469287"/>
                  <a:gd name="connsiteX12" fmla="*/ 17350 w 1624639"/>
                  <a:gd name="connsiteY12" fmla="*/ 198806 h 2469287"/>
                  <a:gd name="connsiteX13" fmla="*/ 11746 w 1624639"/>
                  <a:gd name="connsiteY13" fmla="*/ 574580 h 2469287"/>
                  <a:gd name="connsiteX14" fmla="*/ 26144 w 1624639"/>
                  <a:gd name="connsiteY14" fmla="*/ 2297193 h 2469287"/>
                  <a:gd name="connsiteX15" fmla="*/ 26162 w 1624639"/>
                  <a:gd name="connsiteY15" fmla="*/ 2312960 h 2469287"/>
                  <a:gd name="connsiteX16" fmla="*/ 256333 w 1624639"/>
                  <a:gd name="connsiteY16" fmla="*/ 2343378 h 2469287"/>
                  <a:gd name="connsiteX17" fmla="*/ 1182782 w 1624639"/>
                  <a:gd name="connsiteY17" fmla="*/ 2453751 h 2469287"/>
                  <a:gd name="connsiteX18" fmla="*/ 1392319 w 1624639"/>
                  <a:gd name="connsiteY18" fmla="*/ 2468510 h 2469287"/>
                  <a:gd name="connsiteX19" fmla="*/ 1408934 w 1624639"/>
                  <a:gd name="connsiteY19" fmla="*/ 2445174 h 2469287"/>
                  <a:gd name="connsiteX20" fmla="*/ 1519469 w 1624639"/>
                  <a:gd name="connsiteY20" fmla="*/ 2398430 h 2469287"/>
                  <a:gd name="connsiteX21" fmla="*/ 1559744 w 1624639"/>
                  <a:gd name="connsiteY21" fmla="*/ 2397907 h 2469287"/>
                  <a:gd name="connsiteX22" fmla="*/ 1581909 w 1624639"/>
                  <a:gd name="connsiteY22" fmla="*/ 2380662 h 2469287"/>
                  <a:gd name="connsiteX23" fmla="*/ 1597478 w 1624639"/>
                  <a:gd name="connsiteY23" fmla="*/ 1613384 h 2469287"/>
                  <a:gd name="connsiteX24" fmla="*/ 1624184 w 1624639"/>
                  <a:gd name="connsiteY24" fmla="*/ 176768 h 2469287"/>
                  <a:gd name="connsiteX25" fmla="*/ 1620868 w 1624639"/>
                  <a:gd name="connsiteY25" fmla="*/ 83496 h 2469287"/>
                  <a:gd name="connsiteX26" fmla="*/ 932284 w 1624639"/>
                  <a:gd name="connsiteY26" fmla="*/ 2388176 h 2469287"/>
                  <a:gd name="connsiteX27" fmla="*/ 63157 w 1624639"/>
                  <a:gd name="connsiteY27" fmla="*/ 2296274 h 2469287"/>
                  <a:gd name="connsiteX28" fmla="*/ 48597 w 1624639"/>
                  <a:gd name="connsiteY28" fmla="*/ 630208 h 2469287"/>
                  <a:gd name="connsiteX29" fmla="*/ 47263 w 1624639"/>
                  <a:gd name="connsiteY29" fmla="*/ 406866 h 2469287"/>
                  <a:gd name="connsiteX30" fmla="*/ 39515 w 1624639"/>
                  <a:gd name="connsiteY30" fmla="*/ 199113 h 2469287"/>
                  <a:gd name="connsiteX31" fmla="*/ 521516 w 1624639"/>
                  <a:gd name="connsiteY31" fmla="*/ 145125 h 2469287"/>
                  <a:gd name="connsiteX32" fmla="*/ 1393797 w 1624639"/>
                  <a:gd name="connsiteY32" fmla="*/ 37022 h 2469287"/>
                  <a:gd name="connsiteX33" fmla="*/ 1372443 w 1624639"/>
                  <a:gd name="connsiteY33" fmla="*/ 2432019 h 2469287"/>
                  <a:gd name="connsiteX34" fmla="*/ 932284 w 1624639"/>
                  <a:gd name="connsiteY34" fmla="*/ 2388176 h 2469287"/>
                  <a:gd name="connsiteX35" fmla="*/ 1458146 w 1624639"/>
                  <a:gd name="connsiteY35" fmla="*/ 2377959 h 2469287"/>
                  <a:gd name="connsiteX36" fmla="*/ 1408988 w 1624639"/>
                  <a:gd name="connsiteY36" fmla="*/ 2403133 h 2469287"/>
                  <a:gd name="connsiteX37" fmla="*/ 1413763 w 1624639"/>
                  <a:gd name="connsiteY37" fmla="*/ 113625 h 2469287"/>
                  <a:gd name="connsiteX38" fmla="*/ 1503287 w 1624639"/>
                  <a:gd name="connsiteY38" fmla="*/ 131051 h 2469287"/>
                  <a:gd name="connsiteX39" fmla="*/ 1496079 w 1624639"/>
                  <a:gd name="connsiteY39" fmla="*/ 296529 h 2469287"/>
                  <a:gd name="connsiteX40" fmla="*/ 1474941 w 1624639"/>
                  <a:gd name="connsiteY40" fmla="*/ 2371832 h 2469287"/>
                  <a:gd name="connsiteX41" fmla="*/ 1458146 w 1624639"/>
                  <a:gd name="connsiteY41" fmla="*/ 2377959 h 2469287"/>
                  <a:gd name="connsiteX42" fmla="*/ 1590162 w 1624639"/>
                  <a:gd name="connsiteY42" fmla="*/ 130564 h 2469287"/>
                  <a:gd name="connsiteX43" fmla="*/ 1545508 w 1624639"/>
                  <a:gd name="connsiteY43" fmla="*/ 2360173 h 2469287"/>
                  <a:gd name="connsiteX44" fmla="*/ 1511108 w 1624639"/>
                  <a:gd name="connsiteY44" fmla="*/ 2363110 h 2469287"/>
                  <a:gd name="connsiteX45" fmla="*/ 1528839 w 1624639"/>
                  <a:gd name="connsiteY45" fmla="*/ 149503 h 2469287"/>
                  <a:gd name="connsiteX46" fmla="*/ 1522586 w 1624639"/>
                  <a:gd name="connsiteY46" fmla="*/ 108057 h 2469287"/>
                  <a:gd name="connsiteX47" fmla="*/ 1508927 w 1624639"/>
                  <a:gd name="connsiteY47" fmla="*/ 105156 h 2469287"/>
                  <a:gd name="connsiteX48" fmla="*/ 1482293 w 1624639"/>
                  <a:gd name="connsiteY48" fmla="*/ 98651 h 2469287"/>
                  <a:gd name="connsiteX49" fmla="*/ 1426413 w 1624639"/>
                  <a:gd name="connsiteY49" fmla="*/ 80216 h 2469287"/>
                  <a:gd name="connsiteX50" fmla="*/ 1411276 w 1624639"/>
                  <a:gd name="connsiteY50" fmla="*/ 67620 h 2469287"/>
                  <a:gd name="connsiteX51" fmla="*/ 1411186 w 1624639"/>
                  <a:gd name="connsiteY51" fmla="*/ 65944 h 2469287"/>
                  <a:gd name="connsiteX52" fmla="*/ 1506386 w 1624639"/>
                  <a:gd name="connsiteY52" fmla="*/ 68972 h 2469287"/>
                  <a:gd name="connsiteX53" fmla="*/ 1596649 w 1624639"/>
                  <a:gd name="connsiteY53" fmla="*/ 62665 h 2469287"/>
                  <a:gd name="connsiteX54" fmla="*/ 1592793 w 1624639"/>
                  <a:gd name="connsiteY54" fmla="*/ 85496 h 2469287"/>
                  <a:gd name="connsiteX55" fmla="*/ 1590162 w 1624639"/>
                  <a:gd name="connsiteY55" fmla="*/ 130564 h 246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624639" h="2469287">
                    <a:moveTo>
                      <a:pt x="1620868" y="83496"/>
                    </a:moveTo>
                    <a:cubicBezTo>
                      <a:pt x="1618904" y="73170"/>
                      <a:pt x="1617246" y="62899"/>
                      <a:pt x="1615768" y="52537"/>
                    </a:cubicBezTo>
                    <a:cubicBezTo>
                      <a:pt x="1620886" y="41996"/>
                      <a:pt x="1616147" y="26913"/>
                      <a:pt x="1601514" y="28318"/>
                    </a:cubicBezTo>
                    <a:cubicBezTo>
                      <a:pt x="1569817" y="31364"/>
                      <a:pt x="1538084" y="34085"/>
                      <a:pt x="1506350" y="36788"/>
                    </a:cubicBezTo>
                    <a:cubicBezTo>
                      <a:pt x="1474581" y="39491"/>
                      <a:pt x="1440721" y="38103"/>
                      <a:pt x="1409835" y="46573"/>
                    </a:cubicBezTo>
                    <a:cubicBezTo>
                      <a:pt x="1409564" y="42644"/>
                      <a:pt x="1409294" y="38716"/>
                      <a:pt x="1409006" y="34788"/>
                    </a:cubicBezTo>
                    <a:cubicBezTo>
                      <a:pt x="1424575" y="27489"/>
                      <a:pt x="1422142" y="-568"/>
                      <a:pt x="1401473" y="9"/>
                    </a:cubicBezTo>
                    <a:cubicBezTo>
                      <a:pt x="1336547" y="1829"/>
                      <a:pt x="1271837" y="9866"/>
                      <a:pt x="1207343" y="17488"/>
                    </a:cubicBezTo>
                    <a:cubicBezTo>
                      <a:pt x="815748" y="67188"/>
                      <a:pt x="424298" y="119410"/>
                      <a:pt x="34037" y="178588"/>
                    </a:cubicBezTo>
                    <a:cubicBezTo>
                      <a:pt x="29874" y="175380"/>
                      <a:pt x="23585" y="176173"/>
                      <a:pt x="20522" y="180985"/>
                    </a:cubicBezTo>
                    <a:cubicBezTo>
                      <a:pt x="15278" y="182012"/>
                      <a:pt x="10124" y="183381"/>
                      <a:pt x="4916" y="184643"/>
                    </a:cubicBezTo>
                    <a:cubicBezTo>
                      <a:pt x="-3013" y="186553"/>
                      <a:pt x="-580" y="197437"/>
                      <a:pt x="6736" y="198086"/>
                    </a:cubicBezTo>
                    <a:cubicBezTo>
                      <a:pt x="10268" y="198392"/>
                      <a:pt x="13818" y="198644"/>
                      <a:pt x="17350" y="198806"/>
                    </a:cubicBezTo>
                    <a:cubicBezTo>
                      <a:pt x="6268" y="323596"/>
                      <a:pt x="11710" y="449394"/>
                      <a:pt x="11746" y="574580"/>
                    </a:cubicBezTo>
                    <a:cubicBezTo>
                      <a:pt x="15909" y="1148790"/>
                      <a:pt x="20720" y="1723018"/>
                      <a:pt x="26144" y="2297193"/>
                    </a:cubicBezTo>
                    <a:cubicBezTo>
                      <a:pt x="19134" y="2299625"/>
                      <a:pt x="17404" y="2311357"/>
                      <a:pt x="26162" y="2312960"/>
                    </a:cubicBezTo>
                    <a:cubicBezTo>
                      <a:pt x="102153" y="2326872"/>
                      <a:pt x="179711" y="2333629"/>
                      <a:pt x="256333" y="2343378"/>
                    </a:cubicBezTo>
                    <a:cubicBezTo>
                      <a:pt x="565107" y="2380482"/>
                      <a:pt x="873647" y="2419801"/>
                      <a:pt x="1182782" y="2453751"/>
                    </a:cubicBezTo>
                    <a:cubicBezTo>
                      <a:pt x="1251997" y="2459986"/>
                      <a:pt x="1322888" y="2472528"/>
                      <a:pt x="1392319" y="2468510"/>
                    </a:cubicBezTo>
                    <a:cubicBezTo>
                      <a:pt x="1404320" y="2467699"/>
                      <a:pt x="1410339" y="2458058"/>
                      <a:pt x="1408934" y="2445174"/>
                    </a:cubicBezTo>
                    <a:cubicBezTo>
                      <a:pt x="1442811" y="2423820"/>
                      <a:pt x="1479194" y="2403980"/>
                      <a:pt x="1519469" y="2398430"/>
                    </a:cubicBezTo>
                    <a:cubicBezTo>
                      <a:pt x="1532840" y="2396555"/>
                      <a:pt x="1546481" y="2398646"/>
                      <a:pt x="1559744" y="2397907"/>
                    </a:cubicBezTo>
                    <a:cubicBezTo>
                      <a:pt x="1569961" y="2399853"/>
                      <a:pt x="1581909" y="2394123"/>
                      <a:pt x="1581909" y="2380662"/>
                    </a:cubicBezTo>
                    <a:cubicBezTo>
                      <a:pt x="1583530" y="2124848"/>
                      <a:pt x="1592198" y="1869125"/>
                      <a:pt x="1597478" y="1613384"/>
                    </a:cubicBezTo>
                    <a:cubicBezTo>
                      <a:pt x="1607785" y="1134554"/>
                      <a:pt x="1622075" y="655724"/>
                      <a:pt x="1624184" y="176768"/>
                    </a:cubicBezTo>
                    <a:cubicBezTo>
                      <a:pt x="1624093" y="146404"/>
                      <a:pt x="1626562" y="113391"/>
                      <a:pt x="1620868" y="83496"/>
                    </a:cubicBezTo>
                    <a:close/>
                    <a:moveTo>
                      <a:pt x="932284" y="2388176"/>
                    </a:moveTo>
                    <a:cubicBezTo>
                      <a:pt x="642972" y="2355109"/>
                      <a:pt x="354254" y="2310167"/>
                      <a:pt x="63157" y="2296274"/>
                    </a:cubicBezTo>
                    <a:cubicBezTo>
                      <a:pt x="60058" y="1740912"/>
                      <a:pt x="51588" y="1185587"/>
                      <a:pt x="48597" y="630208"/>
                    </a:cubicBezTo>
                    <a:cubicBezTo>
                      <a:pt x="48092" y="555767"/>
                      <a:pt x="47624" y="481326"/>
                      <a:pt x="47263" y="406866"/>
                    </a:cubicBezTo>
                    <a:cubicBezTo>
                      <a:pt x="47047" y="337850"/>
                      <a:pt x="48705" y="267643"/>
                      <a:pt x="39515" y="199113"/>
                    </a:cubicBezTo>
                    <a:cubicBezTo>
                      <a:pt x="201047" y="191094"/>
                      <a:pt x="361264" y="165974"/>
                      <a:pt x="521516" y="145125"/>
                    </a:cubicBezTo>
                    <a:cubicBezTo>
                      <a:pt x="811982" y="107228"/>
                      <a:pt x="1101637" y="60034"/>
                      <a:pt x="1393797" y="37022"/>
                    </a:cubicBezTo>
                    <a:cubicBezTo>
                      <a:pt x="1369127" y="834772"/>
                      <a:pt x="1379020" y="1633819"/>
                      <a:pt x="1372443" y="2432019"/>
                    </a:cubicBezTo>
                    <a:cubicBezTo>
                      <a:pt x="1225129" y="2424883"/>
                      <a:pt x="1078824" y="2403890"/>
                      <a:pt x="932284" y="2388176"/>
                    </a:cubicBezTo>
                    <a:close/>
                    <a:moveTo>
                      <a:pt x="1458146" y="2377959"/>
                    </a:moveTo>
                    <a:cubicBezTo>
                      <a:pt x="1441154" y="2384860"/>
                      <a:pt x="1424431" y="2393096"/>
                      <a:pt x="1408988" y="2403133"/>
                    </a:cubicBezTo>
                    <a:cubicBezTo>
                      <a:pt x="1405456" y="1639964"/>
                      <a:pt x="1427999" y="876668"/>
                      <a:pt x="1413763" y="113625"/>
                    </a:cubicBezTo>
                    <a:cubicBezTo>
                      <a:pt x="1435099" y="129177"/>
                      <a:pt x="1477915" y="142998"/>
                      <a:pt x="1503287" y="131051"/>
                    </a:cubicBezTo>
                    <a:cubicBezTo>
                      <a:pt x="1497250" y="185742"/>
                      <a:pt x="1497142" y="241442"/>
                      <a:pt x="1496079" y="296529"/>
                    </a:cubicBezTo>
                    <a:cubicBezTo>
                      <a:pt x="1491664" y="988285"/>
                      <a:pt x="1466220" y="1680058"/>
                      <a:pt x="1474941" y="2371832"/>
                    </a:cubicBezTo>
                    <a:cubicBezTo>
                      <a:pt x="1469283" y="2373688"/>
                      <a:pt x="1463679" y="2375706"/>
                      <a:pt x="1458146" y="2377959"/>
                    </a:cubicBezTo>
                    <a:close/>
                    <a:moveTo>
                      <a:pt x="1590162" y="130564"/>
                    </a:moveTo>
                    <a:cubicBezTo>
                      <a:pt x="1581368" y="873857"/>
                      <a:pt x="1556770" y="1616916"/>
                      <a:pt x="1545508" y="2360173"/>
                    </a:cubicBezTo>
                    <a:cubicBezTo>
                      <a:pt x="1533597" y="2359921"/>
                      <a:pt x="1522010" y="2361452"/>
                      <a:pt x="1511108" y="2363110"/>
                    </a:cubicBezTo>
                    <a:cubicBezTo>
                      <a:pt x="1507395" y="1625385"/>
                      <a:pt x="1539183" y="887174"/>
                      <a:pt x="1528839" y="149503"/>
                    </a:cubicBezTo>
                    <a:cubicBezTo>
                      <a:pt x="1528101" y="135141"/>
                      <a:pt x="1525830" y="122041"/>
                      <a:pt x="1522586" y="108057"/>
                    </a:cubicBezTo>
                    <a:cubicBezTo>
                      <a:pt x="1521127" y="101732"/>
                      <a:pt x="1512585" y="100777"/>
                      <a:pt x="1508927" y="105156"/>
                    </a:cubicBezTo>
                    <a:cubicBezTo>
                      <a:pt x="1501305" y="99534"/>
                      <a:pt x="1491646" y="99011"/>
                      <a:pt x="1482293" y="98651"/>
                    </a:cubicBezTo>
                    <a:cubicBezTo>
                      <a:pt x="1462489" y="97948"/>
                      <a:pt x="1442055" y="92884"/>
                      <a:pt x="1426413" y="80216"/>
                    </a:cubicBezTo>
                    <a:cubicBezTo>
                      <a:pt x="1422070" y="76684"/>
                      <a:pt x="1416971" y="70684"/>
                      <a:pt x="1411276" y="67620"/>
                    </a:cubicBezTo>
                    <a:cubicBezTo>
                      <a:pt x="1411240" y="67062"/>
                      <a:pt x="1411222" y="66503"/>
                      <a:pt x="1411186" y="65944"/>
                    </a:cubicBezTo>
                    <a:cubicBezTo>
                      <a:pt x="1441658" y="73783"/>
                      <a:pt x="1475284" y="70215"/>
                      <a:pt x="1506386" y="68972"/>
                    </a:cubicBezTo>
                    <a:cubicBezTo>
                      <a:pt x="1536534" y="67764"/>
                      <a:pt x="1566609" y="65223"/>
                      <a:pt x="1596649" y="62665"/>
                    </a:cubicBezTo>
                    <a:cubicBezTo>
                      <a:pt x="1595478" y="70269"/>
                      <a:pt x="1594180" y="77856"/>
                      <a:pt x="1592793" y="85496"/>
                    </a:cubicBezTo>
                    <a:cubicBezTo>
                      <a:pt x="1590144" y="100110"/>
                      <a:pt x="1590865" y="115698"/>
                      <a:pt x="1590162" y="130564"/>
                    </a:cubicBezTo>
                    <a:close/>
                  </a:path>
                </a:pathLst>
              </a:custGeom>
              <a:solidFill>
                <a:srgbClr val="000000"/>
              </a:solidFill>
              <a:ln w="18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B1A3B"/>
                  </a:solidFill>
                  <a:effectLst/>
                  <a:uLnTx/>
                  <a:uFillTx/>
                  <a:latin typeface="Arial" panose="020B0604020202020204"/>
                  <a:ea typeface="+mn-ea"/>
                  <a:cs typeface="+mn-cs"/>
                </a:endParaRPr>
              </a:p>
            </p:txBody>
          </p:sp>
        </p:grpSp>
        <p:pic>
          <p:nvPicPr>
            <p:cNvPr id="3076" name="Picture 4" descr="LeanIX is Recognized as a 2022 Gartner® Peer Insights™ Customers ...">
              <a:extLst>
                <a:ext uri="{FF2B5EF4-FFF2-40B4-BE49-F238E27FC236}">
                  <a16:creationId xmlns:a16="http://schemas.microsoft.com/office/drawing/2014/main" id="{FC74E9AD-7286-7FAC-6FF2-31F1DFE66E63}"/>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9383" t="30765" r="58380" b="31802"/>
            <a:stretch/>
          </p:blipFill>
          <p:spPr bwMode="auto">
            <a:xfrm>
              <a:off x="8500336" y="894680"/>
              <a:ext cx="663402" cy="4039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rbusInfinity | LinkedIn">
              <a:extLst>
                <a:ext uri="{FF2B5EF4-FFF2-40B4-BE49-F238E27FC236}">
                  <a16:creationId xmlns:a16="http://schemas.microsoft.com/office/drawing/2014/main" id="{28B126CA-4151-FDF5-8E10-EED89332FB5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76335" y="451091"/>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EGA Hopex integration">
              <a:extLst>
                <a:ext uri="{FF2B5EF4-FFF2-40B4-BE49-F238E27FC236}">
                  <a16:creationId xmlns:a16="http://schemas.microsoft.com/office/drawing/2014/main" id="{60D94407-75F5-29CA-590A-8831C51AEE29}"/>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r="28676" b="34444"/>
            <a:stretch/>
          </p:blipFill>
          <p:spPr bwMode="auto">
            <a:xfrm>
              <a:off x="8563939" y="1354381"/>
              <a:ext cx="463749" cy="44966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ndroid SharePoint app gains feature parity with the iOS version with ...">
              <a:extLst>
                <a:ext uri="{FF2B5EF4-FFF2-40B4-BE49-F238E27FC236}">
                  <a16:creationId xmlns:a16="http://schemas.microsoft.com/office/drawing/2014/main" id="{97CD795A-4E7B-5924-8264-F0C13403B39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21537" y="844281"/>
              <a:ext cx="658342" cy="493757"/>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Graphic 14" descr="A flying arrow">
            <a:extLst>
              <a:ext uri="{FF2B5EF4-FFF2-40B4-BE49-F238E27FC236}">
                <a16:creationId xmlns:a16="http://schemas.microsoft.com/office/drawing/2014/main" id="{E81117C4-CFB0-7339-7246-55F780EFC7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02420" y="1751719"/>
            <a:ext cx="1067441" cy="425531"/>
          </a:xfrm>
          <a:prstGeom prst="rect">
            <a:avLst/>
          </a:prstGeom>
        </p:spPr>
      </p:pic>
      <p:pic>
        <p:nvPicPr>
          <p:cNvPr id="16" name="Graphic 15" descr="A flying arrow">
            <a:extLst>
              <a:ext uri="{FF2B5EF4-FFF2-40B4-BE49-F238E27FC236}">
                <a16:creationId xmlns:a16="http://schemas.microsoft.com/office/drawing/2014/main" id="{BD664AF0-23C7-511D-3203-B53B9CAB29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702015">
            <a:off x="7100864" y="3878094"/>
            <a:ext cx="1067441" cy="425531"/>
          </a:xfrm>
          <a:prstGeom prst="rect">
            <a:avLst/>
          </a:prstGeom>
        </p:spPr>
      </p:pic>
      <p:sp>
        <p:nvSpPr>
          <p:cNvPr id="20" name="TextBox 19">
            <a:extLst>
              <a:ext uri="{FF2B5EF4-FFF2-40B4-BE49-F238E27FC236}">
                <a16:creationId xmlns:a16="http://schemas.microsoft.com/office/drawing/2014/main" id="{6E82D5C4-495F-69E6-5F36-AC4EE1F7021C}"/>
              </a:ext>
            </a:extLst>
          </p:cNvPr>
          <p:cNvSpPr txBox="1"/>
          <p:nvPr/>
        </p:nvSpPr>
        <p:spPr>
          <a:xfrm>
            <a:off x="7755328" y="4470538"/>
            <a:ext cx="2654764"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srgbClr val="0B1A3B"/>
                </a:solidFill>
                <a:effectLst/>
                <a:uLnTx/>
                <a:uFillTx/>
                <a:latin typeface="Calibri" panose="020F0502020204030204" pitchFamily="34" charset="0"/>
                <a:ea typeface="Calibri" panose="020F0502020204030204" pitchFamily="34" charset="0"/>
                <a:cs typeface="Calibri" panose="020F0502020204030204" pitchFamily="34" charset="0"/>
              </a:rPr>
              <a:t>Contribute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solidFill>
                  <a:srgbClr val="0B1A3B"/>
                </a:solidFill>
                <a:latin typeface="Calibri" panose="020F0502020204030204" pitchFamily="34" charset="0"/>
                <a:ea typeface="Calibri" panose="020F0502020204030204" pitchFamily="34" charset="0"/>
                <a:cs typeface="Calibri" panose="020F0502020204030204" pitchFamily="34" charset="0"/>
              </a:rPr>
              <a:t>To the Whole of Government viewpoint by providing elements of your model and insights </a:t>
            </a:r>
            <a:endParaRPr lang="en-AU"/>
          </a:p>
        </p:txBody>
      </p:sp>
      <p:sp>
        <p:nvSpPr>
          <p:cNvPr id="22" name="TextBox 21">
            <a:extLst>
              <a:ext uri="{FF2B5EF4-FFF2-40B4-BE49-F238E27FC236}">
                <a16:creationId xmlns:a16="http://schemas.microsoft.com/office/drawing/2014/main" id="{FEBA99EE-9EE5-E6CF-6B24-514561225CE9}"/>
              </a:ext>
            </a:extLst>
          </p:cNvPr>
          <p:cNvSpPr txBox="1"/>
          <p:nvPr/>
        </p:nvSpPr>
        <p:spPr>
          <a:xfrm>
            <a:off x="9570011" y="778258"/>
            <a:ext cx="1790700" cy="738664"/>
          </a:xfrm>
          <a:prstGeom prst="rect">
            <a:avLst/>
          </a:prstGeom>
          <a:noFill/>
        </p:spPr>
        <p:txBody>
          <a:bodyPr wrap="square">
            <a:spAutoFit/>
          </a:bodyPr>
          <a:lstStyle/>
          <a:p>
            <a:r>
              <a:rPr lang="en-AU" sz="1400">
                <a:solidFill>
                  <a:srgbClr val="0B1A3B"/>
                </a:solidFill>
                <a:latin typeface="Calibri" panose="020F0502020204030204" pitchFamily="34" charset="0"/>
                <a:ea typeface="Calibri" panose="020F0502020204030204" pitchFamily="34" charset="0"/>
                <a:cs typeface="Calibri" panose="020F0502020204030204" pitchFamily="34" charset="0"/>
              </a:rPr>
              <a:t>Update your model as your organisation changes</a:t>
            </a:r>
            <a:endParaRPr lang="en-AU" sz="14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8178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A9CA13-0962-7A83-0C62-6C501AD9A28F}"/>
              </a:ext>
            </a:extLst>
          </p:cNvPr>
          <p:cNvSpPr>
            <a:spLocks noGrp="1"/>
          </p:cNvSpPr>
          <p:nvPr>
            <p:ph type="title"/>
          </p:nvPr>
        </p:nvSpPr>
        <p:spPr/>
        <p:txBody>
          <a:bodyPr/>
          <a:lstStyle/>
          <a:p>
            <a:r>
              <a:rPr lang="en-AU"/>
              <a:t>The Metamodel</a:t>
            </a:r>
          </a:p>
        </p:txBody>
      </p:sp>
      <p:sp>
        <p:nvSpPr>
          <p:cNvPr id="5" name="Text Placeholder 4">
            <a:extLst>
              <a:ext uri="{FF2B5EF4-FFF2-40B4-BE49-F238E27FC236}">
                <a16:creationId xmlns:a16="http://schemas.microsoft.com/office/drawing/2014/main" id="{D36F1859-5760-5B01-87CF-D4FD5D860C4F}"/>
              </a:ext>
            </a:extLst>
          </p:cNvPr>
          <p:cNvSpPr>
            <a:spLocks noGrp="1"/>
          </p:cNvSpPr>
          <p:nvPr>
            <p:ph type="body" idx="1"/>
          </p:nvPr>
        </p:nvSpPr>
        <p:spPr/>
        <p:txBody>
          <a:bodyPr/>
          <a:lstStyle/>
          <a:p>
            <a:endParaRPr lang="en-AU"/>
          </a:p>
        </p:txBody>
      </p:sp>
      <p:sp>
        <p:nvSpPr>
          <p:cNvPr id="2" name="Slide Number Placeholder 1">
            <a:extLst>
              <a:ext uri="{FF2B5EF4-FFF2-40B4-BE49-F238E27FC236}">
                <a16:creationId xmlns:a16="http://schemas.microsoft.com/office/drawing/2014/main" id="{CB9ECBEA-DF71-AEFC-BC27-FE903F457B6A}"/>
              </a:ext>
            </a:extLst>
          </p:cNvPr>
          <p:cNvSpPr>
            <a:spLocks noGrp="1"/>
          </p:cNvSpPr>
          <p:nvPr>
            <p:ph type="sldNum" sz="quarter" idx="4294967295"/>
          </p:nvPr>
        </p:nvSpPr>
        <p:spPr>
          <a:xfrm>
            <a:off x="11533188" y="6218238"/>
            <a:ext cx="658812" cy="549275"/>
          </a:xfrm>
          <a:prstGeom prst="rect">
            <a:avLst/>
          </a:prstGeom>
        </p:spPr>
        <p:txBody>
          <a:bodyPr/>
          <a:lstStyle/>
          <a:p>
            <a:fld id="{1AA8F378-6842-4A19-98F4-B68C8A6CB2C6}" type="slidenum">
              <a:rPr lang="en-AU" smtClean="0"/>
              <a:pPr/>
              <a:t>7</a:t>
            </a:fld>
            <a:endParaRPr lang="en-AU"/>
          </a:p>
        </p:txBody>
      </p:sp>
    </p:spTree>
    <p:extLst>
      <p:ext uri="{BB962C8B-B14F-4D97-AF65-F5344CB8AC3E}">
        <p14:creationId xmlns:p14="http://schemas.microsoft.com/office/powerpoint/2010/main" val="170251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B31738-E603-EFFB-23E0-1A4196078BFB}"/>
              </a:ext>
            </a:extLst>
          </p:cNvPr>
          <p:cNvSpPr>
            <a:spLocks noGrp="1"/>
          </p:cNvSpPr>
          <p:nvPr>
            <p:ph type="sldNum" sz="quarter" idx="12"/>
          </p:nvPr>
        </p:nvSpPr>
        <p:spPr/>
        <p:txBody>
          <a:bodyPr/>
          <a:lstStyle/>
          <a:p>
            <a:fld id="{1AA8F378-6842-4A19-98F4-B68C8A6CB2C6}" type="slidenum">
              <a:rPr lang="en-AU" smtClean="0"/>
              <a:pPr/>
              <a:t>8</a:t>
            </a:fld>
            <a:endParaRPr lang="en-AU"/>
          </a:p>
        </p:txBody>
      </p:sp>
      <p:pic>
        <p:nvPicPr>
          <p:cNvPr id="1026" name="Picture 2">
            <a:extLst>
              <a:ext uri="{FF2B5EF4-FFF2-40B4-BE49-F238E27FC236}">
                <a16:creationId xmlns:a16="http://schemas.microsoft.com/office/drawing/2014/main" id="{12ADD313-AC32-2051-F3C6-6EBB74715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6263" y="71214"/>
            <a:ext cx="6967538" cy="60465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44DB405-AE03-A7B4-0804-C7B920029B11}"/>
              </a:ext>
            </a:extLst>
          </p:cNvPr>
          <p:cNvSpPr/>
          <p:nvPr/>
        </p:nvSpPr>
        <p:spPr>
          <a:xfrm>
            <a:off x="5176473" y="1035233"/>
            <a:ext cx="524239"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E334706B-BB7F-FBFD-5F2B-88127B88EBDF}"/>
              </a:ext>
            </a:extLst>
          </p:cNvPr>
          <p:cNvSpPr/>
          <p:nvPr/>
        </p:nvSpPr>
        <p:spPr>
          <a:xfrm>
            <a:off x="6805438" y="1045710"/>
            <a:ext cx="524239"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4C641130-AC3E-9981-BF8B-0F65FAA84A9F}"/>
              </a:ext>
            </a:extLst>
          </p:cNvPr>
          <p:cNvSpPr/>
          <p:nvPr/>
        </p:nvSpPr>
        <p:spPr>
          <a:xfrm>
            <a:off x="5658819" y="4800538"/>
            <a:ext cx="747901"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43A7DE35-A17B-D3AB-5C96-29979369EE85}"/>
              </a:ext>
            </a:extLst>
          </p:cNvPr>
          <p:cNvSpPr/>
          <p:nvPr/>
        </p:nvSpPr>
        <p:spPr>
          <a:xfrm>
            <a:off x="6386281" y="2035374"/>
            <a:ext cx="524239"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D2E1761F-27A9-AEF0-E677-A7DBCB4C2372}"/>
              </a:ext>
            </a:extLst>
          </p:cNvPr>
          <p:cNvSpPr/>
          <p:nvPr/>
        </p:nvSpPr>
        <p:spPr>
          <a:xfrm>
            <a:off x="7622713" y="2027184"/>
            <a:ext cx="524239"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99C96BE5-9436-B616-9725-FA3DAE2FA731}"/>
              </a:ext>
            </a:extLst>
          </p:cNvPr>
          <p:cNvSpPr/>
          <p:nvPr/>
        </p:nvSpPr>
        <p:spPr>
          <a:xfrm>
            <a:off x="5171710" y="2035374"/>
            <a:ext cx="524239"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277691AD-0510-9996-5914-6BDCE409A754}"/>
              </a:ext>
            </a:extLst>
          </p:cNvPr>
          <p:cNvSpPr/>
          <p:nvPr/>
        </p:nvSpPr>
        <p:spPr>
          <a:xfrm>
            <a:off x="8420316" y="1039756"/>
            <a:ext cx="524239"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A32A656C-B10F-7432-D935-730503693E03}"/>
              </a:ext>
            </a:extLst>
          </p:cNvPr>
          <p:cNvSpPr/>
          <p:nvPr/>
        </p:nvSpPr>
        <p:spPr>
          <a:xfrm>
            <a:off x="10024721" y="1050473"/>
            <a:ext cx="524239"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9F92B222-1900-A663-3061-E6BF1C82714B}"/>
              </a:ext>
            </a:extLst>
          </p:cNvPr>
          <p:cNvSpPr/>
          <p:nvPr/>
        </p:nvSpPr>
        <p:spPr>
          <a:xfrm>
            <a:off x="5343160" y="353790"/>
            <a:ext cx="524239"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7BDFAAB5-CD1B-5F95-8636-9819D53C74B9}"/>
              </a:ext>
            </a:extLst>
          </p:cNvPr>
          <p:cNvSpPr/>
          <p:nvPr/>
        </p:nvSpPr>
        <p:spPr>
          <a:xfrm>
            <a:off x="7088830" y="353789"/>
            <a:ext cx="524239"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F860D2D1-755C-71FC-0169-B9375243432B}"/>
              </a:ext>
            </a:extLst>
          </p:cNvPr>
          <p:cNvSpPr/>
          <p:nvPr/>
        </p:nvSpPr>
        <p:spPr>
          <a:xfrm>
            <a:off x="7671099" y="355758"/>
            <a:ext cx="524239"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a:extLst>
              <a:ext uri="{FF2B5EF4-FFF2-40B4-BE49-F238E27FC236}">
                <a16:creationId xmlns:a16="http://schemas.microsoft.com/office/drawing/2014/main" id="{991464B2-659F-557A-8FA5-74EFE62789C4}"/>
              </a:ext>
            </a:extLst>
          </p:cNvPr>
          <p:cNvSpPr/>
          <p:nvPr/>
        </p:nvSpPr>
        <p:spPr>
          <a:xfrm>
            <a:off x="8818880" y="355748"/>
            <a:ext cx="524239"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E210C548-D62F-27C5-3940-431DDAD190C6}"/>
              </a:ext>
            </a:extLst>
          </p:cNvPr>
          <p:cNvSpPr/>
          <p:nvPr/>
        </p:nvSpPr>
        <p:spPr>
          <a:xfrm>
            <a:off x="5658818" y="5239029"/>
            <a:ext cx="747901"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03BCAD75-0239-CB24-3843-DA1AF999A613}"/>
              </a:ext>
            </a:extLst>
          </p:cNvPr>
          <p:cNvSpPr/>
          <p:nvPr/>
        </p:nvSpPr>
        <p:spPr>
          <a:xfrm>
            <a:off x="10017101" y="2033453"/>
            <a:ext cx="524239"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085F2F7D-E6C2-1EC1-7714-F1633769CCF2}"/>
              </a:ext>
            </a:extLst>
          </p:cNvPr>
          <p:cNvSpPr/>
          <p:nvPr/>
        </p:nvSpPr>
        <p:spPr>
          <a:xfrm>
            <a:off x="10039961" y="2856413"/>
            <a:ext cx="524239"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F67A3CE9-BA6A-84DD-6676-73DB83E5B9BC}"/>
              </a:ext>
            </a:extLst>
          </p:cNvPr>
          <p:cNvSpPr/>
          <p:nvPr/>
        </p:nvSpPr>
        <p:spPr>
          <a:xfrm>
            <a:off x="7508954" y="5232933"/>
            <a:ext cx="747901"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a:extLst>
              <a:ext uri="{FF2B5EF4-FFF2-40B4-BE49-F238E27FC236}">
                <a16:creationId xmlns:a16="http://schemas.microsoft.com/office/drawing/2014/main" id="{0AA31ADC-F046-AF50-56E5-93A7B925105D}"/>
              </a:ext>
            </a:extLst>
          </p:cNvPr>
          <p:cNvSpPr/>
          <p:nvPr/>
        </p:nvSpPr>
        <p:spPr>
          <a:xfrm>
            <a:off x="9352994" y="5220741"/>
            <a:ext cx="747901"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Rectangle 44">
            <a:extLst>
              <a:ext uri="{FF2B5EF4-FFF2-40B4-BE49-F238E27FC236}">
                <a16:creationId xmlns:a16="http://schemas.microsoft.com/office/drawing/2014/main" id="{028FBB4C-4F84-8B00-13DA-3FCAAD06C79D}"/>
              </a:ext>
            </a:extLst>
          </p:cNvPr>
          <p:cNvSpPr/>
          <p:nvPr/>
        </p:nvSpPr>
        <p:spPr>
          <a:xfrm>
            <a:off x="7502858" y="5684037"/>
            <a:ext cx="747901" cy="227035"/>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D569D552-BEC2-B8E4-C8AA-8F4F9DDC7246}"/>
              </a:ext>
            </a:extLst>
          </p:cNvPr>
          <p:cNvSpPr/>
          <p:nvPr/>
        </p:nvSpPr>
        <p:spPr>
          <a:xfrm>
            <a:off x="9356042" y="5671845"/>
            <a:ext cx="747901"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Rectangle 46">
            <a:extLst>
              <a:ext uri="{FF2B5EF4-FFF2-40B4-BE49-F238E27FC236}">
                <a16:creationId xmlns:a16="http://schemas.microsoft.com/office/drawing/2014/main" id="{EEE80CFA-0BFF-9383-9A65-0260566B92BA}"/>
              </a:ext>
            </a:extLst>
          </p:cNvPr>
          <p:cNvSpPr/>
          <p:nvPr/>
        </p:nvSpPr>
        <p:spPr>
          <a:xfrm>
            <a:off x="8416901" y="2864033"/>
            <a:ext cx="524239"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id="{803B44DF-55B0-BD2E-120B-EAFEC724DFF4}"/>
              </a:ext>
            </a:extLst>
          </p:cNvPr>
          <p:cNvSpPr/>
          <p:nvPr/>
        </p:nvSpPr>
        <p:spPr>
          <a:xfrm>
            <a:off x="8813141" y="2041073"/>
            <a:ext cx="524239"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C69FD4F4-032A-FC6E-303A-52367FCEC4CB}"/>
              </a:ext>
            </a:extLst>
          </p:cNvPr>
          <p:cNvSpPr/>
          <p:nvPr/>
        </p:nvSpPr>
        <p:spPr>
          <a:xfrm>
            <a:off x="6801461" y="2856413"/>
            <a:ext cx="524239"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7351BFF7-E821-3EB1-0D65-8717502BADEA}"/>
              </a:ext>
            </a:extLst>
          </p:cNvPr>
          <p:cNvSpPr/>
          <p:nvPr/>
        </p:nvSpPr>
        <p:spPr>
          <a:xfrm>
            <a:off x="5190434" y="1530533"/>
            <a:ext cx="5373766" cy="239227"/>
          </a:xfrm>
          <a:prstGeom prst="rect">
            <a:avLst/>
          </a:prstGeom>
          <a:noFill/>
          <a:ln w="38100">
            <a:solidFill>
              <a:srgbClr val="8E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2">
            <a:extLst>
              <a:ext uri="{FF2B5EF4-FFF2-40B4-BE49-F238E27FC236}">
                <a16:creationId xmlns:a16="http://schemas.microsoft.com/office/drawing/2014/main" id="{4406C72C-DB2D-E3BE-4461-57F9AC4184A1}"/>
              </a:ext>
            </a:extLst>
          </p:cNvPr>
          <p:cNvSpPr txBox="1">
            <a:spLocks/>
          </p:cNvSpPr>
          <p:nvPr/>
        </p:nvSpPr>
        <p:spPr>
          <a:xfrm>
            <a:off x="469894" y="476591"/>
            <a:ext cx="2690556" cy="4111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i="0" u="none" strike="noStrike" kern="1200" cap="none" spc="0" normalizeH="0" baseline="0" noProof="0">
                <a:ln>
                  <a:noFill/>
                </a:ln>
                <a:effectLst/>
                <a:uLnTx/>
                <a:uFillTx/>
                <a:latin typeface="Calibri" panose="020F0502020204030204" pitchFamily="34" charset="0"/>
                <a:ea typeface="+mj-ea"/>
                <a:cs typeface="+mj-cs"/>
              </a:rPr>
              <a:t>QGEA Metamodel</a:t>
            </a:r>
            <a:br>
              <a:rPr kumimoji="0" lang="en-AU" sz="200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TOGAF Alignment</a:t>
            </a:r>
            <a:br>
              <a:rPr kumimoji="0" lang="en-AU" sz="200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180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The QGEA Metamodel utilises a subset of objects from the TOGAF Content Metamodel. Note that implementers are welcome to use all TOGAF objects as required, however key reportable information under the QGEA will be held in the selected objects. </a:t>
            </a:r>
            <a:endParaRPr kumimoji="0" lang="en-AU" sz="200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319331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B31738-E603-EFFB-23E0-1A4196078BFB}"/>
              </a:ext>
            </a:extLst>
          </p:cNvPr>
          <p:cNvSpPr>
            <a:spLocks noGrp="1"/>
          </p:cNvSpPr>
          <p:nvPr>
            <p:ph type="sldNum" sz="quarter" idx="12"/>
          </p:nvPr>
        </p:nvSpPr>
        <p:spPr/>
        <p:txBody>
          <a:bodyPr/>
          <a:lstStyle/>
          <a:p>
            <a:fld id="{1AA8F378-6842-4A19-98F4-B68C8A6CB2C6}" type="slidenum">
              <a:rPr lang="en-AU" smtClean="0"/>
              <a:pPr/>
              <a:t>9</a:t>
            </a:fld>
            <a:endParaRPr lang="en-AU"/>
          </a:p>
        </p:txBody>
      </p:sp>
      <p:sp>
        <p:nvSpPr>
          <p:cNvPr id="9" name="Title 2">
            <a:extLst>
              <a:ext uri="{FF2B5EF4-FFF2-40B4-BE49-F238E27FC236}">
                <a16:creationId xmlns:a16="http://schemas.microsoft.com/office/drawing/2014/main" id="{4406C72C-DB2D-E3BE-4461-57F9AC4184A1}"/>
              </a:ext>
            </a:extLst>
          </p:cNvPr>
          <p:cNvSpPr txBox="1">
            <a:spLocks/>
          </p:cNvSpPr>
          <p:nvPr/>
        </p:nvSpPr>
        <p:spPr>
          <a:xfrm>
            <a:off x="469894" y="476591"/>
            <a:ext cx="2690556" cy="4111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i="0" u="none" strike="noStrike" kern="1200" cap="none" spc="0" normalizeH="0" baseline="0" noProof="0">
                <a:ln>
                  <a:noFill/>
                </a:ln>
                <a:effectLst/>
                <a:uLnTx/>
                <a:uFillTx/>
                <a:latin typeface="Calibri" panose="020F0502020204030204" pitchFamily="34" charset="0"/>
                <a:ea typeface="+mj-ea"/>
                <a:cs typeface="+mj-cs"/>
              </a:rPr>
              <a:t>QGEA Metamodel</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Capability-centric Views</a:t>
            </a: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br>
              <a:rPr kumimoji="0" lang="en-AU" sz="2000" b="1"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br>
            <a:r>
              <a:rPr kumimoji="0" lang="en-AU" sz="18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rPr>
              <a:t>The QGEA Metamodel collectively describes business capability in terms of views that detail the reason for the capability, its outputs, and the elements that make up its delivery.</a:t>
            </a:r>
            <a:endParaRPr kumimoji="0" lang="en-AU" sz="2000" b="0" i="0" u="none" strike="noStrike" kern="1200" cap="none" spc="0" normalizeH="0" baseline="0" noProof="0">
              <a:ln>
                <a:noFill/>
              </a:ln>
              <a:solidFill>
                <a:sysClr val="windowText" lastClr="000000"/>
              </a:solidFill>
              <a:effectLst/>
              <a:uLnTx/>
              <a:uFillTx/>
              <a:latin typeface="Calibri" panose="020F0502020204030204" pitchFamily="34" charset="0"/>
              <a:ea typeface="+mj-ea"/>
              <a:cs typeface="+mj-cs"/>
            </a:endParaRPr>
          </a:p>
        </p:txBody>
      </p:sp>
      <p:grpSp>
        <p:nvGrpSpPr>
          <p:cNvPr id="14" name="Group 13">
            <a:extLst>
              <a:ext uri="{FF2B5EF4-FFF2-40B4-BE49-F238E27FC236}">
                <a16:creationId xmlns:a16="http://schemas.microsoft.com/office/drawing/2014/main" id="{7A83A76B-3211-16D9-34D4-7176A29CFECC}"/>
              </a:ext>
            </a:extLst>
          </p:cNvPr>
          <p:cNvGrpSpPr/>
          <p:nvPr/>
        </p:nvGrpSpPr>
        <p:grpSpPr>
          <a:xfrm>
            <a:off x="4185812" y="1006118"/>
            <a:ext cx="6531350" cy="3978836"/>
            <a:chOff x="3704031" y="681654"/>
            <a:chExt cx="5438850" cy="3165506"/>
          </a:xfrm>
        </p:grpSpPr>
        <p:sp>
          <p:nvSpPr>
            <p:cNvPr id="3" name="Rectangle: Rounded Corners 2">
              <a:extLst>
                <a:ext uri="{FF2B5EF4-FFF2-40B4-BE49-F238E27FC236}">
                  <a16:creationId xmlns:a16="http://schemas.microsoft.com/office/drawing/2014/main" id="{CCB8E1CA-DE28-E78F-4813-6D26937BA9F5}"/>
                </a:ext>
              </a:extLst>
            </p:cNvPr>
            <p:cNvSpPr/>
            <p:nvPr/>
          </p:nvSpPr>
          <p:spPr bwMode="gray">
            <a:xfrm>
              <a:off x="5516981" y="1738001"/>
              <a:ext cx="1812950" cy="1054226"/>
            </a:xfrm>
            <a:prstGeom prst="roundRect">
              <a:avLst/>
            </a:prstGeom>
            <a:solidFill>
              <a:srgbClr val="B380DA"/>
            </a:solidFill>
            <a:ln w="19050" algn="ctr">
              <a:solidFill>
                <a:srgbClr val="7030A0"/>
              </a:solid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srgbClr val="421C5E"/>
                  </a:solidFill>
                  <a:latin typeface="Open Sans"/>
                </a:rPr>
                <a:t>Business Capability</a:t>
              </a:r>
              <a:endParaRPr lang="en-AU" sz="1400" b="1" kern="0">
                <a:solidFill>
                  <a:srgbClr val="421C5E"/>
                </a:solidFill>
                <a:latin typeface="Open Sans"/>
              </a:endParaRPr>
            </a:p>
          </p:txBody>
        </p:sp>
        <p:sp>
          <p:nvSpPr>
            <p:cNvPr id="5" name="Rectangle: Rounded Corners 4">
              <a:extLst>
                <a:ext uri="{FF2B5EF4-FFF2-40B4-BE49-F238E27FC236}">
                  <a16:creationId xmlns:a16="http://schemas.microsoft.com/office/drawing/2014/main" id="{323A30F2-6AF5-986C-5330-01870D267578}"/>
                </a:ext>
              </a:extLst>
            </p:cNvPr>
            <p:cNvSpPr/>
            <p:nvPr/>
          </p:nvSpPr>
          <p:spPr bwMode="gray">
            <a:xfrm>
              <a:off x="3704031" y="683068"/>
              <a:ext cx="1812950" cy="2108452"/>
            </a:xfrm>
            <a:prstGeom prst="roundRect">
              <a:avLst>
                <a:gd name="adj" fmla="val 6363"/>
              </a:avLst>
            </a:prstGeom>
            <a:solidFill>
              <a:srgbClr val="E4D2F2"/>
            </a:solidFill>
            <a:ln w="19050" algn="ctr">
              <a:solidFill>
                <a:srgbClr val="7030A0"/>
              </a:solid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srgbClr val="7030A0"/>
                  </a:solidFill>
                  <a:latin typeface="Open Sans"/>
                </a:rPr>
                <a:t>Motivation</a:t>
              </a:r>
            </a:p>
            <a:p>
              <a:pPr algn="ctr">
                <a:lnSpc>
                  <a:spcPct val="106000"/>
                </a:lnSpc>
                <a:buFont typeface="Wingdings 2" pitchFamily="18" charset="2"/>
                <a:buNone/>
              </a:pPr>
              <a:endParaRPr lang="en-AU" sz="1600" b="1" kern="0">
                <a:solidFill>
                  <a:srgbClr val="7030A0"/>
                </a:solidFill>
                <a:latin typeface="Open Sans"/>
              </a:endParaRPr>
            </a:p>
            <a:p>
              <a:pPr algn="ctr">
                <a:lnSpc>
                  <a:spcPct val="106000"/>
                </a:lnSpc>
                <a:buFont typeface="Wingdings 2" pitchFamily="18" charset="2"/>
                <a:buNone/>
              </a:pPr>
              <a:r>
                <a:rPr lang="en-AU" sz="1400" b="1" kern="0">
                  <a:solidFill>
                    <a:srgbClr val="7030A0"/>
                  </a:solidFill>
                  <a:latin typeface="Open Sans"/>
                </a:rPr>
                <a:t>(Whole of Government,</a:t>
              </a:r>
            </a:p>
            <a:p>
              <a:pPr algn="ctr">
                <a:lnSpc>
                  <a:spcPct val="106000"/>
                </a:lnSpc>
                <a:buFont typeface="Wingdings 2" pitchFamily="18" charset="2"/>
                <a:buNone/>
              </a:pPr>
              <a:r>
                <a:rPr lang="en-AU" sz="1400" b="1" kern="0">
                  <a:solidFill>
                    <a:srgbClr val="7030A0"/>
                  </a:solidFill>
                  <a:latin typeface="Open Sans"/>
                </a:rPr>
                <a:t>Business)</a:t>
              </a:r>
              <a:endParaRPr lang="en-AU" sz="1200" b="1" kern="0">
                <a:solidFill>
                  <a:srgbClr val="7030A0"/>
                </a:solidFill>
                <a:latin typeface="Open Sans"/>
              </a:endParaRPr>
            </a:p>
          </p:txBody>
        </p:sp>
        <p:sp>
          <p:nvSpPr>
            <p:cNvPr id="6" name="Rectangle: Rounded Corners 5">
              <a:extLst>
                <a:ext uri="{FF2B5EF4-FFF2-40B4-BE49-F238E27FC236}">
                  <a16:creationId xmlns:a16="http://schemas.microsoft.com/office/drawing/2014/main" id="{01955726-2C42-F945-C48C-1022BEAA58A7}"/>
                </a:ext>
              </a:extLst>
            </p:cNvPr>
            <p:cNvSpPr/>
            <p:nvPr/>
          </p:nvSpPr>
          <p:spPr bwMode="gray">
            <a:xfrm>
              <a:off x="7329931" y="1737647"/>
              <a:ext cx="1812950" cy="2108453"/>
            </a:xfrm>
            <a:prstGeom prst="roundRect">
              <a:avLst>
                <a:gd name="adj" fmla="val 7990"/>
              </a:avLst>
            </a:prstGeom>
            <a:solidFill>
              <a:srgbClr val="E4D2F2"/>
            </a:solidFill>
            <a:ln w="19050" algn="ctr">
              <a:solidFill>
                <a:srgbClr val="7030A0"/>
              </a:solid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srgbClr val="7030A0"/>
                  </a:solidFill>
                  <a:latin typeface="Open Sans"/>
                </a:rPr>
                <a:t>Capability Dimensions</a:t>
              </a:r>
            </a:p>
            <a:p>
              <a:pPr algn="ctr">
                <a:lnSpc>
                  <a:spcPct val="106000"/>
                </a:lnSpc>
                <a:buFont typeface="Wingdings 2" pitchFamily="18" charset="2"/>
                <a:buNone/>
              </a:pPr>
              <a:endParaRPr lang="en-AU" sz="1600" b="1" kern="0">
                <a:solidFill>
                  <a:srgbClr val="7030A0"/>
                </a:solidFill>
                <a:latin typeface="Open Sans"/>
              </a:endParaRPr>
            </a:p>
            <a:p>
              <a:pPr algn="ctr">
                <a:lnSpc>
                  <a:spcPct val="106000"/>
                </a:lnSpc>
                <a:buFont typeface="Wingdings 2" pitchFamily="18" charset="2"/>
                <a:buNone/>
              </a:pPr>
              <a:r>
                <a:rPr lang="en-AU" sz="1400" b="1" kern="0">
                  <a:solidFill>
                    <a:srgbClr val="7030A0"/>
                  </a:solidFill>
                  <a:latin typeface="Open Sans"/>
                </a:rPr>
                <a:t>(People, Process, Information, Resources)</a:t>
              </a:r>
              <a:endParaRPr lang="en-AU" sz="1200" b="1" kern="0">
                <a:solidFill>
                  <a:srgbClr val="7030A0"/>
                </a:solidFill>
                <a:latin typeface="Open Sans"/>
              </a:endParaRPr>
            </a:p>
          </p:txBody>
        </p:sp>
        <p:sp>
          <p:nvSpPr>
            <p:cNvPr id="12" name="Rectangle: Rounded Corners 11">
              <a:extLst>
                <a:ext uri="{FF2B5EF4-FFF2-40B4-BE49-F238E27FC236}">
                  <a16:creationId xmlns:a16="http://schemas.microsoft.com/office/drawing/2014/main" id="{14ADD50D-56C5-2A93-575C-7D658D97F37B}"/>
                </a:ext>
              </a:extLst>
            </p:cNvPr>
            <p:cNvSpPr/>
            <p:nvPr/>
          </p:nvSpPr>
          <p:spPr bwMode="gray">
            <a:xfrm>
              <a:off x="3704031" y="2792934"/>
              <a:ext cx="3625900" cy="1054226"/>
            </a:xfrm>
            <a:prstGeom prst="roundRect">
              <a:avLst>
                <a:gd name="adj" fmla="val 13869"/>
              </a:avLst>
            </a:prstGeom>
            <a:solidFill>
              <a:srgbClr val="E4D2F2"/>
            </a:solidFill>
            <a:ln w="19050" algn="ctr">
              <a:solidFill>
                <a:srgbClr val="7030A0"/>
              </a:solid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srgbClr val="7030A0"/>
                  </a:solidFill>
                  <a:latin typeface="Open Sans"/>
                </a:rPr>
                <a:t>Work Package</a:t>
              </a:r>
            </a:p>
            <a:p>
              <a:pPr algn="ctr">
                <a:lnSpc>
                  <a:spcPct val="106000"/>
                </a:lnSpc>
                <a:buFont typeface="Wingdings 2" pitchFamily="18" charset="2"/>
                <a:buNone/>
              </a:pPr>
              <a:r>
                <a:rPr lang="en-AU" sz="1400" b="1" kern="0">
                  <a:solidFill>
                    <a:srgbClr val="7030A0"/>
                  </a:solidFill>
                  <a:latin typeface="Open Sans"/>
                </a:rPr>
                <a:t>(Change via Initiatives, Projects, and Programs)</a:t>
              </a:r>
              <a:endParaRPr lang="en-AU" sz="1200" b="1" kern="0">
                <a:solidFill>
                  <a:srgbClr val="7030A0"/>
                </a:solidFill>
                <a:latin typeface="Open Sans"/>
              </a:endParaRPr>
            </a:p>
          </p:txBody>
        </p:sp>
        <p:sp>
          <p:nvSpPr>
            <p:cNvPr id="13" name="Rectangle: Rounded Corners 12">
              <a:extLst>
                <a:ext uri="{FF2B5EF4-FFF2-40B4-BE49-F238E27FC236}">
                  <a16:creationId xmlns:a16="http://schemas.microsoft.com/office/drawing/2014/main" id="{3E65954C-F263-8307-FB31-C3AB96C6B78F}"/>
                </a:ext>
              </a:extLst>
            </p:cNvPr>
            <p:cNvSpPr/>
            <p:nvPr/>
          </p:nvSpPr>
          <p:spPr bwMode="gray">
            <a:xfrm>
              <a:off x="5516981" y="681654"/>
              <a:ext cx="3625900" cy="1054226"/>
            </a:xfrm>
            <a:prstGeom prst="roundRect">
              <a:avLst>
                <a:gd name="adj" fmla="val 7990"/>
              </a:avLst>
            </a:prstGeom>
            <a:solidFill>
              <a:srgbClr val="E4D2F2"/>
            </a:solidFill>
            <a:ln w="19050" algn="ctr">
              <a:solidFill>
                <a:srgbClr val="7030A0"/>
              </a:solidFill>
              <a:miter lim="800000"/>
              <a:headEnd/>
              <a:tailEnd/>
            </a:ln>
          </p:spPr>
          <p:txBody>
            <a:bodyPr wrap="square" lIns="88900" tIns="88900" rIns="88900" bIns="88900" rtlCol="0" anchor="ctr"/>
            <a:lstStyle/>
            <a:p>
              <a:pPr algn="ctr">
                <a:lnSpc>
                  <a:spcPct val="106000"/>
                </a:lnSpc>
                <a:buFont typeface="Wingdings 2" pitchFamily="18" charset="2"/>
                <a:buNone/>
              </a:pPr>
              <a:r>
                <a:rPr lang="en-AU" sz="1600" b="1" kern="0">
                  <a:solidFill>
                    <a:srgbClr val="7030A0"/>
                  </a:solidFill>
                  <a:latin typeface="Open Sans"/>
                </a:rPr>
                <a:t>Products/Services, </a:t>
              </a:r>
            </a:p>
            <a:p>
              <a:pPr algn="ctr">
                <a:lnSpc>
                  <a:spcPct val="106000"/>
                </a:lnSpc>
                <a:buFont typeface="Wingdings 2" pitchFamily="18" charset="2"/>
                <a:buNone/>
              </a:pPr>
              <a:r>
                <a:rPr lang="en-AU" sz="1600" b="1" kern="0">
                  <a:solidFill>
                    <a:srgbClr val="7030A0"/>
                  </a:solidFill>
                  <a:latin typeface="Open Sans"/>
                </a:rPr>
                <a:t>Customers/Stakeholders</a:t>
              </a:r>
              <a:endParaRPr lang="en-AU" sz="1400" b="1" kern="0">
                <a:solidFill>
                  <a:srgbClr val="7030A0"/>
                </a:solidFill>
                <a:latin typeface="Open Sans"/>
              </a:endParaRPr>
            </a:p>
          </p:txBody>
        </p:sp>
      </p:grpSp>
    </p:spTree>
    <p:extLst>
      <p:ext uri="{BB962C8B-B14F-4D97-AF65-F5344CB8AC3E}">
        <p14:creationId xmlns:p14="http://schemas.microsoft.com/office/powerpoint/2010/main" val="1375507531"/>
      </p:ext>
    </p:extLst>
  </p:cSld>
  <p:clrMapOvr>
    <a:masterClrMapping/>
  </p:clrMapOvr>
</p:sld>
</file>

<file path=ppt/theme/theme1.xml><?xml version="1.0" encoding="utf-8"?>
<a:theme xmlns:a="http://schemas.openxmlformats.org/drawingml/2006/main" name="Content slides">
  <a:themeElements>
    <a:clrScheme name="QGCDG DES Palette">
      <a:dk1>
        <a:srgbClr val="0B1A3B"/>
      </a:dk1>
      <a:lt1>
        <a:srgbClr val="FBFDFF"/>
      </a:lt1>
      <a:dk2>
        <a:srgbClr val="3C3C3B"/>
      </a:dk2>
      <a:lt2>
        <a:srgbClr val="FBFDFF"/>
      </a:lt2>
      <a:accent1>
        <a:srgbClr val="0B1A3B"/>
      </a:accent1>
      <a:accent2>
        <a:srgbClr val="005E85"/>
      </a:accent2>
      <a:accent3>
        <a:srgbClr val="13AFD7"/>
      </a:accent3>
      <a:accent4>
        <a:srgbClr val="137B88"/>
      </a:accent4>
      <a:accent5>
        <a:srgbClr val="01B5BB"/>
      </a:accent5>
      <a:accent6>
        <a:srgbClr val="8CD1BD"/>
      </a:accent6>
      <a:hlink>
        <a:srgbClr val="0065B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 PPT template - review accessibility  -  Read-Only" id="{A4A5200B-35DD-4CCD-8B1C-691C6306DC1F}" vid="{347562DE-0869-4F8B-A40A-2512FEA97E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126b4e61-42a7-4fd3-8b78-fdf366e4a937" xsi:nil="true"/>
    <Date xmlns="126b4e61-42a7-4fd3-8b78-fdf366e4a937" xsi:nil="true"/>
    <ae355cffc4504fb4b9924bdad3eb04fb xmlns="126b4e61-42a7-4fd3-8b78-fdf366e4a937">
      <Terms xmlns="http://schemas.microsoft.com/office/infopath/2007/PartnerControls"/>
    </ae355cffc4504fb4b9924bdad3eb04fb>
    <TaxCatchAll xmlns="46ae0af0-3870-4d65-a93f-871eda3c06f6" xsi:nil="true"/>
    <_ip_UnifiedCompliancePolicyProperties xmlns="http://schemas.microsoft.com/sharepoint/v3" xsi:nil="true"/>
    <lcf76f155ced4ddcb4097134ff3c332f xmlns="126b4e61-42a7-4fd3-8b78-fdf366e4a937">
      <Terms xmlns="http://schemas.microsoft.com/office/infopath/2007/PartnerControls"/>
    </lcf76f155ced4ddcb4097134ff3c332f>
    <h74133c6dbbf4ebcb3d680b5056827d9 xmlns="126b4e61-42a7-4fd3-8b78-fdf366e4a937">
      <Terms xmlns="http://schemas.microsoft.com/office/infopath/2007/PartnerControls"/>
    </h74133c6dbbf4ebcb3d680b5056827d9>
    <o401133738494bd7be7406134b2ac52d xmlns="126b4e61-42a7-4fd3-8b78-fdf366e4a937">
      <Terms xmlns="http://schemas.microsoft.com/office/infopath/2007/PartnerControls"/>
    </o401133738494bd7be7406134b2ac52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2CBE50BD26C64F958CB4D402B4F4FD" ma:contentTypeVersion="29" ma:contentTypeDescription="Create a new document." ma:contentTypeScope="" ma:versionID="7065e69ae17c4cfa28882d1d58e68f3c">
  <xsd:schema xmlns:xsd="http://www.w3.org/2001/XMLSchema" xmlns:xs="http://www.w3.org/2001/XMLSchema" xmlns:p="http://schemas.microsoft.com/office/2006/metadata/properties" xmlns:ns1="http://schemas.microsoft.com/sharepoint/v3" xmlns:ns2="126b4e61-42a7-4fd3-8b78-fdf366e4a937" xmlns:ns3="46ae0af0-3870-4d65-a93f-871eda3c06f6" targetNamespace="http://schemas.microsoft.com/office/2006/metadata/properties" ma:root="true" ma:fieldsID="1739b166e6226f760efa51c0c2f1c59b" ns1:_="" ns2:_="" ns3:_="">
    <xsd:import namespace="http://schemas.microsoft.com/sharepoint/v3"/>
    <xsd:import namespace="126b4e61-42a7-4fd3-8b78-fdf366e4a937"/>
    <xsd:import namespace="46ae0af0-3870-4d65-a93f-871eda3c06f6"/>
    <xsd:element name="properties">
      <xsd:complexType>
        <xsd:sequence>
          <xsd:element name="documentManagement">
            <xsd:complexType>
              <xsd:all>
                <xsd:element ref="ns2:_Flow_SignoffStatus" minOccurs="0"/>
                <xsd:element ref="ns2:o401133738494bd7be7406134b2ac52d" minOccurs="0"/>
                <xsd:element ref="ns2:h74133c6dbbf4ebcb3d680b5056827d9" minOccurs="0"/>
                <xsd:element ref="ns2:Date" minOccurs="0"/>
                <xsd:element ref="ns2:ae355cffc4504fb4b9924bdad3eb04fb" minOccurs="0"/>
                <xsd:element ref="ns3:TaxCatchAll" minOccurs="0"/>
                <xsd:element ref="ns3:SharedWithUsers" minOccurs="0"/>
                <xsd:element ref="ns3:SharedWithDetails"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0" nillable="true" ma:displayName="Unified Compliance Policy Properties" ma:hidden="true" ma:internalName="_ip_UnifiedCompliancePolicyProperties">
      <xsd:simpleType>
        <xsd:restriction base="dms:Note"/>
      </xsd:simpleType>
    </xsd:element>
    <xsd:element name="_ip_UnifiedCompliancePolicyUIAction" ma:index="3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6b4e61-42a7-4fd3-8b78-fdf366e4a937" elementFormDefault="qualified">
    <xsd:import namespace="http://schemas.microsoft.com/office/2006/documentManagement/types"/>
    <xsd:import namespace="http://schemas.microsoft.com/office/infopath/2007/PartnerControls"/>
    <xsd:element name="_Flow_SignoffStatus" ma:index="5" nillable="true" ma:displayName="Sign-off status" ma:internalName="Sign_x002d_off_x0020_status" ma:readOnly="false">
      <xsd:simpleType>
        <xsd:restriction base="dms:Text"/>
      </xsd:simpleType>
    </xsd:element>
    <xsd:element name="o401133738494bd7be7406134b2ac52d" ma:index="8" nillable="true" ma:taxonomy="true" ma:internalName="o401133738494bd7be7406134b2ac52d" ma:taxonomyFieldName="Subject" ma:displayName="Subject" ma:readOnly="false" ma:fieldId="{84011337-3849-4bd7-be74-06134b2ac52d}" ma:sspId="4a5607ad-57dc-414a-ad61-7181354220bb" ma:termSetId="ae9de30f-ae74-4055-bb6e-2e10604e32b1" ma:anchorId="00000000-0000-0000-0000-000000000000" ma:open="false" ma:isKeyword="false">
      <xsd:complexType>
        <xsd:sequence>
          <xsd:element ref="pc:Terms" minOccurs="0" maxOccurs="1"/>
        </xsd:sequence>
      </xsd:complexType>
    </xsd:element>
    <xsd:element name="h74133c6dbbf4ebcb3d680b5056827d9" ma:index="10" nillable="true" ma:taxonomy="true" ma:internalName="h74133c6dbbf4ebcb3d680b5056827d9" ma:taxonomyFieldName="Activity" ma:displayName="Activity" ma:readOnly="false" ma:fieldId="{174133c6-dbbf-4ebc-b3d6-80b5056827d9}" ma:sspId="4a5607ad-57dc-414a-ad61-7181354220bb" ma:termSetId="0fa37800-21ca-4758-8d78-e410551c9a3a" ma:anchorId="00000000-0000-0000-0000-000000000000" ma:open="false" ma:isKeyword="false">
      <xsd:complexType>
        <xsd:sequence>
          <xsd:element ref="pc:Terms" minOccurs="0" maxOccurs="1"/>
        </xsd:sequence>
      </xsd:complexType>
    </xsd:element>
    <xsd:element name="Date" ma:index="11" nillable="true" ma:displayName="Date" ma:format="DateOnly" ma:internalName="Date" ma:readOnly="false">
      <xsd:simpleType>
        <xsd:restriction base="dms:DateTime"/>
      </xsd:simpleType>
    </xsd:element>
    <xsd:element name="ae355cffc4504fb4b9924bdad3eb04fb" ma:index="15" nillable="true" ma:taxonomy="true" ma:internalName="ae355cffc4504fb4b9924bdad3eb04fb" ma:taxonomyFieldName="Keyword" ma:displayName="Keyword" ma:readOnly="false" ma:fieldId="{ae355cff-c450-4fb4-b992-4bdad3eb04fb}" ma:sspId="4a5607ad-57dc-414a-ad61-7181354220bb" ma:termSetId="d6fbed99-13b8-43c9-b29b-c0bc4161dc7e" ma:anchorId="00000000-0000-0000-0000-000000000000" ma:open="false" ma:isKeyword="false">
      <xsd:complexType>
        <xsd:sequence>
          <xsd:element ref="pc:Terms" minOccurs="0" maxOccurs="1"/>
        </xsd:sequence>
      </xsd:complexType>
    </xsd:element>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a5607ad-57dc-414a-ad61-7181354220bb" ma:termSetId="09814cd3-568e-fe90-9814-8d621ff8fb84" ma:anchorId="fba54fb3-c3e1-fe81-a776-ca4b69148c4d" ma:open="true" ma:isKeyword="false">
      <xsd:complexType>
        <xsd:sequence>
          <xsd:element ref="pc:Terms" minOccurs="0" maxOccurs="1"/>
        </xsd:sequence>
      </xsd:complexType>
    </xsd:element>
    <xsd:element name="MediaServiceOCR" ma:index="2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ae0af0-3870-4d65-a93f-871eda3c06f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4ffda78-a196-4272-848c-19e7221d1c25}" ma:internalName="TaxCatchAll" ma:showField="CatchAllData" ma:web="46ae0af0-3870-4d65-a93f-871eda3c06f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4" ma:displayName="Title"/>
        <xsd:element ref="dc:subject" minOccurs="0" maxOccurs="1" ma:index="7"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8A86D4-1B0D-421F-B96E-B3EA88168558}">
  <ds:schemaRefs>
    <ds:schemaRef ds:uri="126b4e61-42a7-4fd3-8b78-fdf366e4a937"/>
    <ds:schemaRef ds:uri="46ae0af0-3870-4d65-a93f-871eda3c06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678D9A7-D552-4B5A-8ACA-56F2E24DAEFF}">
  <ds:schemaRefs>
    <ds:schemaRef ds:uri="126b4e61-42a7-4fd3-8b78-fdf366e4a937"/>
    <ds:schemaRef ds:uri="46ae0af0-3870-4d65-a93f-871eda3c06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778EBB7-E9FF-496A-A603-6781A6120F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3</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Content slides</vt:lpstr>
      <vt:lpstr>PowerPoint Presentation</vt:lpstr>
      <vt:lpstr>Background</vt:lpstr>
      <vt:lpstr> Organising Knowledge</vt:lpstr>
      <vt:lpstr> What is this knowledge for? – two halves of the brain</vt:lpstr>
      <vt:lpstr> QGEA Metamodel – leveraging standards</vt:lpstr>
      <vt:lpstr> Incorporating the Metamodel</vt:lpstr>
      <vt:lpstr>The Metamodel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Nicole Davenport</dc:creator>
  <cp:revision>1</cp:revision>
  <dcterms:created xsi:type="dcterms:W3CDTF">2024-09-23T03:18:55Z</dcterms:created>
  <dcterms:modified xsi:type="dcterms:W3CDTF">2025-01-29T05:26:18Z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0x0101007B2CBE50BD26C64F958CB4D402B4F4FD</vt:lpwstr>
  </property>
  <property fmtid="{D5CDD505-2E9C-101B-9397-08002B2CF9AE}" pid="3" name="MediaServiceImageTags">
    <vt:lpwstr/>
  </property>
  <property fmtid="{D5CDD505-2E9C-101B-9397-08002B2CF9AE}" pid="4" name="Keyword">
    <vt:lpwstr/>
  </property>
  <property fmtid="{D5CDD505-2E9C-101B-9397-08002B2CF9AE}" pid="5" name="Activity">
    <vt:lpwstr/>
  </property>
</Properties>
</file>